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73" r:id="rId6"/>
    <p:sldId id="274" r:id="rId7"/>
    <p:sldId id="275" r:id="rId8"/>
    <p:sldId id="276" r:id="rId9"/>
    <p:sldId id="277" r:id="rId10"/>
    <p:sldId id="278" r:id="rId11"/>
    <p:sldId id="267" r:id="rId12"/>
    <p:sldId id="259" r:id="rId13"/>
    <p:sldId id="279" r:id="rId14"/>
    <p:sldId id="280" r:id="rId15"/>
    <p:sldId id="281" r:id="rId16"/>
    <p:sldId id="403" r:id="rId17"/>
    <p:sldId id="404" r:id="rId18"/>
    <p:sldId id="405" r:id="rId19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3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Mallafre" initials="AM" lastIdx="8" clrIdx="0">
    <p:extLst>
      <p:ext uri="{19B8F6BF-5375-455C-9EA6-DF929625EA0E}">
        <p15:presenceInfo xmlns:p15="http://schemas.microsoft.com/office/powerpoint/2012/main" userId="S::mallafre.a@procarehealth.com::600907fc-0030-4d4d-8262-1c26132313a1" providerId="AD"/>
      </p:ext>
    </p:extLst>
  </p:cmAuthor>
  <p:cmAuthor id="2" name="Josep Combalia" initials="JC" lastIdx="14" clrIdx="1">
    <p:extLst>
      <p:ext uri="{19B8F6BF-5375-455C-9EA6-DF929625EA0E}">
        <p15:presenceInfo xmlns:p15="http://schemas.microsoft.com/office/powerpoint/2012/main" userId="Josep Combalia" providerId="None"/>
      </p:ext>
    </p:extLst>
  </p:cmAuthor>
  <p:cmAuthor id="3" name="Marta Mendoza" initials="MM" lastIdx="1" clrIdx="2">
    <p:extLst>
      <p:ext uri="{19B8F6BF-5375-455C-9EA6-DF929625EA0E}">
        <p15:presenceInfo xmlns:p15="http://schemas.microsoft.com/office/powerpoint/2012/main" userId="Marta Mendoz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4A98"/>
    <a:srgbClr val="DC1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7619" autoAdjust="0"/>
  </p:normalViewPr>
  <p:slideViewPr>
    <p:cSldViewPr>
      <p:cViewPr varScale="1">
        <p:scale>
          <a:sx n="132" d="100"/>
          <a:sy n="132" d="100"/>
        </p:scale>
        <p:origin x="1014" y="114"/>
      </p:cViewPr>
      <p:guideLst>
        <p:guide orient="horz" pos="758"/>
        <p:guide pos="2880"/>
        <p:guide orient="horz" pos="1620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3189F-A7CD-48D7-AB3E-1E0ADA3CCC9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4CF5B-AFB6-4752-AA64-9E18A5B9CD6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55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99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0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27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6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76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09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14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49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03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89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650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6ADBBD58-58FB-4ADE-A497-760386C02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1" b="57922"/>
          <a:stretch/>
        </p:blipFill>
        <p:spPr>
          <a:xfrm flipV="1">
            <a:off x="-2720" y="0"/>
            <a:ext cx="9156192" cy="97160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3A7153F-100F-4C01-8F59-68EE3CC15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7"/>
          <a:stretch/>
        </p:blipFill>
        <p:spPr>
          <a:xfrm flipV="1">
            <a:off x="-2720" y="339860"/>
            <a:ext cx="9170563" cy="73866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2BF001D-E1EE-43AE-AF44-FA8030840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3"/>
          <a:stretch/>
        </p:blipFill>
        <p:spPr>
          <a:xfrm>
            <a:off x="11651" y="-63910"/>
            <a:ext cx="573855" cy="102751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61BF501-0D72-44C1-A2F3-93EC674614C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8" y="533598"/>
            <a:ext cx="249624" cy="23795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999D8AB-F91B-4B4B-8BB0-6C1BE6B66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 r="42419"/>
          <a:stretch/>
        </p:blipFill>
        <p:spPr>
          <a:xfrm>
            <a:off x="8881418" y="51470"/>
            <a:ext cx="272054" cy="48712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D1A164E-59A3-481C-A36A-6C091E319A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66" b="23333"/>
          <a:stretch/>
        </p:blipFill>
        <p:spPr>
          <a:xfrm rot="10800000">
            <a:off x="-22669" y="2682501"/>
            <a:ext cx="9178861" cy="2481536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C9AA7-82A4-4AE1-A0AD-3FCB091E44B0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95035-1991-42EE-BCC9-CBA70374C8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21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356E929-A302-428A-951B-83BA8941944D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1923678"/>
            <a:ext cx="7056784" cy="151216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854A98"/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>
                <a:solidFill>
                  <a:srgbClr val="854A98"/>
                </a:solidFill>
              </a:rPr>
              <a:t>Woman vaccinated against HPV with cervical intraepithelial lesion</a:t>
            </a:r>
          </a:p>
          <a:p>
            <a:pPr algn="r"/>
            <a:r>
              <a:rPr lang="en-US" sz="2000" b="1">
                <a:solidFill>
                  <a:srgbClr val="854A98"/>
                </a:solidFill>
              </a:rPr>
              <a:t>Dr. Javier Cortés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87CD85-E7DF-4F92-BBDE-E2C8BF8FF874}"/>
              </a:ext>
            </a:extLst>
          </p:cNvPr>
          <p:cNvSpPr txBox="1">
            <a:spLocks noChangeArrowheads="1"/>
          </p:cNvSpPr>
          <p:nvPr/>
        </p:nvSpPr>
        <p:spPr>
          <a:xfrm>
            <a:off x="2987824" y="195486"/>
            <a:ext cx="3168352" cy="915566"/>
          </a:xfrm>
          <a:prstGeom prst="roundRect">
            <a:avLst/>
          </a:prstGeom>
          <a:solidFill>
            <a:srgbClr val="854A98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bg1">
                    <a:lumMod val="95000"/>
                  </a:schemeClr>
                </a:solidFill>
              </a:rPr>
              <a:t>Case 7</a:t>
            </a:r>
          </a:p>
        </p:txBody>
      </p:sp>
    </p:spTree>
    <p:extLst>
      <p:ext uri="{BB962C8B-B14F-4D97-AF65-F5344CB8AC3E}">
        <p14:creationId xmlns:p14="http://schemas.microsoft.com/office/powerpoint/2010/main" val="364949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VE0113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0" t="5322" r="24255" b="8888"/>
          <a:stretch>
            <a:fillRect/>
          </a:stretch>
        </p:blipFill>
        <p:spPr bwMode="auto">
          <a:xfrm>
            <a:off x="1339644" y="817411"/>
            <a:ext cx="2559899" cy="2066495"/>
          </a:xfrm>
          <a:prstGeom prst="rect">
            <a:avLst/>
          </a:prstGeom>
          <a:noFill/>
          <a:ln w="28575">
            <a:solidFill>
              <a:srgbClr val="854A98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43001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11" y="1708440"/>
            <a:ext cx="3148911" cy="2031063"/>
          </a:xfrm>
          <a:prstGeom prst="rect">
            <a:avLst/>
          </a:prstGeom>
          <a:noFill/>
          <a:ln w="19050">
            <a:solidFill>
              <a:srgbClr val="854A98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D1025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22" y="2945321"/>
            <a:ext cx="2969482" cy="1949624"/>
          </a:xfrm>
          <a:prstGeom prst="rect">
            <a:avLst/>
          </a:prstGeom>
          <a:noFill/>
          <a:ln w="19050">
            <a:solidFill>
              <a:srgbClr val="854A98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084672" y="4021051"/>
            <a:ext cx="1453039" cy="44816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1800" b="1">
                <a:solidFill>
                  <a:srgbClr val="854A98"/>
                </a:solidFill>
              </a:rPr>
              <a:t>G2 Changes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134613" y="1215927"/>
            <a:ext cx="1453039" cy="4481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s-ES"/>
            </a:defPPr>
            <a:lvl1pPr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854A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Normalcy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033612" y="2423699"/>
            <a:ext cx="1453039" cy="4481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s-ES"/>
            </a:defPPr>
            <a:lvl1pPr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854A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G1 Changes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B0BF898-440A-4C1D-8FE3-EEE4C5F3640C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Discussion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B2F3F48-6668-4588-8CCB-D81BCE925C33}"/>
              </a:ext>
            </a:extLst>
          </p:cNvPr>
          <p:cNvSpPr/>
          <p:nvPr/>
        </p:nvSpPr>
        <p:spPr>
          <a:xfrm>
            <a:off x="179512" y="4627374"/>
            <a:ext cx="429466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68580" tIns="34290" rIns="68580" bIns="3429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3.  Bornstein J.: 2011 colposcopic terminology of the International Federation for Cervical Pathology and Colposcopy. Obstet Gynecol. 2012;120:166-72. </a:t>
            </a:r>
          </a:p>
        </p:txBody>
      </p:sp>
    </p:spTree>
    <p:extLst>
      <p:ext uri="{BB962C8B-B14F-4D97-AF65-F5344CB8AC3E}">
        <p14:creationId xmlns:p14="http://schemas.microsoft.com/office/powerpoint/2010/main" val="124507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A50558D-308F-4417-BF15-84966861CA79}"/>
              </a:ext>
            </a:extLst>
          </p:cNvPr>
          <p:cNvSpPr/>
          <p:nvPr/>
        </p:nvSpPr>
        <p:spPr>
          <a:xfrm>
            <a:off x="2627784" y="795572"/>
            <a:ext cx="5092032" cy="51077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CYTOLOGICAL NORMALIZATION LSIL / ASC-US AT 3 AND 6 MONTH</a:t>
            </a:r>
          </a:p>
          <a:p>
            <a:pPr algn="ctr"/>
            <a:r>
              <a:rPr lang="en-US" sz="12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WITH CONGRUENT COLPOSCOPY</a:t>
            </a:r>
            <a:r>
              <a:rPr lang="en-US" sz="1200" b="1" u="sng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747703A-0242-4BA0-B692-F0BBDB4EA4A9}"/>
              </a:ext>
            </a:extLst>
          </p:cNvPr>
          <p:cNvSpPr txBox="1"/>
          <p:nvPr/>
        </p:nvSpPr>
        <p:spPr>
          <a:xfrm>
            <a:off x="3697026" y="1358647"/>
            <a:ext cx="275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854A98"/>
                </a:solidFill>
                <a:ea typeface="MS PGothic" panose="020B0600070205080204" pitchFamily="34" charset="-128"/>
              </a:rPr>
              <a:t>High-Risk HPV Sub-population</a:t>
            </a:r>
          </a:p>
        </p:txBody>
      </p:sp>
      <p:pic>
        <p:nvPicPr>
          <p:cNvPr id="14" name="307C8E5B-ECB0-4E14-AF83-E899614CEE69" descr="FFEEB5A9-FFE3-4703-8A13-DB9AC5ECC9E3">
            <a:extLst>
              <a:ext uri="{FF2B5EF4-FFF2-40B4-BE49-F238E27FC236}">
                <a16:creationId xmlns:a16="http://schemas.microsoft.com/office/drawing/2014/main" id="{5D95F363-CDCC-2E43-96AF-C2D46110D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54" y="1465334"/>
            <a:ext cx="5946062" cy="291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DA9B549-5650-4DCA-A8E0-A03F09FDFF8C}"/>
              </a:ext>
            </a:extLst>
          </p:cNvPr>
          <p:cNvSpPr txBox="1">
            <a:spLocks/>
          </p:cNvSpPr>
          <p:nvPr/>
        </p:nvSpPr>
        <p:spPr>
          <a:xfrm>
            <a:off x="2195736" y="4397359"/>
            <a:ext cx="5691734" cy="5486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854A98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>
                <a:solidFill>
                  <a:schemeClr val="accent2">
                    <a:lumMod val="75000"/>
                  </a:schemeClr>
                </a:solidFill>
              </a:rPr>
              <a:t>Spontaneous regression to normalcy of LSIL: </a:t>
            </a:r>
            <a:r>
              <a:rPr lang="en-US" sz="2400" b="1">
                <a:solidFill>
                  <a:srgbClr val="DC12B6"/>
                </a:solidFill>
              </a:rPr>
              <a:t>59.1% </a:t>
            </a:r>
            <a:r>
              <a:rPr lang="en-US" sz="1500" b="1">
                <a:solidFill>
                  <a:schemeClr val="accent2">
                    <a:lumMod val="75000"/>
                  </a:schemeClr>
                </a:solidFill>
              </a:rPr>
              <a:t>at 2 years</a:t>
            </a:r>
            <a:br>
              <a:rPr lang="en-US" sz="1500" b="1">
                <a:solidFill>
                  <a:srgbClr val="FF0000"/>
                </a:solidFill>
              </a:rPr>
            </a:b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Matsumoto  IJC 2011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F2662CB-216C-46E2-8E1A-5EC6E13410FF}"/>
              </a:ext>
            </a:extLst>
          </p:cNvPr>
          <p:cNvSpPr txBox="1">
            <a:spLocks/>
          </p:cNvSpPr>
          <p:nvPr/>
        </p:nvSpPr>
        <p:spPr>
          <a:xfrm>
            <a:off x="133014" y="960089"/>
            <a:ext cx="2062722" cy="1088741"/>
          </a:xfrm>
          <a:prstGeom prst="roundRect">
            <a:avLst/>
          </a:prstGeom>
          <a:solidFill>
            <a:srgbClr val="DC12B6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b="1">
                <a:solidFill>
                  <a:srgbClr val="854A9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14350">
              <a:spcAft>
                <a:spcPts val="600"/>
              </a:spcAft>
              <a:defRPr/>
            </a:pPr>
            <a:r>
              <a:rPr lang="en-US" sz="1400">
                <a:solidFill>
                  <a:schemeClr val="bg1"/>
                </a:solidFill>
              </a:rPr>
              <a:t>PAPILOCARE®</a:t>
            </a:r>
          </a:p>
          <a:p>
            <a:pPr algn="l" defTabSz="514350">
              <a:spcAft>
                <a:spcPts val="600"/>
              </a:spcAft>
              <a:defRPr/>
            </a:pPr>
            <a:r>
              <a:rPr lang="en-US" sz="1400">
                <a:solidFill>
                  <a:schemeClr val="bg1"/>
                </a:solidFill>
              </a:rPr>
              <a:t>Paloma Clinical Trial*. </a:t>
            </a:r>
          </a:p>
          <a:p>
            <a:pPr algn="l" defTabSz="514350">
              <a:spcAft>
                <a:spcPts val="600"/>
              </a:spcAft>
              <a:defRPr/>
            </a:pPr>
            <a:r>
              <a:rPr lang="en-US" sz="1400">
                <a:solidFill>
                  <a:schemeClr val="bg1"/>
                </a:solidFill>
              </a:rPr>
              <a:t>Final results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075057AB-8D8F-4914-8FCF-B65AC4455276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Discussion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D20857C-5F24-47D6-AA09-9CCEB47EA1CE}"/>
              </a:ext>
            </a:extLst>
          </p:cNvPr>
          <p:cNvSpPr/>
          <p:nvPr/>
        </p:nvSpPr>
        <p:spPr>
          <a:xfrm>
            <a:off x="0" y="4759705"/>
            <a:ext cx="21932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solidFill>
                  <a:prstClr val="black">
                    <a:lumMod val="50000"/>
                    <a:lumOff val="50000"/>
                  </a:prstClr>
                </a:solidFill>
              </a:rPr>
              <a:t>*Serrano L et al.  ASCCP 2020 Orlando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6EB51D-86AC-4065-8D68-4FDDE5C0BA55}"/>
              </a:ext>
            </a:extLst>
          </p:cNvPr>
          <p:cNvSpPr txBox="1"/>
          <p:nvPr/>
        </p:nvSpPr>
        <p:spPr>
          <a:xfrm>
            <a:off x="3419872" y="4045808"/>
            <a:ext cx="1560025" cy="323165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n=69 p = 0.0168</a:t>
            </a:r>
          </a:p>
          <a:p>
            <a:pPr algn="ct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Chi-squared test</a:t>
            </a:r>
          </a:p>
          <a:p>
            <a:pPr algn="ctr"/>
            <a:r>
              <a:rPr lang="en-US" sz="700" b="1" dirty="0">
                <a:solidFill>
                  <a:schemeClr val="bg1">
                    <a:lumMod val="65000"/>
                  </a:schemeClr>
                </a:solidFill>
              </a:rPr>
              <a:t>T3 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95751F-9EED-49F3-B18D-12E1E5941158}"/>
              </a:ext>
            </a:extLst>
          </p:cNvPr>
          <p:cNvSpPr txBox="1"/>
          <p:nvPr/>
        </p:nvSpPr>
        <p:spPr>
          <a:xfrm>
            <a:off x="5796136" y="4048785"/>
            <a:ext cx="1586126" cy="323165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n=66 p = 0.0034</a:t>
            </a:r>
          </a:p>
          <a:p>
            <a:pPr algn="ct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Chi-squared test</a:t>
            </a:r>
          </a:p>
          <a:p>
            <a:pPr algn="ctr"/>
            <a:r>
              <a:rPr lang="en-US" sz="700" b="1" dirty="0">
                <a:solidFill>
                  <a:schemeClr val="bg1">
                    <a:lumMod val="65000"/>
                  </a:schemeClr>
                </a:solidFill>
              </a:rPr>
              <a:t>T6 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88D0A9-39E7-4E59-AD7C-D0264BDE6998}"/>
              </a:ext>
            </a:extLst>
          </p:cNvPr>
          <p:cNvSpPr txBox="1"/>
          <p:nvPr/>
        </p:nvSpPr>
        <p:spPr>
          <a:xfrm rot="16200000">
            <a:off x="1725177" y="2544749"/>
            <a:ext cx="9361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% of patients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 animBg="1"/>
      <p:bldP spid="1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89AEEC4B-F6B0-4555-9D1B-DB729EAF27A0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Discussion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0D41BC5-A2D9-4F8C-ACAE-4FA317C48F47}"/>
              </a:ext>
            </a:extLst>
          </p:cNvPr>
          <p:cNvSpPr txBox="1">
            <a:spLocks/>
          </p:cNvSpPr>
          <p:nvPr/>
        </p:nvSpPr>
        <p:spPr>
          <a:xfrm>
            <a:off x="133014" y="1491779"/>
            <a:ext cx="2222610" cy="1393724"/>
          </a:xfrm>
          <a:prstGeom prst="roundRect">
            <a:avLst/>
          </a:prstGeom>
          <a:solidFill>
            <a:srgbClr val="DC12B6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b="1">
                <a:solidFill>
                  <a:srgbClr val="854A9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14350">
              <a:spcAft>
                <a:spcPts val="600"/>
              </a:spcAft>
              <a:defRPr/>
            </a:pPr>
            <a:r>
              <a:rPr lang="en-US" sz="1400">
                <a:solidFill>
                  <a:schemeClr val="bg1"/>
                </a:solidFill>
              </a:rPr>
              <a:t>PAPILOCARE®</a:t>
            </a:r>
          </a:p>
          <a:p>
            <a:pPr algn="l" defTabSz="514350">
              <a:spcAft>
                <a:spcPts val="600"/>
              </a:spcAft>
              <a:defRPr/>
            </a:pPr>
            <a:r>
              <a:rPr lang="en-US" sz="1400">
                <a:solidFill>
                  <a:schemeClr val="bg1"/>
                </a:solidFill>
              </a:rPr>
              <a:t>Paloma Clinical Trial. </a:t>
            </a:r>
          </a:p>
          <a:p>
            <a:pPr algn="l" defTabSz="514350">
              <a:spcAft>
                <a:spcPts val="600"/>
              </a:spcAft>
              <a:defRPr/>
            </a:pPr>
            <a:r>
              <a:rPr lang="en-US" sz="1400">
                <a:solidFill>
                  <a:schemeClr val="bg1"/>
                </a:solidFill>
              </a:rPr>
              <a:t>Final results &amp; independent studies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C30867-69E8-4FF0-8686-85C49010A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213" y="843558"/>
            <a:ext cx="6166036" cy="3828121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D50CE03-E3B1-4716-B7F3-C2A564A6A175}"/>
              </a:ext>
            </a:extLst>
          </p:cNvPr>
          <p:cNvSpPr txBox="1">
            <a:spLocks/>
          </p:cNvSpPr>
          <p:nvPr/>
        </p:nvSpPr>
        <p:spPr>
          <a:xfrm>
            <a:off x="3074580" y="4397359"/>
            <a:ext cx="4380842" cy="5486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854A98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>
                <a:solidFill>
                  <a:schemeClr val="accent2">
                    <a:lumMod val="75000"/>
                  </a:schemeClr>
                </a:solidFill>
              </a:rPr>
              <a:t>HPV-HR Clearance: </a:t>
            </a:r>
            <a:r>
              <a:rPr lang="en-US" sz="2400" b="1">
                <a:solidFill>
                  <a:srgbClr val="DC12B6"/>
                </a:solidFill>
              </a:rPr>
              <a:t>29%</a:t>
            </a:r>
            <a:r>
              <a:rPr lang="en-US" sz="1500" b="1">
                <a:solidFill>
                  <a:srgbClr val="DC12B6"/>
                </a:solidFill>
              </a:rPr>
              <a:t> </a:t>
            </a:r>
            <a:r>
              <a:rPr lang="en-US" sz="1500" b="1">
                <a:solidFill>
                  <a:schemeClr val="accent2">
                    <a:lumMod val="75000"/>
                  </a:schemeClr>
                </a:solidFill>
              </a:rPr>
              <a:t>at 6 months</a:t>
            </a:r>
            <a:br>
              <a:rPr lang="en-US" sz="1500" b="1">
                <a:solidFill>
                  <a:srgbClr val="FF0000"/>
                </a:solidFill>
              </a:rPr>
            </a:b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Bulkmans BJC 2007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7DB8642-ED1C-4B06-AD56-21FACE1C90EE}"/>
              </a:ext>
            </a:extLst>
          </p:cNvPr>
          <p:cNvSpPr/>
          <p:nvPr/>
        </p:nvSpPr>
        <p:spPr>
          <a:xfrm>
            <a:off x="0" y="4397359"/>
            <a:ext cx="2746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PALOMA: Cortés J et al. ASCCP 2020 Orlando</a:t>
            </a:r>
          </a:p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VIGO: Gil Andrés M et al. ASCCP 2018, Las Vegas</a:t>
            </a:r>
          </a:p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CORUÑA:  Gajino C. IPCV 2018. Sydney, </a:t>
            </a:r>
          </a:p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HOSPITALET: Riera M et al. J Low Genit Tract Dis. 2018</a:t>
            </a:r>
            <a:r>
              <a:rPr lang="en-US" sz="900"/>
              <a:t>.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A63C02D-0077-4958-A4E5-28B5B1543B66}"/>
              </a:ext>
            </a:extLst>
          </p:cNvPr>
          <p:cNvSpPr/>
          <p:nvPr/>
        </p:nvSpPr>
        <p:spPr>
          <a:xfrm>
            <a:off x="2557471" y="2290338"/>
            <a:ext cx="176981" cy="66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54904084-FD76-4836-99DA-E4266AEEAA77}"/>
              </a:ext>
            </a:extLst>
          </p:cNvPr>
          <p:cNvSpPr txBox="1"/>
          <p:nvPr/>
        </p:nvSpPr>
        <p:spPr>
          <a:xfrm rot="16200000">
            <a:off x="2234534" y="2518301"/>
            <a:ext cx="79208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prstClr val="white">
                    <a:lumMod val="65000"/>
                  </a:prstClr>
                </a:solidFill>
              </a:rPr>
              <a:t>% of patients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26236D-0710-4039-AA74-6114A87B4C7D}"/>
              </a:ext>
            </a:extLst>
          </p:cNvPr>
          <p:cNvSpPr txBox="1"/>
          <p:nvPr/>
        </p:nvSpPr>
        <p:spPr>
          <a:xfrm>
            <a:off x="2746265" y="993383"/>
            <a:ext cx="5498143" cy="2102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HIGH-RISK</a:t>
            </a:r>
            <a:r>
              <a:rPr lang="en-US" sz="1400" b="1" dirty="0"/>
              <a:t> HPV CLEARANCE AT 6 MONTHS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4EE1F7-090E-4996-A6EE-D305097D211C}"/>
              </a:ext>
            </a:extLst>
          </p:cNvPr>
          <p:cNvSpPr txBox="1"/>
          <p:nvPr/>
        </p:nvSpPr>
        <p:spPr>
          <a:xfrm>
            <a:off x="5521231" y="1326709"/>
            <a:ext cx="2507153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75000"/>
                  </a:schemeClr>
                </a:solidFill>
              </a:rPr>
              <a:t>INDEPENDENT PHASE 4 OBSERVATIONAL CLINICAL TRIALS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48FEB-CF5B-4E6E-8F3A-0572D4DE2277}"/>
              </a:ext>
            </a:extLst>
          </p:cNvPr>
          <p:cNvSpPr txBox="1"/>
          <p:nvPr/>
        </p:nvSpPr>
        <p:spPr>
          <a:xfrm>
            <a:off x="3281669" y="1289540"/>
            <a:ext cx="1512168" cy="21544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700" b="1" dirty="0">
                <a:solidFill>
                  <a:srgbClr val="7030A0"/>
                </a:solidFill>
              </a:rPr>
              <a:t>PALOMA CLINICAL TRIAL</a:t>
            </a:r>
          </a:p>
          <a:p>
            <a:pPr algn="ctr"/>
            <a:r>
              <a:rPr lang="en-US" sz="700" b="1" dirty="0"/>
              <a:t>FINAL RESULTS</a:t>
            </a:r>
          </a:p>
        </p:txBody>
      </p:sp>
    </p:spTree>
    <p:extLst>
      <p:ext uri="{BB962C8B-B14F-4D97-AF65-F5344CB8AC3E}">
        <p14:creationId xmlns:p14="http://schemas.microsoft.com/office/powerpoint/2010/main" val="30165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3" grpId="0"/>
      <p:bldP spid="8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11536"/>
            <a:ext cx="8229600" cy="432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What is the preferred cervical cancer screening test?</a:t>
            </a:r>
          </a:p>
          <a:p>
            <a:pPr marL="0" indent="0">
              <a:buNone/>
            </a:pPr>
            <a:endParaRPr lang="es-ES_tradnl" altLang="es-E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FBE3268-48D8-435B-9C40-C8D29A939217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2355726"/>
            <a:ext cx="8308296" cy="1694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>
              <a:buClr>
                <a:srgbClr val="DC12B6"/>
              </a:buClr>
              <a:buFont typeface="+mj-lt"/>
              <a:buAutoNum type="arabicPeriod"/>
            </a:pPr>
            <a:r>
              <a:rPr lang="en-US" sz="2800" b="1">
                <a:solidFill>
                  <a:srgbClr val="854A98"/>
                </a:solidFill>
              </a:rPr>
              <a:t>Cytology.</a:t>
            </a:r>
          </a:p>
          <a:p>
            <a:pPr marL="534988" indent="-534988">
              <a:buClr>
                <a:srgbClr val="DC12B6"/>
              </a:buClr>
              <a:buFont typeface="+mj-lt"/>
              <a:buAutoNum type="arabicPeriod"/>
            </a:pPr>
            <a:r>
              <a:rPr lang="en-US" sz="2800" b="1">
                <a:solidFill>
                  <a:srgbClr val="854A98"/>
                </a:solidFill>
              </a:rPr>
              <a:t>HPV test.</a:t>
            </a:r>
          </a:p>
          <a:p>
            <a:pPr marL="534988" indent="-534988">
              <a:buClr>
                <a:srgbClr val="DC12B6"/>
              </a:buClr>
              <a:buFont typeface="+mj-lt"/>
              <a:buAutoNum type="arabicPeriod"/>
            </a:pPr>
            <a:r>
              <a:rPr lang="en-US" sz="2800" b="1">
                <a:solidFill>
                  <a:srgbClr val="854A98"/>
                </a:solidFill>
              </a:rPr>
              <a:t>Double test, cytology + HPV test.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85B263F-6C80-444F-8DB6-981F1E0EF20A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Question 1</a:t>
            </a:r>
          </a:p>
        </p:txBody>
      </p:sp>
    </p:spTree>
    <p:extLst>
      <p:ext uri="{BB962C8B-B14F-4D97-AF65-F5344CB8AC3E}">
        <p14:creationId xmlns:p14="http://schemas.microsoft.com/office/powerpoint/2010/main" val="89958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1" grpId="0" uiExpand="1" build="p"/>
      <p:bldP spid="5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85B263F-6C80-444F-8DB6-981F1E0EF20A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Question 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39541C2-7719-46D2-A6AF-6E068D4CDF6B}"/>
              </a:ext>
            </a:extLst>
          </p:cNvPr>
          <p:cNvSpPr txBox="1">
            <a:spLocks noChangeArrowheads="1"/>
          </p:cNvSpPr>
          <p:nvPr/>
        </p:nvSpPr>
        <p:spPr>
          <a:xfrm>
            <a:off x="610058" y="1237696"/>
            <a:ext cx="8229600" cy="432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For a low-grade cytological lesion with congruent colposcopy, what action should be taken?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1E4FE3A-A56B-4CCC-91EB-D94EF6D43A0B}"/>
              </a:ext>
            </a:extLst>
          </p:cNvPr>
          <p:cNvSpPr txBox="1">
            <a:spLocks noChangeArrowheads="1"/>
          </p:cNvSpPr>
          <p:nvPr/>
        </p:nvSpPr>
        <p:spPr>
          <a:xfrm>
            <a:off x="617694" y="2368097"/>
            <a:ext cx="8229600" cy="1972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>
              <a:buClr>
                <a:srgbClr val="DC12B6"/>
              </a:buClr>
              <a:buFont typeface="+mj-lt"/>
              <a:buAutoNum type="arabicPeriod"/>
            </a:pPr>
            <a:r>
              <a:rPr lang="en-US" sz="2800" b="1">
                <a:solidFill>
                  <a:srgbClr val="854A98"/>
                </a:solidFill>
              </a:rPr>
              <a:t>Biopsy.</a:t>
            </a:r>
          </a:p>
          <a:p>
            <a:pPr marL="534988" indent="-534988">
              <a:buClr>
                <a:srgbClr val="DC12B6"/>
              </a:buClr>
              <a:buFont typeface="+mj-lt"/>
              <a:buAutoNum type="arabicPeriod"/>
            </a:pPr>
            <a:r>
              <a:rPr lang="en-US" sz="2800" b="1">
                <a:solidFill>
                  <a:srgbClr val="854A98"/>
                </a:solidFill>
              </a:rPr>
              <a:t>Monitoring.</a:t>
            </a:r>
          </a:p>
          <a:p>
            <a:pPr marL="534988" indent="-534988">
              <a:buClr>
                <a:srgbClr val="DC12B6"/>
              </a:buClr>
              <a:buFont typeface="+mj-lt"/>
              <a:buAutoNum type="arabicPeriod"/>
            </a:pPr>
            <a:r>
              <a:rPr lang="en-US" sz="2800" b="1">
                <a:solidFill>
                  <a:srgbClr val="854A98"/>
                </a:solidFill>
              </a:rPr>
              <a:t>Monitoring with Papilocare® treatment and vaccination against HPV.</a:t>
            </a:r>
          </a:p>
        </p:txBody>
      </p:sp>
    </p:spTree>
    <p:extLst>
      <p:ext uri="{BB962C8B-B14F-4D97-AF65-F5344CB8AC3E}">
        <p14:creationId xmlns:p14="http://schemas.microsoft.com/office/powerpoint/2010/main" val="338746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85B263F-6C80-444F-8DB6-981F1E0EF20A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Question 3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F038CA7-CF81-448B-8040-8AA1B7594898}"/>
              </a:ext>
            </a:extLst>
          </p:cNvPr>
          <p:cNvSpPr txBox="1">
            <a:spLocks noChangeArrowheads="1"/>
          </p:cNvSpPr>
          <p:nvPr/>
        </p:nvSpPr>
        <p:spPr>
          <a:xfrm>
            <a:off x="625921" y="1203325"/>
            <a:ext cx="8229600" cy="432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After six months of follow-up, what rate of regression to normalcy can be expected for a low-grade lesion after treatment with Papilocare®?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FD55DA6-8950-45C8-87A0-051D5650D854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2904082"/>
            <a:ext cx="8051517" cy="86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>
              <a:buClr>
                <a:srgbClr val="DC12B6"/>
              </a:buClr>
              <a:buFont typeface="+mj-lt"/>
              <a:buAutoNum type="arabicPeriod"/>
            </a:pPr>
            <a:r>
              <a:rPr lang="en-US" sz="2800" b="1">
                <a:solidFill>
                  <a:srgbClr val="854A98"/>
                </a:solidFill>
              </a:rPr>
              <a:t>88%.</a:t>
            </a:r>
          </a:p>
          <a:p>
            <a:pPr marL="534988" indent="-534988">
              <a:buClr>
                <a:srgbClr val="DC12B6"/>
              </a:buClr>
              <a:buFont typeface="+mj-lt"/>
              <a:buAutoNum type="arabicPeriod"/>
            </a:pPr>
            <a:r>
              <a:rPr lang="en-US" sz="2800" b="1">
                <a:solidFill>
                  <a:srgbClr val="854A98"/>
                </a:solidFill>
              </a:rPr>
              <a:t>68%.</a:t>
            </a:r>
          </a:p>
          <a:p>
            <a:pPr marL="534988" indent="-534988">
              <a:buClr>
                <a:srgbClr val="DC12B6"/>
              </a:buClr>
              <a:buFont typeface="+mj-lt"/>
              <a:buAutoNum type="arabicPeriod"/>
            </a:pPr>
            <a:r>
              <a:rPr lang="en-US" sz="2800" b="1">
                <a:solidFill>
                  <a:srgbClr val="854A98"/>
                </a:solidFill>
              </a:rPr>
              <a:t>48%.</a:t>
            </a:r>
          </a:p>
        </p:txBody>
      </p:sp>
    </p:spTree>
    <p:extLst>
      <p:ext uri="{BB962C8B-B14F-4D97-AF65-F5344CB8AC3E}">
        <p14:creationId xmlns:p14="http://schemas.microsoft.com/office/powerpoint/2010/main" val="16605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uiExpand="1" build="p"/>
      <p:bldP spid="1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792088A-9BD5-40A0-96D7-161A57F68321}"/>
              </a:ext>
            </a:extLst>
          </p:cNvPr>
          <p:cNvSpPr txBox="1">
            <a:spLocks/>
          </p:cNvSpPr>
          <p:nvPr/>
        </p:nvSpPr>
        <p:spPr>
          <a:xfrm>
            <a:off x="611507" y="1347614"/>
            <a:ext cx="7992741" cy="2748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854A98"/>
                </a:solidFill>
              </a:rPr>
              <a:t>35 years of age. 2 children. Has an IUD in place since 4 years ago. </a:t>
            </a:r>
          </a:p>
          <a:p>
            <a:r>
              <a:rPr lang="en-US" sz="2800" b="1">
                <a:solidFill>
                  <a:srgbClr val="854A98"/>
                </a:solidFill>
              </a:rPr>
              <a:t>No relevant pathological history.</a:t>
            </a:r>
          </a:p>
          <a:p>
            <a:r>
              <a:rPr lang="en-US" sz="2800" b="1">
                <a:solidFill>
                  <a:srgbClr val="854A98"/>
                </a:solidFill>
              </a:rPr>
              <a:t>Visits for a gynecological exam.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83A3F5C-9460-420F-9405-39D9B39605FC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Reason for consultation</a:t>
            </a:r>
          </a:p>
        </p:txBody>
      </p:sp>
    </p:spTree>
    <p:extLst>
      <p:ext uri="{BB962C8B-B14F-4D97-AF65-F5344CB8AC3E}">
        <p14:creationId xmlns:p14="http://schemas.microsoft.com/office/powerpoint/2010/main" val="28895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7B6CA7A-BE1E-46C0-BFA1-564E74F558ED}"/>
              </a:ext>
            </a:extLst>
          </p:cNvPr>
          <p:cNvSpPr txBox="1">
            <a:spLocks/>
          </p:cNvSpPr>
          <p:nvPr/>
        </p:nvSpPr>
        <p:spPr>
          <a:xfrm>
            <a:off x="626176" y="4011910"/>
            <a:ext cx="7474216" cy="800195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>
                <a:solidFill>
                  <a:srgbClr val="854A98"/>
                </a:solidFill>
              </a:rPr>
              <a:t>A gynecologic examination is performed and a sample is obtained for HPV determination.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239324A-823F-403D-84C0-215A62F32186}"/>
              </a:ext>
            </a:extLst>
          </p:cNvPr>
          <p:cNvSpPr/>
          <p:nvPr/>
        </p:nvSpPr>
        <p:spPr>
          <a:xfrm>
            <a:off x="611188" y="896256"/>
            <a:ext cx="8281292" cy="23371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>
                <a:solidFill>
                  <a:srgbClr val="854A9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Stable sexual partner for last 7 years.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>
                <a:solidFill>
                  <a:srgbClr val="854A9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Previously, open sexual relations, always heterosexual, often without protection.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>
                <a:solidFill>
                  <a:srgbClr val="854A9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gynecological exams, always with negative cytology.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b="1">
                <a:solidFill>
                  <a:srgbClr val="854A9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Vaccinated with Gardasil 9® 14 months ago.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5073E6D-967D-4EEA-AF42-D876F6F46C74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Medical History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488D728-6520-4CE9-98DE-94AA5D309834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3141426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17794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14487" y="4168166"/>
            <a:ext cx="5915025" cy="7078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>Cytology indicated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69609F3-224F-4452-989A-047EC2FC487E}"/>
              </a:ext>
            </a:extLst>
          </p:cNvPr>
          <p:cNvSpPr txBox="1">
            <a:spLocks/>
          </p:cNvSpPr>
          <p:nvPr/>
        </p:nvSpPr>
        <p:spPr>
          <a:xfrm>
            <a:off x="611188" y="1675638"/>
            <a:ext cx="7388171" cy="4481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854A98"/>
                </a:solidFill>
              </a:rPr>
              <a:t>Clinically normal gynecologic examination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9EE1485-4F95-4A5F-8850-E419F78318BA}"/>
              </a:ext>
            </a:extLst>
          </p:cNvPr>
          <p:cNvSpPr txBox="1">
            <a:spLocks/>
          </p:cNvSpPr>
          <p:nvPr/>
        </p:nvSpPr>
        <p:spPr>
          <a:xfrm>
            <a:off x="684340" y="2427733"/>
            <a:ext cx="8280148" cy="174043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854A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>
                <a:solidFill>
                  <a:srgbClr val="854A98"/>
                </a:solidFill>
              </a:rPr>
              <a:t>HPV Determination: </a:t>
            </a:r>
            <a:r>
              <a:rPr lang="en-US" b="1">
                <a:solidFill>
                  <a:srgbClr val="DC12B6"/>
                </a:solidFill>
              </a:rPr>
              <a:t>Positive for HR types not 16/18</a:t>
            </a:r>
          </a:p>
          <a:p>
            <a:r>
              <a:rPr lang="en-US" b="1">
                <a:solidFill>
                  <a:srgbClr val="854A98"/>
                </a:solidFill>
              </a:rPr>
              <a:t>Platform used: Cobas®4800 HPV Test.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A4FCD06-07D4-4FF4-9D6F-C9D522CADC21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98286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5652120" y="1600378"/>
            <a:ext cx="1512168" cy="467315"/>
          </a:xfrm>
          <a:prstGeom prst="roundRect">
            <a:avLst/>
          </a:prstGeom>
          <a:solidFill>
            <a:srgbClr val="854A98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>
                <a:solidFill>
                  <a:schemeClr val="bg1"/>
                </a:solidFill>
              </a:rPr>
              <a:t>LSIL</a:t>
            </a:r>
            <a:r>
              <a:rPr lang="en-US" sz="2700" b="1" baseline="3000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64" y="923331"/>
            <a:ext cx="3751316" cy="2828373"/>
          </a:xfrm>
          <a:prstGeom prst="rect">
            <a:avLst/>
          </a:prstGeom>
          <a:ln w="19050">
            <a:solidFill>
              <a:srgbClr val="854A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379601" y="4510918"/>
            <a:ext cx="6384798" cy="54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https://screening.iarc.fr/atlasclassifbethesda.php</a:t>
            </a:r>
          </a:p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Oncoguía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SEGO: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Prevención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cáncer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cuello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útero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[SEGO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Oncoguides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Cervical cancer prevention].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Guías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práctica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clínica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cáncer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ginecológico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mamario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[Practical clinical guidelines in gynecological and breast cancer].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Publicaciones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SEGO, October 2014.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554480" y="3874770"/>
            <a:ext cx="2253673" cy="357545"/>
          </a:xfrm>
          <a:prstGeom prst="roundRect">
            <a:avLst/>
          </a:prstGeom>
          <a:solidFill>
            <a:srgbClr val="DC12B6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>
                <a:solidFill>
                  <a:schemeClr val="bg1"/>
                </a:solidFill>
              </a:rPr>
              <a:t>COLPOSCOPY INDICATED</a:t>
            </a:r>
            <a:r>
              <a:rPr lang="en-US" sz="1500" b="1" baseline="3000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2191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2200" y="3524536"/>
            <a:ext cx="2191078" cy="651986"/>
          </a:xfrm>
          <a:prstGeom prst="roundRect">
            <a:avLst/>
          </a:prstGeom>
          <a:solidFill>
            <a:srgbClr val="854A98"/>
          </a:solidFill>
        </p:spPr>
        <p:txBody>
          <a:bodyPr vert="horz" lIns="68580" tIns="34290" rIns="68580" bIns="3429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700" b="1">
                <a:solidFill>
                  <a:schemeClr val="bg1"/>
                </a:solidFill>
              </a:rPr>
              <a:t>G1 Changes</a:t>
            </a:r>
            <a:r>
              <a:rPr lang="en-US" sz="2700" b="1" baseline="3000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4" name="Picture 6" descr="P43001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22" y="966978"/>
            <a:ext cx="4976000" cy="3209544"/>
          </a:xfrm>
          <a:prstGeom prst="rect">
            <a:avLst/>
          </a:prstGeom>
          <a:ln w="19050">
            <a:solidFill>
              <a:srgbClr val="854A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204670" y="4567928"/>
            <a:ext cx="626306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68580" tIns="34290" rIns="68580" bIns="3429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3.  Bornstein J.: 2011 colposcopic terminology of the International Federation for Cervical Pathology and Colposcopy. Obstet Gynecol. 2012;120:166-72. </a:t>
            </a:r>
          </a:p>
        </p:txBody>
      </p:sp>
    </p:spTree>
    <p:extLst>
      <p:ext uri="{BB962C8B-B14F-4D97-AF65-F5344CB8AC3E}">
        <p14:creationId xmlns:p14="http://schemas.microsoft.com/office/powerpoint/2010/main" val="42616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87018" y="4587974"/>
            <a:ext cx="648081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s-ES"/>
            </a:defPPr>
            <a:lvl1pPr>
              <a:lnSpc>
                <a:spcPct val="90000"/>
              </a:lnSpc>
              <a:spcBef>
                <a:spcPct val="0"/>
              </a:spcBef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2. Oncoguía SEGO: Prevención del cáncer de cuello de útero [SEGO Oncoguides: Cervical cancer prevention]. Guías de práctica clínica en cáncer ginecológico y mamario [Practical clinical guidelines in gynecological and breast cancer]. Publicaciones SEGO, October 2014.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DB40199-0D03-4243-9F91-33DF26313CFB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Action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F888F9A-D3AD-4998-9A14-6CB1CF0200B6}"/>
              </a:ext>
            </a:extLst>
          </p:cNvPr>
          <p:cNvSpPr txBox="1">
            <a:spLocks/>
          </p:cNvSpPr>
          <p:nvPr/>
        </p:nvSpPr>
        <p:spPr>
          <a:xfrm>
            <a:off x="611188" y="1387607"/>
            <a:ext cx="7388171" cy="4481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854A98"/>
                </a:solidFill>
              </a:rPr>
              <a:t>No biopsy. Follow-up</a:t>
            </a:r>
            <a:r>
              <a:rPr lang="en-US" sz="2800" b="1" baseline="30000">
                <a:solidFill>
                  <a:srgbClr val="854A98"/>
                </a:solidFill>
              </a:rPr>
              <a:t>2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4A9A4591-B36A-4ECC-AE71-A439BE7BBAD3}"/>
              </a:ext>
            </a:extLst>
          </p:cNvPr>
          <p:cNvSpPr txBox="1">
            <a:spLocks/>
          </p:cNvSpPr>
          <p:nvPr/>
        </p:nvSpPr>
        <p:spPr>
          <a:xfrm>
            <a:off x="684340" y="2139702"/>
            <a:ext cx="7083488" cy="19442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854A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>
                <a:solidFill>
                  <a:srgbClr val="854A98"/>
                </a:solidFill>
              </a:rPr>
              <a:t>Recommended: </a:t>
            </a:r>
          </a:p>
          <a:p>
            <a:pPr lvl="1" indent="-342900">
              <a:lnSpc>
                <a:spcPct val="150000"/>
              </a:lnSpc>
              <a:spcBef>
                <a:spcPts val="300"/>
              </a:spcBef>
            </a:pPr>
            <a:r>
              <a:rPr lang="en-US" sz="2800" b="1">
                <a:solidFill>
                  <a:srgbClr val="DC12B6"/>
                </a:solidFill>
              </a:rPr>
              <a:t>Treatment with Papilocare®. 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2800" b="1">
                <a:solidFill>
                  <a:srgbClr val="DC12B6"/>
                </a:solidFill>
              </a:rPr>
              <a:t>New check-up in 6 months.</a:t>
            </a:r>
          </a:p>
        </p:txBody>
      </p:sp>
    </p:spTree>
    <p:extLst>
      <p:ext uri="{BB962C8B-B14F-4D97-AF65-F5344CB8AC3E}">
        <p14:creationId xmlns:p14="http://schemas.microsoft.com/office/powerpoint/2010/main" val="3914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8861" y="1116789"/>
            <a:ext cx="2895791" cy="473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54A98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350" b="1">
                <a:solidFill>
                  <a:srgbClr val="854A98"/>
                </a:solidFill>
              </a:rPr>
              <a:t>HPV vaccine efficacy data*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11650" y="4628931"/>
            <a:ext cx="6501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Cervarix®    https://cima.aemps.es/cima/dochtml/ft/07419006/FT_07419006.html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11650" y="4849912"/>
            <a:ext cx="64122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Gardasil 9®  https://cima.aemps.es/cima/dochtml/ft/1151007002/FT_1151007002.html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811650" y="1992983"/>
            <a:ext cx="3669030" cy="2299552"/>
          </a:xfrm>
          <a:prstGeom prst="roundRect">
            <a:avLst>
              <a:gd name="adj" fmla="val 9991"/>
            </a:avLst>
          </a:prstGeom>
          <a:solidFill>
            <a:schemeClr val="bg1"/>
          </a:solidFill>
          <a:ln w="19050">
            <a:solidFill>
              <a:srgbClr val="FF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>
                <a:solidFill>
                  <a:schemeClr val="accent2">
                    <a:lumMod val="75000"/>
                  </a:schemeClr>
                </a:solidFill>
              </a:rPr>
              <a:t>Efficacy:</a:t>
            </a:r>
            <a:r>
              <a:rPr lang="en-US" sz="1100">
                <a:solidFill>
                  <a:srgbClr val="002060"/>
                </a:solidFill>
              </a:rPr>
              <a:t> </a:t>
            </a:r>
            <a:r>
              <a:rPr lang="en-US" sz="1100">
                <a:solidFill>
                  <a:srgbClr val="854A98"/>
                </a:solidFill>
              </a:rPr>
              <a:t>95% CI </a:t>
            </a:r>
          </a:p>
          <a:p>
            <a:pPr marL="182563" indent="-182563"/>
            <a:r>
              <a:rPr lang="en-US" sz="1100" b="1">
                <a:solidFill>
                  <a:schemeClr val="accent2">
                    <a:lumMod val="75000"/>
                  </a:schemeClr>
                </a:solidFill>
              </a:rPr>
              <a:t>CIN 2/3 Efficacy </a:t>
            </a:r>
            <a:r>
              <a:rPr lang="en-US" sz="1100">
                <a:solidFill>
                  <a:srgbClr val="854A98"/>
                </a:solidFill>
              </a:rPr>
              <a:t>related to HPV </a:t>
            </a:r>
            <a:r>
              <a:rPr lang="en-US" sz="1100" b="1">
                <a:solidFill>
                  <a:schemeClr val="accent2">
                    <a:lumMod val="75000"/>
                  </a:schemeClr>
                </a:solidFill>
              </a:rPr>
              <a:t>16, 18</a:t>
            </a:r>
            <a:r>
              <a:rPr lang="en-US" sz="110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marL="623888" lvl="1" indent="-166688"/>
            <a:r>
              <a:rPr lang="en-US" sz="1100" b="1">
                <a:solidFill>
                  <a:srgbClr val="854A98"/>
                </a:solidFill>
              </a:rPr>
              <a:t>94.9 </a:t>
            </a:r>
            <a:r>
              <a:rPr lang="en-US" sz="1100">
                <a:solidFill>
                  <a:srgbClr val="854A98"/>
                </a:solidFill>
              </a:rPr>
              <a:t>(87.7; 98.4) </a:t>
            </a:r>
          </a:p>
          <a:p>
            <a:pPr marL="182563" indent="-182563"/>
            <a:r>
              <a:rPr lang="en-US" sz="1100" b="1">
                <a:solidFill>
                  <a:schemeClr val="accent2">
                    <a:lumMod val="75000"/>
                  </a:schemeClr>
                </a:solidFill>
              </a:rPr>
              <a:t>CIN 2/3 </a:t>
            </a:r>
            <a:r>
              <a:rPr lang="en-US" sz="1100">
                <a:solidFill>
                  <a:srgbClr val="854A98"/>
                </a:solidFill>
              </a:rPr>
              <a:t>related to:</a:t>
            </a:r>
          </a:p>
          <a:p>
            <a:pPr marL="623888" lvl="1" indent="-166688"/>
            <a:r>
              <a:rPr lang="en-US" sz="1100" b="1">
                <a:solidFill>
                  <a:srgbClr val="854A98"/>
                </a:solidFill>
              </a:rPr>
              <a:t>HPV 31	87.5</a:t>
            </a:r>
            <a:r>
              <a:rPr lang="en-US" sz="1100">
                <a:solidFill>
                  <a:srgbClr val="854A98"/>
                </a:solidFill>
              </a:rPr>
              <a:t>	(68.3;96.1)</a:t>
            </a:r>
          </a:p>
          <a:p>
            <a:pPr marL="623888" lvl="1" indent="-166688"/>
            <a:r>
              <a:rPr lang="en-US" sz="1100" b="1">
                <a:solidFill>
                  <a:srgbClr val="854A98"/>
                </a:solidFill>
              </a:rPr>
              <a:t>HPV 33	68.3</a:t>
            </a:r>
            <a:r>
              <a:rPr lang="en-US" sz="1100">
                <a:solidFill>
                  <a:srgbClr val="854A98"/>
                </a:solidFill>
              </a:rPr>
              <a:t>	(39.7;84.4)</a:t>
            </a:r>
          </a:p>
          <a:p>
            <a:pPr marL="623888" lvl="1" indent="-166688"/>
            <a:r>
              <a:rPr lang="en-US" sz="1100" b="1">
                <a:solidFill>
                  <a:srgbClr val="854A98"/>
                </a:solidFill>
              </a:rPr>
              <a:t>HPV 39	74.9</a:t>
            </a:r>
            <a:r>
              <a:rPr lang="en-US" sz="1100">
                <a:solidFill>
                  <a:srgbClr val="854A98"/>
                </a:solidFill>
              </a:rPr>
              <a:t>	(22.3;93.9)</a:t>
            </a:r>
          </a:p>
          <a:p>
            <a:pPr marL="623888" lvl="1" indent="-166688"/>
            <a:r>
              <a:rPr lang="en-US" sz="1100" b="1">
                <a:solidFill>
                  <a:srgbClr val="854A98"/>
                </a:solidFill>
              </a:rPr>
              <a:t>HPV 45	81.9</a:t>
            </a:r>
            <a:r>
              <a:rPr lang="en-US" sz="1100">
                <a:solidFill>
                  <a:srgbClr val="854A98"/>
                </a:solidFill>
              </a:rPr>
              <a:t>	(17.0;98.1)</a:t>
            </a:r>
          </a:p>
          <a:p>
            <a:pPr marL="623888" lvl="1" indent="-166688"/>
            <a:r>
              <a:rPr lang="en-US" sz="1100" b="1">
                <a:solidFill>
                  <a:srgbClr val="854A98"/>
                </a:solidFill>
              </a:rPr>
              <a:t>HPV 51	54.4</a:t>
            </a:r>
            <a:r>
              <a:rPr lang="en-US" sz="1100">
                <a:solidFill>
                  <a:srgbClr val="854A98"/>
                </a:solidFill>
              </a:rPr>
              <a:t>	(22.0;74.2)</a:t>
            </a:r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3024675" y="1831480"/>
            <a:ext cx="1221603" cy="332006"/>
          </a:xfrm>
          <a:prstGeom prst="roundRect">
            <a:avLst/>
          </a:prstGeom>
          <a:solidFill>
            <a:srgbClr val="DC12B6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es-E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350" b="1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en-US"/>
              <a:t>Cervarix®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58083D1-7859-4BA2-AE4B-1A8A13A94348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Discussion</a:t>
            </a:r>
          </a:p>
        </p:txBody>
      </p:sp>
      <p:sp>
        <p:nvSpPr>
          <p:cNvPr id="13" name="2 Marcador de contenido">
            <a:extLst>
              <a:ext uri="{FF2B5EF4-FFF2-40B4-BE49-F238E27FC236}">
                <a16:creationId xmlns:a16="http://schemas.microsoft.com/office/drawing/2014/main" id="{E0AC5ACB-23C2-4F08-A286-6A587B2D37B5}"/>
              </a:ext>
            </a:extLst>
          </p:cNvPr>
          <p:cNvSpPr txBox="1">
            <a:spLocks/>
          </p:cNvSpPr>
          <p:nvPr/>
        </p:nvSpPr>
        <p:spPr>
          <a:xfrm>
            <a:off x="4893612" y="1717314"/>
            <a:ext cx="4032448" cy="2786454"/>
          </a:xfrm>
          <a:prstGeom prst="roundRect">
            <a:avLst>
              <a:gd name="adj" fmla="val 8400"/>
            </a:avLst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>
                <a:solidFill>
                  <a:schemeClr val="accent2">
                    <a:lumMod val="75000"/>
                  </a:schemeClr>
                </a:solidFill>
              </a:rPr>
              <a:t>Efficacy: </a:t>
            </a:r>
            <a:r>
              <a:rPr lang="en-US" sz="1100">
                <a:solidFill>
                  <a:srgbClr val="854A98"/>
                </a:solidFill>
              </a:rPr>
              <a:t>95% CI </a:t>
            </a:r>
          </a:p>
          <a:p>
            <a:pPr marL="180975" indent="-180975">
              <a:spcBef>
                <a:spcPts val="600"/>
              </a:spcBef>
            </a:pPr>
            <a:r>
              <a:rPr lang="en-US" sz="1100" b="1">
                <a:solidFill>
                  <a:schemeClr val="accent2">
                    <a:lumMod val="75000"/>
                  </a:schemeClr>
                </a:solidFill>
              </a:rPr>
              <a:t>CIN 2/3, AIS, Cervical Cancer, VIN 2/3, VaIN 2/3, Vulvar Cancer and Vaginal Cancer </a:t>
            </a:r>
            <a:r>
              <a:rPr lang="en-US" sz="1100">
                <a:solidFill>
                  <a:srgbClr val="854A98"/>
                </a:solidFill>
              </a:rPr>
              <a:t>related to HPV </a:t>
            </a:r>
            <a:r>
              <a:rPr lang="en-US" sz="1100" b="1">
                <a:solidFill>
                  <a:schemeClr val="accent2">
                    <a:lumMod val="75000"/>
                  </a:schemeClr>
                </a:solidFill>
              </a:rPr>
              <a:t>31, 33, 45, 52, 58: </a:t>
            </a:r>
          </a:p>
          <a:p>
            <a:pPr marL="628650" lvl="1" indent="-171450"/>
            <a:r>
              <a:rPr lang="en-US" sz="1100" b="1">
                <a:solidFill>
                  <a:srgbClr val="854A98"/>
                </a:solidFill>
              </a:rPr>
              <a:t>97.4 </a:t>
            </a:r>
            <a:r>
              <a:rPr lang="en-US" sz="1100">
                <a:solidFill>
                  <a:srgbClr val="854A98"/>
                </a:solidFill>
              </a:rPr>
              <a:t>(85.0; 99.9) </a:t>
            </a:r>
          </a:p>
          <a:p>
            <a:pPr marL="180975" indent="-180975">
              <a:spcBef>
                <a:spcPts val="600"/>
              </a:spcBef>
            </a:pPr>
            <a:r>
              <a:rPr lang="en-US" sz="1100" b="1">
                <a:solidFill>
                  <a:schemeClr val="accent2">
                    <a:lumMod val="75000"/>
                  </a:schemeClr>
                </a:solidFill>
              </a:rPr>
              <a:t>CIN 2/3, AIS </a:t>
            </a:r>
            <a:r>
              <a:rPr lang="en-US" sz="1100">
                <a:solidFill>
                  <a:srgbClr val="854A98"/>
                </a:solidFill>
              </a:rPr>
              <a:t>related to HPV </a:t>
            </a:r>
            <a:r>
              <a:rPr lang="en-US" sz="1100" b="1">
                <a:solidFill>
                  <a:schemeClr val="accent2">
                    <a:lumMod val="75000"/>
                  </a:schemeClr>
                </a:solidFill>
              </a:rPr>
              <a:t>16, 18</a:t>
            </a:r>
            <a:r>
              <a:rPr lang="en-US" sz="1100">
                <a:solidFill>
                  <a:schemeClr val="accent2">
                    <a:lumMod val="75000"/>
                  </a:schemeClr>
                </a:solidFill>
              </a:rPr>
              <a:t>:  </a:t>
            </a:r>
          </a:p>
          <a:p>
            <a:pPr marL="628650" lvl="1" indent="-171450"/>
            <a:r>
              <a:rPr lang="en-US" sz="1100" b="1">
                <a:solidFill>
                  <a:srgbClr val="854A98"/>
                </a:solidFill>
              </a:rPr>
              <a:t>98.2</a:t>
            </a:r>
            <a:r>
              <a:rPr lang="en-US" sz="1100">
                <a:solidFill>
                  <a:srgbClr val="854A98"/>
                </a:solidFill>
              </a:rPr>
              <a:t> (93.5; 99.8)</a:t>
            </a:r>
          </a:p>
          <a:p>
            <a:pPr marL="180975" indent="-180975">
              <a:spcBef>
                <a:spcPts val="600"/>
              </a:spcBef>
            </a:pPr>
            <a:r>
              <a:rPr lang="en-US" sz="1100" b="1">
                <a:solidFill>
                  <a:schemeClr val="accent2">
                    <a:lumMod val="75000"/>
                  </a:schemeClr>
                </a:solidFill>
              </a:rPr>
              <a:t>VIN 2/3 </a:t>
            </a:r>
            <a:r>
              <a:rPr lang="en-US" sz="1100">
                <a:solidFill>
                  <a:srgbClr val="854A98"/>
                </a:solidFill>
              </a:rPr>
              <a:t>related to HPV </a:t>
            </a:r>
            <a:r>
              <a:rPr lang="en-US" sz="1100" b="1">
                <a:solidFill>
                  <a:schemeClr val="accent2">
                    <a:lumMod val="75000"/>
                  </a:schemeClr>
                </a:solidFill>
              </a:rPr>
              <a:t>6, 11, 16, 18</a:t>
            </a:r>
            <a:r>
              <a:rPr lang="en-US" sz="110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marL="628650" lvl="1" indent="-171450"/>
            <a:r>
              <a:rPr lang="en-US" sz="1100" b="1">
                <a:solidFill>
                  <a:srgbClr val="854A98"/>
                </a:solidFill>
              </a:rPr>
              <a:t>100.0</a:t>
            </a:r>
            <a:r>
              <a:rPr lang="en-US" sz="1100">
                <a:solidFill>
                  <a:srgbClr val="854A98"/>
                </a:solidFill>
              </a:rPr>
              <a:t> (67.2; 100.0) </a:t>
            </a:r>
          </a:p>
          <a:p>
            <a:pPr marL="180975" indent="-180975">
              <a:spcBef>
                <a:spcPts val="600"/>
              </a:spcBef>
            </a:pPr>
            <a:r>
              <a:rPr lang="en-US" sz="1100" b="1">
                <a:solidFill>
                  <a:schemeClr val="accent2">
                    <a:lumMod val="75000"/>
                  </a:schemeClr>
                </a:solidFill>
              </a:rPr>
              <a:t>VaIN 2/3 </a:t>
            </a:r>
            <a:r>
              <a:rPr lang="en-US" sz="1100">
                <a:solidFill>
                  <a:srgbClr val="854A98"/>
                </a:solidFill>
              </a:rPr>
              <a:t>related to HPV </a:t>
            </a:r>
            <a:r>
              <a:rPr lang="en-US" sz="1100" b="1">
                <a:solidFill>
                  <a:schemeClr val="accent2">
                    <a:lumMod val="75000"/>
                  </a:schemeClr>
                </a:solidFill>
              </a:rPr>
              <a:t>6, 11, 16, 18</a:t>
            </a:r>
            <a:r>
              <a:rPr lang="en-US" sz="110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marL="628650" lvl="1" indent="-171450"/>
            <a:r>
              <a:rPr lang="en-US" sz="1100" b="1">
                <a:solidFill>
                  <a:srgbClr val="854A98"/>
                </a:solidFill>
              </a:rPr>
              <a:t>100.0 </a:t>
            </a:r>
            <a:r>
              <a:rPr lang="en-US" sz="1100">
                <a:solidFill>
                  <a:srgbClr val="854A98"/>
                </a:solidFill>
              </a:rPr>
              <a:t>(55.4; 100.0) </a:t>
            </a:r>
          </a:p>
          <a:p>
            <a:pPr marL="180975" indent="-180975">
              <a:spcBef>
                <a:spcPts val="600"/>
              </a:spcBef>
            </a:pPr>
            <a:r>
              <a:rPr lang="en-US" sz="1100" b="1">
                <a:solidFill>
                  <a:schemeClr val="accent2">
                    <a:lumMod val="75000"/>
                  </a:schemeClr>
                </a:solidFill>
              </a:rPr>
              <a:t>Genital Warts </a:t>
            </a:r>
            <a:r>
              <a:rPr lang="en-US" sz="1100">
                <a:solidFill>
                  <a:srgbClr val="854A98"/>
                </a:solidFill>
              </a:rPr>
              <a:t>related to HPV </a:t>
            </a:r>
            <a:r>
              <a:rPr lang="en-US" sz="1100" b="1">
                <a:solidFill>
                  <a:schemeClr val="accent2">
                    <a:lumMod val="75000"/>
                  </a:schemeClr>
                </a:solidFill>
              </a:rPr>
              <a:t>6, 11, 16, 18</a:t>
            </a:r>
            <a:r>
              <a:rPr lang="en-US" sz="1100">
                <a:solidFill>
                  <a:srgbClr val="854A98"/>
                </a:solidFill>
              </a:rPr>
              <a:t>: </a:t>
            </a:r>
          </a:p>
          <a:p>
            <a:pPr marL="628650" lvl="1" indent="-171450"/>
            <a:r>
              <a:rPr lang="en-US" sz="1100" b="1">
                <a:solidFill>
                  <a:srgbClr val="854A98"/>
                </a:solidFill>
              </a:rPr>
              <a:t>99.0</a:t>
            </a:r>
            <a:r>
              <a:rPr lang="en-US" sz="1100">
                <a:solidFill>
                  <a:srgbClr val="854A98"/>
                </a:solidFill>
              </a:rPr>
              <a:t> (96.2; 99.9) </a:t>
            </a:r>
          </a:p>
        </p:txBody>
      </p:sp>
      <p:sp>
        <p:nvSpPr>
          <p:cNvPr id="14" name="Rectangle 43">
            <a:extLst>
              <a:ext uri="{FF2B5EF4-FFF2-40B4-BE49-F238E27FC236}">
                <a16:creationId xmlns:a16="http://schemas.microsoft.com/office/drawing/2014/main" id="{BC6469D3-A490-40D5-B56E-20E8F0D6C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7908" y="1551311"/>
            <a:ext cx="1160860" cy="3320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350" b="1">
                <a:solidFill>
                  <a:srgbClr val="FFFFFF"/>
                </a:solidFill>
                <a:latin typeface="Calibri" pitchFamily="34" charset="0"/>
              </a:rPr>
              <a:t>Gardasil 9®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B17C5D70-CD9C-473B-9DB4-7B98B2DAE5E0}"/>
              </a:ext>
            </a:extLst>
          </p:cNvPr>
          <p:cNvSpPr txBox="1">
            <a:spLocks/>
          </p:cNvSpPr>
          <p:nvPr/>
        </p:nvSpPr>
        <p:spPr>
          <a:xfrm>
            <a:off x="819428" y="853778"/>
            <a:ext cx="3752572" cy="906698"/>
          </a:xfrm>
          <a:prstGeom prst="roundRect">
            <a:avLst/>
          </a:prstGeom>
          <a:solidFill>
            <a:srgbClr val="854A98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50" b="1">
                <a:solidFill>
                  <a:schemeClr val="bg1"/>
                </a:solidFill>
              </a:rPr>
              <a:t>HPV vaccination is strictly prophylactic, with no therapeutic effect on HPV infections present at the time of vaccination.</a:t>
            </a:r>
          </a:p>
        </p:txBody>
      </p:sp>
    </p:spTree>
    <p:extLst>
      <p:ext uri="{BB962C8B-B14F-4D97-AF65-F5344CB8AC3E}">
        <p14:creationId xmlns:p14="http://schemas.microsoft.com/office/powerpoint/2010/main" val="3532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64088" y="2042632"/>
            <a:ext cx="1112424" cy="857250"/>
          </a:xfrm>
        </p:spPr>
        <p:txBody>
          <a:bodyPr>
            <a:normAutofit/>
          </a:bodyPr>
          <a:lstStyle/>
          <a:p>
            <a:r>
              <a:rPr lang="en-US" sz="1800" b="1">
                <a:solidFill>
                  <a:srgbClr val="854A98"/>
                </a:solidFill>
              </a:rPr>
              <a:t>ASC-US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38" y="837290"/>
            <a:ext cx="2721769" cy="2052128"/>
          </a:xfrm>
          <a:prstGeom prst="rect">
            <a:avLst/>
          </a:prstGeom>
          <a:ln>
            <a:solidFill>
              <a:srgbClr val="854A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258209" y="779134"/>
            <a:ext cx="297808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>
                <a:solidFill>
                  <a:srgbClr val="854A98"/>
                </a:solidFill>
              </a:rPr>
              <a:t>Changes due to IUD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54" y="1827421"/>
            <a:ext cx="2736342" cy="2063115"/>
          </a:xfrm>
          <a:ln>
            <a:solidFill>
              <a:srgbClr val="854A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47" y="2770794"/>
            <a:ext cx="2889745" cy="2178776"/>
          </a:xfrm>
          <a:prstGeom prst="rect">
            <a:avLst/>
          </a:prstGeom>
          <a:ln>
            <a:solidFill>
              <a:srgbClr val="854A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1191006" y="4721813"/>
            <a:ext cx="37419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https://screening.iarc.fr/atlasclassifbethesda.php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881916D-F180-4331-9241-2E8A3EE5F8F2}"/>
              </a:ext>
            </a:extLst>
          </p:cNvPr>
          <p:cNvSpPr txBox="1">
            <a:spLocks noChangeArrowheads="1"/>
          </p:cNvSpPr>
          <p:nvPr/>
        </p:nvSpPr>
        <p:spPr>
          <a:xfrm>
            <a:off x="682624" y="50800"/>
            <a:ext cx="7921625" cy="432718"/>
          </a:xfrm>
          <a:prstGeom prst="roundRect">
            <a:avLst/>
          </a:prstGeom>
          <a:gradFill flip="none" rotWithShape="1">
            <a:gsLst>
              <a:gs pos="100000">
                <a:srgbClr val="854A98"/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/>
              <a:t>Discussion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3D717D8-D070-4B7B-84C0-F1E070804F65}"/>
              </a:ext>
            </a:extLst>
          </p:cNvPr>
          <p:cNvSpPr txBox="1">
            <a:spLocks/>
          </p:cNvSpPr>
          <p:nvPr/>
        </p:nvSpPr>
        <p:spPr>
          <a:xfrm>
            <a:off x="3215841" y="4137179"/>
            <a:ext cx="1512168" cy="467315"/>
          </a:xfrm>
          <a:prstGeom prst="roundRect">
            <a:avLst/>
          </a:prstGeom>
          <a:solidFill>
            <a:srgbClr val="854A98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>
                <a:solidFill>
                  <a:schemeClr val="bg1"/>
                </a:solidFill>
              </a:rPr>
              <a:t>LSIL</a:t>
            </a:r>
          </a:p>
        </p:txBody>
      </p:sp>
    </p:spTree>
    <p:extLst>
      <p:ext uri="{BB962C8B-B14F-4D97-AF65-F5344CB8AC3E}">
        <p14:creationId xmlns:p14="http://schemas.microsoft.com/office/powerpoint/2010/main" val="203458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8664F518BF3D5408578462F9577421C" ma:contentTypeVersion="12" ma:contentTypeDescription="Crear nuevo documento." ma:contentTypeScope="" ma:versionID="d245a97a7f419e30411e4c8f3c6ef674">
  <xsd:schema xmlns:xsd="http://www.w3.org/2001/XMLSchema" xmlns:xs="http://www.w3.org/2001/XMLSchema" xmlns:p="http://schemas.microsoft.com/office/2006/metadata/properties" xmlns:ns2="856ec264-496a-4d44-9601-4249d2ece1fb" xmlns:ns3="a97bd906-6adf-42cf-9d97-5ec3f80e37a2" targetNamespace="http://schemas.microsoft.com/office/2006/metadata/properties" ma:root="true" ma:fieldsID="7d6d8b4dff7d3e69577a62c41e01596f" ns2:_="" ns3:_="">
    <xsd:import namespace="856ec264-496a-4d44-9601-4249d2ece1fb"/>
    <xsd:import namespace="a97bd906-6adf-42cf-9d97-5ec3f80e37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ec264-496a-4d44-9601-4249d2ece1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bd906-6adf-42cf-9d97-5ec3f80e3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51E86-D043-47A0-8EA7-94D6F07CC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6ec264-496a-4d44-9601-4249d2ece1fb"/>
    <ds:schemaRef ds:uri="a97bd906-6adf-42cf-9d97-5ec3f80e3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4D72ED-87B1-4BCD-B88A-BEA282FE73C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0BB01CF-F135-4B7A-8B0C-CF65D2B7CA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835</Words>
  <Application>Microsoft Office PowerPoint</Application>
  <PresentationFormat>On-screen Show (16:9)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G1 Changes3</vt:lpstr>
      <vt:lpstr>PowerPoint Presentation</vt:lpstr>
      <vt:lpstr>HPV vaccine efficacy data*</vt:lpstr>
      <vt:lpstr>ASC-US</vt:lpstr>
      <vt:lpstr>G2 Changes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V25-GINE02</dc:creator>
  <cp:lastModifiedBy>McFelder Accounts</cp:lastModifiedBy>
  <cp:revision>207</cp:revision>
  <dcterms:created xsi:type="dcterms:W3CDTF">2016-02-10T08:48:40Z</dcterms:created>
  <dcterms:modified xsi:type="dcterms:W3CDTF">2021-01-15T13:22:22Z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0x01010078664F518BF3D5408578462F9577421C</vt:lpwstr>
  </property>
</Properties>
</file>