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6" r:id="rId12"/>
    <p:sldId id="271" r:id="rId13"/>
    <p:sldId id="264" r:id="rId14"/>
    <p:sldId id="265" r:id="rId15"/>
    <p:sldId id="267" r:id="rId16"/>
    <p:sldId id="403" r:id="rId17"/>
    <p:sldId id="404" r:id="rId18"/>
    <p:sldId id="405" r:id="rId19"/>
    <p:sldId id="270" r:id="rId20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2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393" userDrawn="1">
          <p15:clr>
            <a:srgbClr val="A4A3A4"/>
          </p15:clr>
        </p15:guide>
        <p15:guide id="4" pos="385" userDrawn="1">
          <p15:clr>
            <a:srgbClr val="A4A3A4"/>
          </p15:clr>
        </p15:guide>
        <p15:guide id="5" orient="horz" pos="894" userDrawn="1">
          <p15:clr>
            <a:srgbClr val="A4A3A4"/>
          </p15:clr>
        </p15:guide>
        <p15:guide id="6" pos="975" userDrawn="1">
          <p15:clr>
            <a:srgbClr val="A4A3A4"/>
          </p15:clr>
        </p15:guide>
        <p15:guide id="7" pos="151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Mallafre" initials="AM" lastIdx="6" clrIdx="0">
    <p:extLst>
      <p:ext uri="{19B8F6BF-5375-455C-9EA6-DF929625EA0E}">
        <p15:presenceInfo xmlns:p15="http://schemas.microsoft.com/office/powerpoint/2012/main" userId="S::mallafre.a@procarehealth.com::600907fc-0030-4d4d-8262-1c26132313a1" providerId="AD"/>
      </p:ext>
    </p:extLst>
  </p:cmAuthor>
  <p:cmAuthor id="2" name="Josep Combalia" initials="JC" lastIdx="5" clrIdx="1">
    <p:extLst>
      <p:ext uri="{19B8F6BF-5375-455C-9EA6-DF929625EA0E}">
        <p15:presenceInfo xmlns:p15="http://schemas.microsoft.com/office/powerpoint/2012/main" userId="Josep Combalia" providerId="None"/>
      </p:ext>
    </p:extLst>
  </p:cmAuthor>
  <p:cmAuthor id="3" name="Marta Mendoza" initials="MM" lastIdx="1" clrIdx="2">
    <p:extLst>
      <p:ext uri="{19B8F6BF-5375-455C-9EA6-DF929625EA0E}">
        <p15:presenceInfo xmlns:p15="http://schemas.microsoft.com/office/powerpoint/2012/main" userId="Marta Mendoz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12B6"/>
    <a:srgbClr val="854A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150" d="100"/>
          <a:sy n="150" d="100"/>
        </p:scale>
        <p:origin x="222" y="126"/>
      </p:cViewPr>
      <p:guideLst>
        <p:guide orient="horz" pos="622"/>
        <p:guide pos="2880"/>
        <p:guide orient="horz" pos="1393"/>
        <p:guide pos="385"/>
        <p:guide orient="horz" pos="894"/>
        <p:guide pos="975"/>
        <p:guide pos="151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3189F-A7CD-48D7-AB3E-1E0ADA3CCC90}" type="datetimeFigureOut">
              <a:rPr lang="es-ES" smtClean="0"/>
              <a:t>15/01/2021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4CF5B-AFB6-4752-AA64-9E18A5B9CD6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1555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9AA7-82A4-4AE1-A0AD-3FCB091E44B0}" type="datetimeFigureOut">
              <a:rPr lang="es-ES" smtClean="0"/>
              <a:t>15/01/2021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5035-1991-42EE-BCC9-CBA70374C83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7990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9AA7-82A4-4AE1-A0AD-3FCB091E44B0}" type="datetimeFigureOut">
              <a:rPr lang="es-ES" smtClean="0"/>
              <a:t>15/01/2021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5035-1991-42EE-BCC9-CBA70374C83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101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9AA7-82A4-4AE1-A0AD-3FCB091E44B0}" type="datetimeFigureOut">
              <a:rPr lang="es-ES" smtClean="0"/>
              <a:t>15/01/2021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5035-1991-42EE-BCC9-CBA70374C83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227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9AA7-82A4-4AE1-A0AD-3FCB091E44B0}" type="datetimeFigureOut">
              <a:rPr lang="es-ES" smtClean="0"/>
              <a:t>15/01/2021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5035-1991-42EE-BCC9-CBA70374C83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4667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9AA7-82A4-4AE1-A0AD-3FCB091E44B0}" type="datetimeFigureOut">
              <a:rPr lang="es-ES" smtClean="0"/>
              <a:t>15/01/2021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5035-1991-42EE-BCC9-CBA70374C83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3764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9AA7-82A4-4AE1-A0AD-3FCB091E44B0}" type="datetimeFigureOut">
              <a:rPr lang="es-ES" smtClean="0"/>
              <a:t>15/01/2021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5035-1991-42EE-BCC9-CBA70374C83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096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9AA7-82A4-4AE1-A0AD-3FCB091E44B0}" type="datetimeFigureOut">
              <a:rPr lang="es-ES" smtClean="0"/>
              <a:t>15/01/2021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5035-1991-42EE-BCC9-CBA70374C83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7140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9AA7-82A4-4AE1-A0AD-3FCB091E44B0}" type="datetimeFigureOut">
              <a:rPr lang="es-ES" smtClean="0"/>
              <a:t>15/01/2021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5035-1991-42EE-BCC9-CBA70374C83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493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9AA7-82A4-4AE1-A0AD-3FCB091E44B0}" type="datetimeFigureOut">
              <a:rPr lang="es-ES" smtClean="0"/>
              <a:t>15/01/2021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5035-1991-42EE-BCC9-CBA70374C83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2034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9AA7-82A4-4AE1-A0AD-3FCB091E44B0}" type="datetimeFigureOut">
              <a:rPr lang="es-ES" smtClean="0"/>
              <a:t>15/01/2021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5035-1991-42EE-BCC9-CBA70374C83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5892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9AA7-82A4-4AE1-A0AD-3FCB091E44B0}" type="datetimeFigureOut">
              <a:rPr lang="es-ES" smtClean="0"/>
              <a:t>15/01/2021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5035-1991-42EE-BCC9-CBA70374C83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6509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6ADBBD58-58FB-4ADE-A497-760386C02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" t="1" b="57922"/>
          <a:stretch/>
        </p:blipFill>
        <p:spPr>
          <a:xfrm flipV="1">
            <a:off x="-2720" y="0"/>
            <a:ext cx="9156192" cy="97160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73A7153F-100F-4C01-8F59-68EE3CC159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7"/>
          <a:stretch/>
        </p:blipFill>
        <p:spPr>
          <a:xfrm flipV="1">
            <a:off x="-2720" y="339860"/>
            <a:ext cx="9170563" cy="738664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2BF001D-E1EE-43AE-AF44-FA80308406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63"/>
          <a:stretch/>
        </p:blipFill>
        <p:spPr>
          <a:xfrm>
            <a:off x="11651" y="-63910"/>
            <a:ext cx="573855" cy="1027511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B61BF501-0D72-44C1-A2F3-93EC674614C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28" y="533598"/>
            <a:ext cx="249624" cy="23795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6999D8AB-F91B-4B4B-8BB0-6C1BE6B66F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4" r="42419"/>
          <a:stretch/>
        </p:blipFill>
        <p:spPr>
          <a:xfrm>
            <a:off x="8881418" y="51470"/>
            <a:ext cx="272054" cy="48712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D1A164E-59A3-481C-A36A-6C091E319A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66" b="23333"/>
          <a:stretch/>
        </p:blipFill>
        <p:spPr>
          <a:xfrm rot="10800000">
            <a:off x="-22669" y="2682501"/>
            <a:ext cx="9178861" cy="2481536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C9AA7-82A4-4AE1-A0AD-3FCB091E44B0}" type="datetimeFigureOut">
              <a:rPr lang="es-ES" smtClean="0"/>
              <a:t>15/01/2021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95035-1991-42EE-BCC9-CBA70374C83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021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1EFD0D-6584-42B2-8AA8-36349C39A676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8" y="1923678"/>
            <a:ext cx="7056784" cy="1512168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854A98"/>
            </a:solidFill>
            <a:prstDash val="soli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rgbClr val="854A98"/>
                </a:solidFill>
              </a:rPr>
              <a:t>HPV-induced genital lesions in a pregnant woman</a:t>
            </a:r>
          </a:p>
          <a:p>
            <a:pPr algn="r"/>
            <a:r>
              <a:rPr lang="en-US" sz="2000" b="1">
                <a:solidFill>
                  <a:srgbClr val="854A98"/>
                </a:solidFill>
              </a:rPr>
              <a:t>Dr. Andrés Carlos López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257D21D-DA1B-42F1-ABF9-1D8642804AE0}"/>
              </a:ext>
            </a:extLst>
          </p:cNvPr>
          <p:cNvSpPr txBox="1">
            <a:spLocks noChangeArrowheads="1"/>
          </p:cNvSpPr>
          <p:nvPr/>
        </p:nvSpPr>
        <p:spPr>
          <a:xfrm>
            <a:off x="2987824" y="195486"/>
            <a:ext cx="3168352" cy="915566"/>
          </a:xfrm>
          <a:prstGeom prst="roundRect">
            <a:avLst/>
          </a:prstGeom>
          <a:solidFill>
            <a:srgbClr val="854A98"/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chemeClr val="bg1">
                    <a:lumMod val="95000"/>
                  </a:schemeClr>
                </a:solidFill>
              </a:rPr>
              <a:t>Case 8</a:t>
            </a:r>
          </a:p>
        </p:txBody>
      </p:sp>
    </p:spTree>
    <p:extLst>
      <p:ext uri="{BB962C8B-B14F-4D97-AF65-F5344CB8AC3E}">
        <p14:creationId xmlns:p14="http://schemas.microsoft.com/office/powerpoint/2010/main" val="260467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B67E0CA2-A303-416D-8826-B510340F78BB}"/>
              </a:ext>
            </a:extLst>
          </p:cNvPr>
          <p:cNvSpPr txBox="1">
            <a:spLocks noChangeArrowheads="1"/>
          </p:cNvSpPr>
          <p:nvPr/>
        </p:nvSpPr>
        <p:spPr>
          <a:xfrm>
            <a:off x="682624" y="50800"/>
            <a:ext cx="7921625" cy="432718"/>
          </a:xfrm>
          <a:prstGeom prst="roundRect">
            <a:avLst/>
          </a:prstGeom>
          <a:gradFill flip="none" rotWithShape="1">
            <a:gsLst>
              <a:gs pos="100000">
                <a:srgbClr val="854A98"/>
              </a:gs>
              <a:gs pos="0">
                <a:schemeClr val="bg1">
                  <a:lumMod val="95000"/>
                  <a:alpha val="0"/>
                </a:schemeClr>
              </a:gs>
            </a:gsLst>
            <a:lin ang="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algn="ctr">
              <a:spcBef>
                <a:spcPct val="0"/>
              </a:spcBef>
              <a:buNone/>
              <a:defRPr sz="2000" b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500"/>
              <a:t>Discussion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06526B59-A8D5-47E6-A18E-6CA52FB1E635}"/>
              </a:ext>
            </a:extLst>
          </p:cNvPr>
          <p:cNvSpPr txBox="1">
            <a:spLocks/>
          </p:cNvSpPr>
          <p:nvPr/>
        </p:nvSpPr>
        <p:spPr>
          <a:xfrm>
            <a:off x="611507" y="1023578"/>
            <a:ext cx="7776917" cy="309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854A98"/>
                </a:solidFill>
              </a:rPr>
              <a:t>The primary medical treatments are considered contraindicated. Podophyllotoxin has proven embryotoxicity. </a:t>
            </a:r>
          </a:p>
          <a:p>
            <a:r>
              <a:rPr lang="en-US" sz="2400" b="1" dirty="0">
                <a:solidFill>
                  <a:srgbClr val="854A98"/>
                </a:solidFill>
              </a:rPr>
              <a:t>Imiquimod and </a:t>
            </a:r>
            <a:r>
              <a:rPr lang="en-US" sz="2400" b="1" dirty="0" err="1">
                <a:solidFill>
                  <a:srgbClr val="854A98"/>
                </a:solidFill>
              </a:rPr>
              <a:t>sinecatechins</a:t>
            </a:r>
            <a:r>
              <a:rPr lang="en-US" sz="2400" b="1" dirty="0">
                <a:solidFill>
                  <a:srgbClr val="854A98"/>
                </a:solidFill>
              </a:rPr>
              <a:t> have little data available regarding safety in pregnancy. </a:t>
            </a:r>
          </a:p>
          <a:p>
            <a:r>
              <a:rPr lang="en-US" sz="2400" b="1" dirty="0">
                <a:solidFill>
                  <a:srgbClr val="854A98"/>
                </a:solidFill>
              </a:rPr>
              <a:t>The treatments of choice are </a:t>
            </a:r>
            <a:r>
              <a:rPr lang="en-US" sz="2400" b="1" dirty="0">
                <a:solidFill>
                  <a:srgbClr val="DC12B6"/>
                </a:solidFill>
              </a:rPr>
              <a:t>excision, ablation, and trichloroacetic acid.</a:t>
            </a:r>
          </a:p>
        </p:txBody>
      </p:sp>
    </p:spTree>
    <p:extLst>
      <p:ext uri="{BB962C8B-B14F-4D97-AF65-F5344CB8AC3E}">
        <p14:creationId xmlns:p14="http://schemas.microsoft.com/office/powerpoint/2010/main" val="61540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7F3CB811-A827-488D-A498-F975A95602F7}"/>
              </a:ext>
            </a:extLst>
          </p:cNvPr>
          <p:cNvSpPr txBox="1">
            <a:spLocks noChangeArrowheads="1"/>
          </p:cNvSpPr>
          <p:nvPr/>
        </p:nvSpPr>
        <p:spPr>
          <a:xfrm>
            <a:off x="682624" y="50800"/>
            <a:ext cx="7921625" cy="432718"/>
          </a:xfrm>
          <a:prstGeom prst="roundRect">
            <a:avLst/>
          </a:prstGeom>
          <a:gradFill flip="none" rotWithShape="1">
            <a:gsLst>
              <a:gs pos="100000">
                <a:srgbClr val="854A98"/>
              </a:gs>
              <a:gs pos="0">
                <a:schemeClr val="bg1">
                  <a:lumMod val="95000"/>
                  <a:alpha val="0"/>
                </a:schemeClr>
              </a:gs>
            </a:gsLst>
            <a:lin ang="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algn="ctr">
              <a:spcBef>
                <a:spcPct val="0"/>
              </a:spcBef>
              <a:buNone/>
              <a:defRPr sz="2000" b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500"/>
              <a:t>Conclusions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39880D-42C7-48E5-B627-E2377EA978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934" r="3875"/>
          <a:stretch/>
        </p:blipFill>
        <p:spPr>
          <a:xfrm>
            <a:off x="2805877" y="843558"/>
            <a:ext cx="3532245" cy="4070073"/>
          </a:xfrm>
          <a:prstGeom prst="rect">
            <a:avLst/>
          </a:prstGeom>
          <a:noFill/>
          <a:ln w="19050">
            <a:solidFill>
              <a:srgbClr val="854A98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6CC8E24-8D30-449C-B9F8-A638C5319E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664440"/>
              </p:ext>
            </p:extLst>
          </p:nvPr>
        </p:nvGraphicFramePr>
        <p:xfrm>
          <a:off x="2915814" y="895582"/>
          <a:ext cx="3312370" cy="3980424"/>
        </p:xfrm>
        <a:graphic>
          <a:graphicData uri="http://schemas.openxmlformats.org/drawingml/2006/table">
            <a:tbl>
              <a:tblPr firstRow="1" firstCol="1" bandRow="1"/>
              <a:tblGrid>
                <a:gridCol w="1296144">
                  <a:extLst>
                    <a:ext uri="{9D8B030D-6E8A-4147-A177-3AD203B41FA5}">
                      <a16:colId xmlns:a16="http://schemas.microsoft.com/office/drawing/2014/main" val="2966532312"/>
                    </a:ext>
                  </a:extLst>
                </a:gridCol>
                <a:gridCol w="911858">
                  <a:extLst>
                    <a:ext uri="{9D8B030D-6E8A-4147-A177-3AD203B41FA5}">
                      <a16:colId xmlns:a16="http://schemas.microsoft.com/office/drawing/2014/main" val="186610001"/>
                    </a:ext>
                  </a:extLst>
                </a:gridCol>
                <a:gridCol w="1104368">
                  <a:extLst>
                    <a:ext uri="{9D8B030D-6E8A-4147-A177-3AD203B41FA5}">
                      <a16:colId xmlns:a16="http://schemas.microsoft.com/office/drawing/2014/main" val="3776010705"/>
                    </a:ext>
                  </a:extLst>
                </a:gridCol>
              </a:tblGrid>
              <a:tr h="350548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Table 3. Treatment of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condylomata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acuminata in pregnant women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022428"/>
                  </a:ext>
                </a:extLst>
              </a:tr>
              <a:tr h="3505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AUTHORIZED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REASON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080637"/>
                  </a:ext>
                </a:extLst>
              </a:tr>
              <a:tr h="3505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Podophyllotoxin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Teratogenic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252643"/>
                  </a:ext>
                </a:extLst>
              </a:tr>
              <a:tr h="3505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Sinecatechins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Insufficient data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447693"/>
                  </a:ext>
                </a:extLst>
              </a:tr>
              <a:tr h="3505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Imiquimod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Insufficient data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206027"/>
                  </a:ext>
                </a:extLst>
              </a:tr>
              <a:tr h="3505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11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Laser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Safe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597432"/>
                  </a:ext>
                </a:extLst>
              </a:tr>
              <a:tr h="3505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Cryotherapy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Safe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684947"/>
                  </a:ext>
                </a:extLst>
              </a:tr>
              <a:tr h="3505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Trichloroacetic Acid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Safe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357261"/>
                  </a:ext>
                </a:extLst>
              </a:tr>
              <a:tr h="3505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Excision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Safe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479850"/>
                  </a:ext>
                </a:extLst>
              </a:tr>
              <a:tr h="4747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Electrocoagulation Diathermy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Safe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684210"/>
                  </a:ext>
                </a:extLst>
              </a:tr>
              <a:tr h="350548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*Including vaginal-cervical and anal mucosa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00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20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611187" y="1059582"/>
            <a:ext cx="7993061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57188" indent="-357188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854A98"/>
                </a:solidFill>
              </a:rPr>
              <a:t>Infection with HPV or the presence of </a:t>
            </a:r>
            <a:r>
              <a:rPr lang="en-US" sz="2000" b="1" dirty="0" err="1">
                <a:solidFill>
                  <a:srgbClr val="854A98"/>
                </a:solidFill>
              </a:rPr>
              <a:t>condylomata</a:t>
            </a:r>
            <a:r>
              <a:rPr lang="en-US" sz="2000" b="1" dirty="0">
                <a:solidFill>
                  <a:srgbClr val="854A98"/>
                </a:solidFill>
              </a:rPr>
              <a:t> </a:t>
            </a:r>
            <a:r>
              <a:rPr lang="en-US" sz="2000" b="1" dirty="0" err="1">
                <a:solidFill>
                  <a:srgbClr val="854A98"/>
                </a:solidFill>
              </a:rPr>
              <a:t>acuminata</a:t>
            </a:r>
            <a:r>
              <a:rPr lang="en-US" sz="2000" b="1" dirty="0">
                <a:solidFill>
                  <a:srgbClr val="854A98"/>
                </a:solidFill>
              </a:rPr>
              <a:t> during pregnancy</a:t>
            </a:r>
            <a:r>
              <a:rPr lang="en-US" sz="2000" b="1" dirty="0">
                <a:solidFill>
                  <a:srgbClr val="DC12B6"/>
                </a:solidFill>
              </a:rPr>
              <a:t> does not cause fetal malformations. </a:t>
            </a:r>
          </a:p>
          <a:p>
            <a:pPr marL="357188" indent="-357188" algn="just">
              <a:spcBef>
                <a:spcPts val="624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854A98"/>
                </a:solidFill>
              </a:rPr>
              <a:t>Although there is an association between condylomas and laryngeal lesions in newborns, the risk of neonatal clinical problems or </a:t>
            </a:r>
            <a:r>
              <a:rPr lang="en-US" sz="2000" b="1" dirty="0">
                <a:solidFill>
                  <a:srgbClr val="DC12B6"/>
                </a:solidFill>
              </a:rPr>
              <a:t>recurrent respiratory papillomatosis is very </a:t>
            </a:r>
            <a:r>
              <a:rPr lang="en-US" sz="2000" b="1" dirty="0">
                <a:solidFill>
                  <a:srgbClr val="854A98"/>
                </a:solidFill>
              </a:rPr>
              <a:t>low and is not associated with a greater risk of peri-natal complications. </a:t>
            </a:r>
          </a:p>
          <a:p>
            <a:pPr marL="357188" indent="-357188" algn="just">
              <a:spcBef>
                <a:spcPts val="624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854A98"/>
                </a:solidFill>
              </a:rPr>
              <a:t>Therefore, the presence of genital warts during pregnancy </a:t>
            </a:r>
            <a:r>
              <a:rPr lang="en-US" sz="2000" b="1" dirty="0">
                <a:solidFill>
                  <a:srgbClr val="DC12B6"/>
                </a:solidFill>
              </a:rPr>
              <a:t>is not a reason for a Cesarean</a:t>
            </a:r>
            <a:r>
              <a:rPr lang="en-US" sz="2000" dirty="0">
                <a:solidFill>
                  <a:srgbClr val="DC12B6"/>
                </a:solidFill>
              </a:rPr>
              <a:t>, </a:t>
            </a:r>
            <a:r>
              <a:rPr lang="en-US" sz="2000" b="1" dirty="0">
                <a:solidFill>
                  <a:srgbClr val="854A98"/>
                </a:solidFill>
              </a:rPr>
              <a:t>except when their size is such that they would obstruct the birth canal.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es-ES" sz="2300" b="1" dirty="0">
              <a:solidFill>
                <a:srgbClr val="854A98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3A27CDD-634E-4E71-8FCD-B37D8EBC7A1A}"/>
              </a:ext>
            </a:extLst>
          </p:cNvPr>
          <p:cNvSpPr txBox="1">
            <a:spLocks noChangeArrowheads="1"/>
          </p:cNvSpPr>
          <p:nvPr/>
        </p:nvSpPr>
        <p:spPr>
          <a:xfrm>
            <a:off x="682624" y="50800"/>
            <a:ext cx="7921625" cy="432718"/>
          </a:xfrm>
          <a:prstGeom prst="roundRect">
            <a:avLst/>
          </a:prstGeom>
          <a:gradFill flip="none" rotWithShape="1">
            <a:gsLst>
              <a:gs pos="100000">
                <a:srgbClr val="854A98"/>
              </a:gs>
              <a:gs pos="0">
                <a:schemeClr val="bg1">
                  <a:lumMod val="95000"/>
                  <a:alpha val="0"/>
                </a:schemeClr>
              </a:gs>
            </a:gsLst>
            <a:lin ang="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algn="ctr">
              <a:spcBef>
                <a:spcPct val="0"/>
              </a:spcBef>
              <a:buNone/>
              <a:defRPr sz="2000" b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50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08040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0058" y="1260844"/>
            <a:ext cx="8229600" cy="4327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>
                <a:solidFill>
                  <a:schemeClr val="accent2">
                    <a:lumMod val="75000"/>
                  </a:schemeClr>
                </a:solidFill>
              </a:rPr>
              <a:t>Which are not indicated for the treatment of condylomas in pregnant women?</a:t>
            </a:r>
          </a:p>
          <a:p>
            <a:pPr marL="0" indent="0">
              <a:buNone/>
            </a:pPr>
            <a:endParaRPr lang="es-ES_tradnl" altLang="es-E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FBE3268-48D8-435B-9C40-C8D29A939217}"/>
              </a:ext>
            </a:extLst>
          </p:cNvPr>
          <p:cNvSpPr txBox="1">
            <a:spLocks noChangeArrowheads="1"/>
          </p:cNvSpPr>
          <p:nvPr/>
        </p:nvSpPr>
        <p:spPr>
          <a:xfrm>
            <a:off x="610058" y="2407828"/>
            <a:ext cx="7947884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6575" indent="-536575">
              <a:buClr>
                <a:srgbClr val="DC12B6"/>
              </a:buClr>
              <a:buFont typeface="+mj-lt"/>
              <a:buAutoNum type="alphaUcPeriod"/>
            </a:pPr>
            <a:r>
              <a:rPr lang="en-US" sz="2800" b="1">
                <a:solidFill>
                  <a:srgbClr val="854A98"/>
                </a:solidFill>
              </a:rPr>
              <a:t>Imiquimod.</a:t>
            </a:r>
          </a:p>
          <a:p>
            <a:pPr marL="536575" indent="-536575">
              <a:buClr>
                <a:srgbClr val="DC12B6"/>
              </a:buClr>
              <a:buFont typeface="+mj-lt"/>
              <a:buAutoNum type="alphaUcPeriod"/>
            </a:pPr>
            <a:r>
              <a:rPr lang="en-US" sz="2800" b="1">
                <a:solidFill>
                  <a:srgbClr val="854A98"/>
                </a:solidFill>
              </a:rPr>
              <a:t>Cryotherapy.</a:t>
            </a:r>
          </a:p>
          <a:p>
            <a:pPr marL="536575" indent="-536575">
              <a:buClr>
                <a:srgbClr val="DC12B6"/>
              </a:buClr>
              <a:buFont typeface="+mj-lt"/>
              <a:buAutoNum type="alphaUcPeriod"/>
            </a:pPr>
            <a:r>
              <a:rPr lang="en-US" sz="2800" b="1">
                <a:solidFill>
                  <a:srgbClr val="854A98"/>
                </a:solidFill>
              </a:rPr>
              <a:t>CO</a:t>
            </a:r>
            <a:r>
              <a:rPr lang="en-US" sz="2800" b="1" baseline="-25000">
                <a:solidFill>
                  <a:srgbClr val="854A98"/>
                </a:solidFill>
              </a:rPr>
              <a:t>2</a:t>
            </a:r>
            <a:r>
              <a:rPr lang="en-US" sz="2800" b="1">
                <a:solidFill>
                  <a:srgbClr val="854A98"/>
                </a:solidFill>
              </a:rPr>
              <a:t> Laser.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85B263F-6C80-444F-8DB6-981F1E0EF20A}"/>
              </a:ext>
            </a:extLst>
          </p:cNvPr>
          <p:cNvSpPr txBox="1">
            <a:spLocks noChangeArrowheads="1"/>
          </p:cNvSpPr>
          <p:nvPr/>
        </p:nvSpPr>
        <p:spPr>
          <a:xfrm>
            <a:off x="682624" y="50800"/>
            <a:ext cx="7921625" cy="432718"/>
          </a:xfrm>
          <a:prstGeom prst="roundRect">
            <a:avLst/>
          </a:prstGeom>
          <a:gradFill flip="none" rotWithShape="1">
            <a:gsLst>
              <a:gs pos="100000">
                <a:srgbClr val="854A98"/>
              </a:gs>
              <a:gs pos="0">
                <a:schemeClr val="bg1">
                  <a:lumMod val="95000"/>
                  <a:alpha val="0"/>
                </a:schemeClr>
              </a:gs>
            </a:gsLst>
            <a:lin ang="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algn="ctr">
              <a:spcBef>
                <a:spcPct val="0"/>
              </a:spcBef>
              <a:buNone/>
              <a:defRPr sz="2000" b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500"/>
              <a:t>Question 1</a:t>
            </a:r>
          </a:p>
        </p:txBody>
      </p:sp>
    </p:spTree>
    <p:extLst>
      <p:ext uri="{BB962C8B-B14F-4D97-AF65-F5344CB8AC3E}">
        <p14:creationId xmlns:p14="http://schemas.microsoft.com/office/powerpoint/2010/main" val="148836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9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8051" grpId="0" uiExpand="1" build="p"/>
      <p:bldP spid="5" grpId="0" uiExpand="1" build="p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085B263F-6C80-444F-8DB6-981F1E0EF20A}"/>
              </a:ext>
            </a:extLst>
          </p:cNvPr>
          <p:cNvSpPr txBox="1">
            <a:spLocks noChangeArrowheads="1"/>
          </p:cNvSpPr>
          <p:nvPr/>
        </p:nvSpPr>
        <p:spPr>
          <a:xfrm>
            <a:off x="682624" y="50800"/>
            <a:ext cx="7921625" cy="432718"/>
          </a:xfrm>
          <a:prstGeom prst="roundRect">
            <a:avLst/>
          </a:prstGeom>
          <a:gradFill flip="none" rotWithShape="1">
            <a:gsLst>
              <a:gs pos="100000">
                <a:srgbClr val="854A98"/>
              </a:gs>
              <a:gs pos="0">
                <a:schemeClr val="bg1">
                  <a:lumMod val="95000"/>
                  <a:alpha val="0"/>
                </a:schemeClr>
              </a:gs>
            </a:gsLst>
            <a:lin ang="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algn="ctr">
              <a:spcBef>
                <a:spcPct val="0"/>
              </a:spcBef>
              <a:buNone/>
              <a:defRPr sz="2000" b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500"/>
              <a:t>Question 2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39541C2-7719-46D2-A6AF-6E068D4CDF6B}"/>
              </a:ext>
            </a:extLst>
          </p:cNvPr>
          <p:cNvSpPr txBox="1">
            <a:spLocks noChangeArrowheads="1"/>
          </p:cNvSpPr>
          <p:nvPr/>
        </p:nvSpPr>
        <p:spPr>
          <a:xfrm>
            <a:off x="610058" y="1244076"/>
            <a:ext cx="8229600" cy="432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>
                <a:solidFill>
                  <a:schemeClr val="accent2">
                    <a:lumMod val="75000"/>
                  </a:schemeClr>
                </a:solidFill>
              </a:rPr>
              <a:t>With regard to vertical transmission: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1E4FE3A-A56B-4CCC-91EB-D94EF6D43A0B}"/>
              </a:ext>
            </a:extLst>
          </p:cNvPr>
          <p:cNvSpPr txBox="1">
            <a:spLocks noChangeArrowheads="1"/>
          </p:cNvSpPr>
          <p:nvPr/>
        </p:nvSpPr>
        <p:spPr>
          <a:xfrm>
            <a:off x="610058" y="1985862"/>
            <a:ext cx="7875694" cy="28181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6575" indent="-536575">
              <a:buClr>
                <a:srgbClr val="DC12B6"/>
              </a:buClr>
              <a:buFont typeface="+mj-lt"/>
              <a:buAutoNum type="alphaUcPeriod"/>
            </a:pPr>
            <a:r>
              <a:rPr lang="en-US" sz="2800" b="1">
                <a:solidFill>
                  <a:srgbClr val="854A98"/>
                </a:solidFill>
              </a:rPr>
              <a:t>Infection with HPV is associated with fetal malformations.</a:t>
            </a:r>
          </a:p>
          <a:p>
            <a:pPr marL="536575" indent="-536575">
              <a:buClr>
                <a:srgbClr val="DC12B6"/>
              </a:buClr>
              <a:buFont typeface="+mj-lt"/>
              <a:buAutoNum type="alphaUcPeriod"/>
            </a:pPr>
            <a:r>
              <a:rPr lang="en-US" sz="2800" b="1">
                <a:solidFill>
                  <a:srgbClr val="854A98"/>
                </a:solidFill>
              </a:rPr>
              <a:t>The risk of respiratory papillomatosis is very high.</a:t>
            </a:r>
          </a:p>
          <a:p>
            <a:pPr marL="536575" indent="-536575">
              <a:buClr>
                <a:srgbClr val="DC12B6"/>
              </a:buClr>
              <a:buFont typeface="+mj-lt"/>
              <a:buAutoNum type="alphaUcPeriod"/>
            </a:pPr>
            <a:r>
              <a:rPr lang="en-US" sz="2800" b="1">
                <a:solidFill>
                  <a:srgbClr val="854A98"/>
                </a:solidFill>
              </a:rPr>
              <a:t>Vaginal birth is permissible if there is no obstruction of the birth canal.</a:t>
            </a:r>
          </a:p>
        </p:txBody>
      </p:sp>
    </p:spTree>
    <p:extLst>
      <p:ext uri="{BB962C8B-B14F-4D97-AF65-F5344CB8AC3E}">
        <p14:creationId xmlns:p14="http://schemas.microsoft.com/office/powerpoint/2010/main" val="190610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uiExpand="1" build="p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085B263F-6C80-444F-8DB6-981F1E0EF20A}"/>
              </a:ext>
            </a:extLst>
          </p:cNvPr>
          <p:cNvSpPr txBox="1">
            <a:spLocks noChangeArrowheads="1"/>
          </p:cNvSpPr>
          <p:nvPr/>
        </p:nvSpPr>
        <p:spPr>
          <a:xfrm>
            <a:off x="682624" y="50800"/>
            <a:ext cx="7921625" cy="432718"/>
          </a:xfrm>
          <a:prstGeom prst="roundRect">
            <a:avLst/>
          </a:prstGeom>
          <a:gradFill flip="none" rotWithShape="1">
            <a:gsLst>
              <a:gs pos="100000">
                <a:srgbClr val="854A98"/>
              </a:gs>
              <a:gs pos="0">
                <a:schemeClr val="bg1">
                  <a:lumMod val="95000"/>
                  <a:alpha val="0"/>
                </a:schemeClr>
              </a:gs>
            </a:gsLst>
            <a:lin ang="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algn="ctr">
              <a:spcBef>
                <a:spcPct val="0"/>
              </a:spcBef>
              <a:buNone/>
              <a:defRPr sz="2000" b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500"/>
              <a:t>Question 3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F038CA7-CF81-448B-8040-8AA1B7594898}"/>
              </a:ext>
            </a:extLst>
          </p:cNvPr>
          <p:cNvSpPr txBox="1">
            <a:spLocks noChangeArrowheads="1"/>
          </p:cNvSpPr>
          <p:nvPr/>
        </p:nvSpPr>
        <p:spPr>
          <a:xfrm>
            <a:off x="610058" y="1249673"/>
            <a:ext cx="8229600" cy="432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>
                <a:solidFill>
                  <a:schemeClr val="accent2">
                    <a:lumMod val="75000"/>
                  </a:schemeClr>
                </a:solidFill>
              </a:rPr>
              <a:t>Condylomas in pregnancy: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EFD55DA6-8950-45C8-87A0-051D5650D854}"/>
              </a:ext>
            </a:extLst>
          </p:cNvPr>
          <p:cNvSpPr txBox="1">
            <a:spLocks noChangeArrowheads="1"/>
          </p:cNvSpPr>
          <p:nvPr/>
        </p:nvSpPr>
        <p:spPr>
          <a:xfrm>
            <a:off x="610058" y="1984967"/>
            <a:ext cx="7875695" cy="864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6575" indent="-536575">
              <a:buClr>
                <a:srgbClr val="DC12B6"/>
              </a:buClr>
              <a:buFont typeface="+mj-lt"/>
              <a:buAutoNum type="alphaUcPeriod"/>
            </a:pPr>
            <a:r>
              <a:rPr lang="en-US" sz="2800" b="1">
                <a:solidFill>
                  <a:srgbClr val="854A98"/>
                </a:solidFill>
              </a:rPr>
              <a:t>Improve due to immunological changes.</a:t>
            </a:r>
          </a:p>
          <a:p>
            <a:pPr marL="536575" indent="-536575">
              <a:buClr>
                <a:srgbClr val="DC12B6"/>
              </a:buClr>
              <a:buFont typeface="+mj-lt"/>
              <a:buAutoNum type="alphaUcPeriod"/>
            </a:pPr>
            <a:r>
              <a:rPr lang="en-US" sz="2800" b="1">
                <a:solidFill>
                  <a:srgbClr val="854A98"/>
                </a:solidFill>
              </a:rPr>
              <a:t>Can reappear due to reactivation of HPV and yield larger lesions.</a:t>
            </a:r>
          </a:p>
          <a:p>
            <a:pPr marL="536575" indent="-536575">
              <a:buClr>
                <a:srgbClr val="DC12B6"/>
              </a:buClr>
              <a:buFont typeface="+mj-lt"/>
              <a:buAutoNum type="alphaUcPeriod"/>
            </a:pPr>
            <a:r>
              <a:rPr lang="en-US" sz="2800" b="1">
                <a:solidFill>
                  <a:srgbClr val="854A98"/>
                </a:solidFill>
              </a:rPr>
              <a:t>Should never be treated.</a:t>
            </a:r>
          </a:p>
        </p:txBody>
      </p:sp>
    </p:spTree>
    <p:extLst>
      <p:ext uri="{BB962C8B-B14F-4D97-AF65-F5344CB8AC3E}">
        <p14:creationId xmlns:p14="http://schemas.microsoft.com/office/powerpoint/2010/main" val="229191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uiExpand="1" build="p"/>
      <p:bldP spid="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1188" y="1200151"/>
            <a:ext cx="8209284" cy="339447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2000" b="1" dirty="0" err="1">
                <a:solidFill>
                  <a:srgbClr val="854A98"/>
                </a:solidFill>
              </a:rPr>
              <a:t>Condiloma</a:t>
            </a:r>
            <a:r>
              <a:rPr lang="en-US" sz="2000" b="1" dirty="0">
                <a:solidFill>
                  <a:srgbClr val="854A98"/>
                </a:solidFill>
              </a:rPr>
              <a:t> </a:t>
            </a:r>
            <a:r>
              <a:rPr lang="en-US" sz="2000" b="1" dirty="0" err="1">
                <a:solidFill>
                  <a:srgbClr val="854A98"/>
                </a:solidFill>
              </a:rPr>
              <a:t>acuminado</a:t>
            </a:r>
            <a:r>
              <a:rPr lang="en-US" sz="2000" b="1" dirty="0">
                <a:solidFill>
                  <a:srgbClr val="854A98"/>
                </a:solidFill>
              </a:rPr>
              <a:t> y </a:t>
            </a:r>
            <a:r>
              <a:rPr lang="en-US" sz="2000" b="1" dirty="0" err="1">
                <a:solidFill>
                  <a:srgbClr val="854A98"/>
                </a:solidFill>
              </a:rPr>
              <a:t>embarazo</a:t>
            </a:r>
            <a:r>
              <a:rPr lang="en-US" sz="2000" b="1" dirty="0">
                <a:solidFill>
                  <a:srgbClr val="854A98"/>
                </a:solidFill>
              </a:rPr>
              <a:t>. </a:t>
            </a:r>
            <a:r>
              <a:rPr lang="en-US" sz="2000" b="1" dirty="0" err="1">
                <a:solidFill>
                  <a:srgbClr val="854A98"/>
                </a:solidFill>
              </a:rPr>
              <a:t>Consideraciones</a:t>
            </a:r>
            <a:r>
              <a:rPr lang="en-US" sz="2000" b="1" dirty="0">
                <a:solidFill>
                  <a:srgbClr val="854A98"/>
                </a:solidFill>
              </a:rPr>
              <a:t> </a:t>
            </a:r>
            <a:r>
              <a:rPr lang="en-US" sz="2000" b="1" dirty="0" err="1">
                <a:solidFill>
                  <a:srgbClr val="854A98"/>
                </a:solidFill>
              </a:rPr>
              <a:t>en</a:t>
            </a:r>
            <a:r>
              <a:rPr lang="en-US" sz="2000" b="1" dirty="0">
                <a:solidFill>
                  <a:srgbClr val="854A98"/>
                </a:solidFill>
              </a:rPr>
              <a:t> la </a:t>
            </a:r>
            <a:r>
              <a:rPr lang="en-US" sz="2000" b="1" dirty="0" err="1">
                <a:solidFill>
                  <a:srgbClr val="854A98"/>
                </a:solidFill>
              </a:rPr>
              <a:t>atención</a:t>
            </a:r>
            <a:r>
              <a:rPr lang="en-US" sz="2000" b="1" dirty="0">
                <a:solidFill>
                  <a:srgbClr val="854A98"/>
                </a:solidFill>
              </a:rPr>
              <a:t> prenatal [</a:t>
            </a:r>
            <a:r>
              <a:rPr lang="en-US" sz="2000" b="1" dirty="0" err="1">
                <a:solidFill>
                  <a:srgbClr val="854A98"/>
                </a:solidFill>
              </a:rPr>
              <a:t>Condylomata</a:t>
            </a:r>
            <a:r>
              <a:rPr lang="en-US" sz="2000" b="1" dirty="0">
                <a:solidFill>
                  <a:srgbClr val="854A98"/>
                </a:solidFill>
              </a:rPr>
              <a:t> </a:t>
            </a:r>
            <a:r>
              <a:rPr lang="en-US" sz="2000" b="1" dirty="0" err="1">
                <a:solidFill>
                  <a:srgbClr val="854A98"/>
                </a:solidFill>
              </a:rPr>
              <a:t>acuminata</a:t>
            </a:r>
            <a:r>
              <a:rPr lang="en-US" sz="2000" b="1" dirty="0">
                <a:solidFill>
                  <a:srgbClr val="854A98"/>
                </a:solidFill>
              </a:rPr>
              <a:t> and pregnancy. Considerations in prenatal care]. </a:t>
            </a:r>
            <a:r>
              <a:rPr lang="en-US" sz="2000" b="1" dirty="0" err="1">
                <a:solidFill>
                  <a:srgbClr val="854A98"/>
                </a:solidFill>
              </a:rPr>
              <a:t>Gac</a:t>
            </a:r>
            <a:r>
              <a:rPr lang="en-US" sz="2000" b="1" dirty="0">
                <a:solidFill>
                  <a:srgbClr val="854A98"/>
                </a:solidFill>
              </a:rPr>
              <a:t> </a:t>
            </a:r>
            <a:r>
              <a:rPr lang="en-US" sz="2000" b="1" dirty="0" err="1">
                <a:solidFill>
                  <a:srgbClr val="854A98"/>
                </a:solidFill>
              </a:rPr>
              <a:t>Méd</a:t>
            </a:r>
            <a:r>
              <a:rPr lang="en-US" sz="2000" b="1" dirty="0">
                <a:solidFill>
                  <a:srgbClr val="854A98"/>
                </a:solidFill>
              </a:rPr>
              <a:t> </a:t>
            </a:r>
            <a:r>
              <a:rPr lang="en-US" sz="2000" b="1" dirty="0" err="1">
                <a:solidFill>
                  <a:srgbClr val="854A98"/>
                </a:solidFill>
              </a:rPr>
              <a:t>Espirit</a:t>
            </a:r>
            <a:r>
              <a:rPr lang="en-US" sz="2000" b="1" dirty="0">
                <a:solidFill>
                  <a:srgbClr val="854A98"/>
                </a:solidFill>
              </a:rPr>
              <a:t>  [Internet]. </a:t>
            </a:r>
            <a:r>
              <a:rPr lang="en-US" sz="2000" b="1">
                <a:solidFill>
                  <a:srgbClr val="854A98"/>
                </a:solidFill>
              </a:rPr>
              <a:t>2015 Ago </a:t>
            </a:r>
            <a:r>
              <a:rPr lang="en-US" sz="2000" b="1" dirty="0">
                <a:solidFill>
                  <a:srgbClr val="854A98"/>
                </a:solidFill>
              </a:rPr>
              <a:t>[cited 2020 Mar 10]; 17(2): 81–91.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2000" b="1" dirty="0" err="1">
                <a:solidFill>
                  <a:srgbClr val="854A98"/>
                </a:solidFill>
              </a:rPr>
              <a:t>Condylomata</a:t>
            </a:r>
            <a:r>
              <a:rPr lang="en-US" sz="2000" b="1" dirty="0">
                <a:solidFill>
                  <a:srgbClr val="854A98"/>
                </a:solidFill>
              </a:rPr>
              <a:t> </a:t>
            </a:r>
            <a:r>
              <a:rPr lang="en-US" sz="2000" b="1" dirty="0" err="1">
                <a:solidFill>
                  <a:srgbClr val="854A98"/>
                </a:solidFill>
              </a:rPr>
              <a:t>acuminata</a:t>
            </a:r>
            <a:r>
              <a:rPr lang="en-US" sz="2000" b="1" dirty="0">
                <a:solidFill>
                  <a:srgbClr val="854A98"/>
                </a:solidFill>
              </a:rPr>
              <a:t> (anogenital warts): Treatment of vulvar and vaginal warts </a:t>
            </a:r>
            <a:r>
              <a:rPr lang="en-US" sz="2000" b="1" dirty="0" err="1">
                <a:solidFill>
                  <a:srgbClr val="854A98"/>
                </a:solidFill>
              </a:rPr>
              <a:t>Uptodate</a:t>
            </a:r>
            <a:r>
              <a:rPr lang="en-US" sz="2000" b="1" dirty="0">
                <a:solidFill>
                  <a:srgbClr val="854A98"/>
                </a:solidFill>
              </a:rPr>
              <a:t> Feb 2020.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2000" b="1" dirty="0" err="1">
                <a:solidFill>
                  <a:srgbClr val="854A98"/>
                </a:solidFill>
              </a:rPr>
              <a:t>Guía</a:t>
            </a:r>
            <a:r>
              <a:rPr lang="en-US" sz="2000" b="1" dirty="0">
                <a:solidFill>
                  <a:srgbClr val="854A98"/>
                </a:solidFill>
              </a:rPr>
              <a:t> </a:t>
            </a:r>
            <a:r>
              <a:rPr lang="en-US" sz="2000" b="1" dirty="0" err="1">
                <a:solidFill>
                  <a:srgbClr val="854A98"/>
                </a:solidFill>
              </a:rPr>
              <a:t>condilomas</a:t>
            </a:r>
            <a:r>
              <a:rPr lang="en-US" sz="2000" b="1" dirty="0">
                <a:solidFill>
                  <a:srgbClr val="854A98"/>
                </a:solidFill>
              </a:rPr>
              <a:t> </a:t>
            </a:r>
            <a:r>
              <a:rPr lang="en-US" sz="2000" b="1" dirty="0" err="1">
                <a:solidFill>
                  <a:srgbClr val="854A98"/>
                </a:solidFill>
              </a:rPr>
              <a:t>acuminados</a:t>
            </a:r>
            <a:r>
              <a:rPr lang="en-US" sz="2000" b="1" dirty="0">
                <a:solidFill>
                  <a:srgbClr val="854A98"/>
                </a:solidFill>
              </a:rPr>
              <a:t> AEPCC 2015 [Spanish Association of Cervical Pathology and Colposcopy 2015 Guide to </a:t>
            </a:r>
            <a:r>
              <a:rPr lang="en-US" sz="2000" b="1" dirty="0" err="1">
                <a:solidFill>
                  <a:srgbClr val="854A98"/>
                </a:solidFill>
              </a:rPr>
              <a:t>Condylomata</a:t>
            </a:r>
            <a:r>
              <a:rPr lang="en-US" sz="2000" b="1" dirty="0">
                <a:solidFill>
                  <a:srgbClr val="854A98"/>
                </a:solidFill>
              </a:rPr>
              <a:t> </a:t>
            </a:r>
            <a:r>
              <a:rPr lang="en-US" sz="2000" b="1" dirty="0" err="1">
                <a:solidFill>
                  <a:srgbClr val="854A98"/>
                </a:solidFill>
              </a:rPr>
              <a:t>Acuminata</a:t>
            </a:r>
            <a:r>
              <a:rPr lang="en-US" sz="2000" b="1" dirty="0">
                <a:solidFill>
                  <a:srgbClr val="854A98"/>
                </a:solidFill>
              </a:rPr>
              <a:t>].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2000" b="1" dirty="0">
                <a:solidFill>
                  <a:srgbClr val="854A98"/>
                </a:solidFill>
              </a:rPr>
              <a:t>Human papillomavirus infections: Epidemiology and disease associations </a:t>
            </a:r>
            <a:r>
              <a:rPr lang="en-US" sz="2000" b="1" dirty="0" err="1">
                <a:solidFill>
                  <a:srgbClr val="854A98"/>
                </a:solidFill>
              </a:rPr>
              <a:t>Uptodate</a:t>
            </a:r>
            <a:r>
              <a:rPr lang="en-US" sz="2000" b="1" dirty="0">
                <a:solidFill>
                  <a:srgbClr val="854A98"/>
                </a:solidFill>
              </a:rPr>
              <a:t> Feb 2020.</a:t>
            </a:r>
          </a:p>
          <a:p>
            <a:pPr>
              <a:buFont typeface="Wingdings" panose="05000000000000000000" pitchFamily="2" charset="2"/>
              <a:buChar char="Ø"/>
            </a:pPr>
            <a:endParaRPr lang="es-ES" sz="2300" b="1" dirty="0">
              <a:solidFill>
                <a:srgbClr val="854A98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A2F8CD1-182D-4E5D-9A2A-CCD480F6081D}"/>
              </a:ext>
            </a:extLst>
          </p:cNvPr>
          <p:cNvSpPr txBox="1">
            <a:spLocks noChangeArrowheads="1"/>
          </p:cNvSpPr>
          <p:nvPr/>
        </p:nvSpPr>
        <p:spPr>
          <a:xfrm>
            <a:off x="682624" y="50800"/>
            <a:ext cx="7921625" cy="432718"/>
          </a:xfrm>
          <a:prstGeom prst="roundRect">
            <a:avLst/>
          </a:prstGeom>
          <a:gradFill flip="none" rotWithShape="1">
            <a:gsLst>
              <a:gs pos="100000">
                <a:srgbClr val="854A98"/>
              </a:gs>
              <a:gs pos="0">
                <a:schemeClr val="bg1">
                  <a:lumMod val="95000"/>
                  <a:alpha val="0"/>
                </a:schemeClr>
              </a:gs>
            </a:gsLst>
            <a:lin ang="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algn="ctr">
              <a:spcBef>
                <a:spcPct val="0"/>
              </a:spcBef>
              <a:buNone/>
              <a:defRPr sz="2000" b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500"/>
              <a:t>Recommended bibliography</a:t>
            </a:r>
          </a:p>
        </p:txBody>
      </p:sp>
    </p:spTree>
    <p:extLst>
      <p:ext uri="{BB962C8B-B14F-4D97-AF65-F5344CB8AC3E}">
        <p14:creationId xmlns:p14="http://schemas.microsoft.com/office/powerpoint/2010/main" val="168248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BB6998A3-587A-4F1E-9E3E-BD16F821656B}"/>
              </a:ext>
            </a:extLst>
          </p:cNvPr>
          <p:cNvSpPr txBox="1">
            <a:spLocks noChangeArrowheads="1"/>
          </p:cNvSpPr>
          <p:nvPr/>
        </p:nvSpPr>
        <p:spPr>
          <a:xfrm>
            <a:off x="682624" y="50800"/>
            <a:ext cx="7921625" cy="432718"/>
          </a:xfrm>
          <a:prstGeom prst="roundRect">
            <a:avLst/>
          </a:prstGeom>
          <a:gradFill flip="none" rotWithShape="1">
            <a:gsLst>
              <a:gs pos="100000">
                <a:srgbClr val="854A98"/>
              </a:gs>
              <a:gs pos="0">
                <a:schemeClr val="bg1">
                  <a:lumMod val="95000"/>
                  <a:alpha val="0"/>
                </a:schemeClr>
              </a:gs>
            </a:gsLst>
            <a:lin ang="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algn="ctr">
              <a:spcBef>
                <a:spcPct val="0"/>
              </a:spcBef>
              <a:buNone/>
              <a:defRPr sz="2000" b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500"/>
              <a:t>Reason for consultation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77B63F41-886D-4B69-A09B-F419FCA955C5}"/>
              </a:ext>
            </a:extLst>
          </p:cNvPr>
          <p:cNvSpPr txBox="1">
            <a:spLocks/>
          </p:cNvSpPr>
          <p:nvPr/>
        </p:nvSpPr>
        <p:spPr>
          <a:xfrm>
            <a:off x="611188" y="1419622"/>
            <a:ext cx="6769177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>
                <a:solidFill>
                  <a:srgbClr val="854A98"/>
                </a:solidFill>
              </a:rPr>
              <a:t>Woman with </a:t>
            </a:r>
            <a:r>
              <a:rPr lang="en-US" sz="2800" b="1" dirty="0" err="1">
                <a:solidFill>
                  <a:srgbClr val="854A98"/>
                </a:solidFill>
              </a:rPr>
              <a:t>condylomatous</a:t>
            </a:r>
            <a:r>
              <a:rPr lang="en-US" sz="2800" b="1" dirty="0">
                <a:solidFill>
                  <a:srgbClr val="854A98"/>
                </a:solidFill>
              </a:rPr>
              <a:t> lesions who is 22 weeks pregnant.</a:t>
            </a:r>
          </a:p>
          <a:p>
            <a:endParaRPr lang="es-ES" sz="2800" b="1" dirty="0">
              <a:solidFill>
                <a:srgbClr val="854A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60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52D1DE7D-55D0-400A-9796-45630775BB4B}"/>
              </a:ext>
            </a:extLst>
          </p:cNvPr>
          <p:cNvSpPr txBox="1">
            <a:spLocks noChangeArrowheads="1"/>
          </p:cNvSpPr>
          <p:nvPr/>
        </p:nvSpPr>
        <p:spPr>
          <a:xfrm>
            <a:off x="683568" y="51470"/>
            <a:ext cx="7921625" cy="432718"/>
          </a:xfrm>
          <a:prstGeom prst="roundRect">
            <a:avLst/>
          </a:prstGeom>
          <a:gradFill flip="none" rotWithShape="1">
            <a:gsLst>
              <a:gs pos="100000">
                <a:srgbClr val="854A98"/>
              </a:gs>
              <a:gs pos="0">
                <a:schemeClr val="bg1">
                  <a:lumMod val="95000"/>
                  <a:alpha val="0"/>
                </a:schemeClr>
              </a:gs>
            </a:gsLst>
            <a:lin ang="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algn="ctr">
              <a:spcBef>
                <a:spcPct val="0"/>
              </a:spcBef>
              <a:buNone/>
              <a:defRPr sz="2000" b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500"/>
              <a:t>Medical History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1098166-8007-47EA-94BC-23DFE6B50DE7}"/>
              </a:ext>
            </a:extLst>
          </p:cNvPr>
          <p:cNvSpPr/>
          <p:nvPr/>
        </p:nvSpPr>
        <p:spPr>
          <a:xfrm>
            <a:off x="611188" y="1203598"/>
            <a:ext cx="7272808" cy="245547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854A9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29 years of age. First pregnancy, 22 weeks pregnant.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854A9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History of genital warts (condyloma) 1 year ago.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854A9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Former smoker.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854A9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Not vaccinated against HPV.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sz="2400" b="1" dirty="0">
              <a:solidFill>
                <a:srgbClr val="854A98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sz="2600" b="1" dirty="0">
              <a:solidFill>
                <a:srgbClr val="854A98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52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062EC5F-219B-4414-AD97-3B9E5D513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690" y="1995686"/>
            <a:ext cx="7689520" cy="2864723"/>
          </a:xfrm>
          <a:prstGeom prst="rect">
            <a:avLst/>
          </a:prstGeom>
          <a:noFill/>
          <a:ln w="19050">
            <a:solidFill>
              <a:srgbClr val="854A98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FC14DD26-FEF4-41D3-970D-C6E3A0FC4724}"/>
              </a:ext>
            </a:extLst>
          </p:cNvPr>
          <p:cNvSpPr txBox="1">
            <a:spLocks/>
          </p:cNvSpPr>
          <p:nvPr/>
        </p:nvSpPr>
        <p:spPr>
          <a:xfrm>
            <a:off x="3156986" y="1445184"/>
            <a:ext cx="2992927" cy="37156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854A98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algn="ctr">
              <a:spcBef>
                <a:spcPct val="0"/>
              </a:spcBef>
              <a:buNone/>
              <a:defRPr b="1">
                <a:solidFill>
                  <a:srgbClr val="854A9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/>
              <a:t>Gynecologic examination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3C2B73E4-F854-4FF9-805D-4CE658557B1E}"/>
              </a:ext>
            </a:extLst>
          </p:cNvPr>
          <p:cNvSpPr txBox="1">
            <a:spLocks/>
          </p:cNvSpPr>
          <p:nvPr/>
        </p:nvSpPr>
        <p:spPr>
          <a:xfrm>
            <a:off x="611188" y="969780"/>
            <a:ext cx="7474216" cy="432719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>
            <a:normAutofit/>
          </a:bodyPr>
          <a:lstStyle>
            <a:defPPr>
              <a:defRPr lang="es-ES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1">
                <a:solidFill>
                  <a:srgbClr val="854A98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/>
              <a:t>A gynecologic examination is performed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AE926F2-E39E-41CC-81F7-94241E45BDD3}"/>
              </a:ext>
            </a:extLst>
          </p:cNvPr>
          <p:cNvSpPr txBox="1">
            <a:spLocks noChangeArrowheads="1"/>
          </p:cNvSpPr>
          <p:nvPr/>
        </p:nvSpPr>
        <p:spPr>
          <a:xfrm>
            <a:off x="682624" y="50800"/>
            <a:ext cx="7921625" cy="432718"/>
          </a:xfrm>
          <a:prstGeom prst="roundRect">
            <a:avLst/>
          </a:prstGeom>
          <a:gradFill flip="none" rotWithShape="1">
            <a:gsLst>
              <a:gs pos="100000">
                <a:srgbClr val="854A98"/>
              </a:gs>
              <a:gs pos="0">
                <a:schemeClr val="bg1">
                  <a:lumMod val="95000"/>
                  <a:alpha val="0"/>
                </a:schemeClr>
              </a:gs>
            </a:gsLst>
            <a:lin ang="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algn="ctr">
              <a:spcBef>
                <a:spcPct val="0"/>
              </a:spcBef>
              <a:buNone/>
              <a:defRPr sz="2000" b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500"/>
              <a:t>Action</a:t>
            </a:r>
          </a:p>
        </p:txBody>
      </p:sp>
    </p:spTree>
    <p:extLst>
      <p:ext uri="{BB962C8B-B14F-4D97-AF65-F5344CB8AC3E}">
        <p14:creationId xmlns:p14="http://schemas.microsoft.com/office/powerpoint/2010/main" val="311045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70238" y="1779662"/>
            <a:ext cx="7603524" cy="1800522"/>
          </a:xfrm>
          <a:prstGeom prst="roundRect">
            <a:avLst/>
          </a:prstGeom>
          <a:solidFill>
            <a:srgbClr val="854A98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algn="ctr">
              <a:spcBef>
                <a:spcPct val="0"/>
              </a:spcBef>
              <a:buNone/>
            </a:pPr>
            <a:r>
              <a:rPr lang="en-US" sz="28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Multiple exophytic lesions, of pink or white-gray color, on whose surface are visible filiform or papillomatous projections.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1D3DB68-E31F-4D28-9640-0E4F3E41A670}"/>
              </a:ext>
            </a:extLst>
          </p:cNvPr>
          <p:cNvSpPr txBox="1">
            <a:spLocks noChangeArrowheads="1"/>
          </p:cNvSpPr>
          <p:nvPr/>
        </p:nvSpPr>
        <p:spPr>
          <a:xfrm>
            <a:off x="683568" y="51470"/>
            <a:ext cx="7921625" cy="432718"/>
          </a:xfrm>
          <a:prstGeom prst="roundRect">
            <a:avLst/>
          </a:prstGeom>
          <a:gradFill flip="none" rotWithShape="1">
            <a:gsLst>
              <a:gs pos="100000">
                <a:srgbClr val="854A98"/>
              </a:gs>
              <a:gs pos="0">
                <a:schemeClr val="bg1">
                  <a:lumMod val="95000"/>
                  <a:alpha val="0"/>
                </a:schemeClr>
              </a:gs>
            </a:gsLst>
            <a:lin ang="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algn="ctr">
              <a:spcBef>
                <a:spcPct val="0"/>
              </a:spcBef>
              <a:buNone/>
              <a:defRPr sz="2000" b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50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422598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B9D621A-53BF-4608-B125-12B7C96792F3}"/>
              </a:ext>
            </a:extLst>
          </p:cNvPr>
          <p:cNvSpPr txBox="1">
            <a:spLocks noChangeArrowheads="1"/>
          </p:cNvSpPr>
          <p:nvPr/>
        </p:nvSpPr>
        <p:spPr>
          <a:xfrm>
            <a:off x="682624" y="50800"/>
            <a:ext cx="7921625" cy="432718"/>
          </a:xfrm>
          <a:prstGeom prst="roundRect">
            <a:avLst/>
          </a:prstGeom>
          <a:gradFill flip="none" rotWithShape="1">
            <a:gsLst>
              <a:gs pos="100000">
                <a:srgbClr val="854A98"/>
              </a:gs>
              <a:gs pos="0">
                <a:schemeClr val="bg1">
                  <a:lumMod val="95000"/>
                  <a:alpha val="0"/>
                </a:schemeClr>
              </a:gs>
            </a:gsLst>
            <a:lin ang="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algn="ctr">
              <a:spcBef>
                <a:spcPct val="0"/>
              </a:spcBef>
              <a:buNone/>
              <a:defRPr sz="2000" b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500"/>
              <a:t>Treatment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4FFBBCEE-686E-4E08-9A8A-65749AF7B033}"/>
              </a:ext>
            </a:extLst>
          </p:cNvPr>
          <p:cNvSpPr txBox="1">
            <a:spLocks/>
          </p:cNvSpPr>
          <p:nvPr/>
        </p:nvSpPr>
        <p:spPr>
          <a:xfrm>
            <a:off x="611507" y="1347614"/>
            <a:ext cx="5832701" cy="2748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rgbClr val="854A98"/>
                </a:solidFill>
              </a:rPr>
              <a:t>The lesions are treated using cryotherapy. </a:t>
            </a:r>
          </a:p>
          <a:p>
            <a:r>
              <a:rPr lang="en-US" sz="2800" b="1">
                <a:solidFill>
                  <a:srgbClr val="854A98"/>
                </a:solidFill>
              </a:rPr>
              <a:t>Complete resolution of the picture.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673A045-5B08-451F-9831-B41279BC3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871774"/>
            <a:ext cx="2047282" cy="339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3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D9CCFC0D-4510-4099-8821-A9C26C0BA91F}"/>
              </a:ext>
            </a:extLst>
          </p:cNvPr>
          <p:cNvSpPr txBox="1">
            <a:spLocks noChangeArrowheads="1"/>
          </p:cNvSpPr>
          <p:nvPr/>
        </p:nvSpPr>
        <p:spPr>
          <a:xfrm>
            <a:off x="682624" y="50800"/>
            <a:ext cx="7921625" cy="432718"/>
          </a:xfrm>
          <a:prstGeom prst="roundRect">
            <a:avLst/>
          </a:prstGeom>
          <a:gradFill flip="none" rotWithShape="1">
            <a:gsLst>
              <a:gs pos="100000">
                <a:srgbClr val="854A98"/>
              </a:gs>
              <a:gs pos="0">
                <a:schemeClr val="bg1">
                  <a:lumMod val="95000"/>
                  <a:alpha val="0"/>
                </a:schemeClr>
              </a:gs>
            </a:gsLst>
            <a:lin ang="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algn="ctr">
              <a:spcBef>
                <a:spcPct val="0"/>
              </a:spcBef>
              <a:buNone/>
              <a:defRPr sz="2000" b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500"/>
              <a:t>Evolution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5EE398AA-FFDA-485E-BD01-F7B602FE1275}"/>
              </a:ext>
            </a:extLst>
          </p:cNvPr>
          <p:cNvSpPr txBox="1">
            <a:spLocks/>
          </p:cNvSpPr>
          <p:nvPr/>
        </p:nvSpPr>
        <p:spPr>
          <a:xfrm>
            <a:off x="611188" y="1347614"/>
            <a:ext cx="5832701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rgbClr val="854A98"/>
                </a:solidFill>
              </a:rPr>
              <a:t>Subsequent check-ups with no evidence of recurrence.</a:t>
            </a:r>
          </a:p>
          <a:p>
            <a:r>
              <a:rPr lang="en-US" sz="2800" b="1">
                <a:solidFill>
                  <a:srgbClr val="854A98"/>
                </a:solidFill>
              </a:rPr>
              <a:t>Normal birth at week 39+3 with no complications.</a:t>
            </a:r>
          </a:p>
        </p:txBody>
      </p:sp>
    </p:spTree>
    <p:extLst>
      <p:ext uri="{BB962C8B-B14F-4D97-AF65-F5344CB8AC3E}">
        <p14:creationId xmlns:p14="http://schemas.microsoft.com/office/powerpoint/2010/main" val="313146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67527234-8174-45EC-BC4D-949C75A2349F}"/>
              </a:ext>
            </a:extLst>
          </p:cNvPr>
          <p:cNvSpPr txBox="1">
            <a:spLocks noChangeArrowheads="1"/>
          </p:cNvSpPr>
          <p:nvPr/>
        </p:nvSpPr>
        <p:spPr>
          <a:xfrm>
            <a:off x="682624" y="50800"/>
            <a:ext cx="7921625" cy="432718"/>
          </a:xfrm>
          <a:prstGeom prst="roundRect">
            <a:avLst/>
          </a:prstGeom>
          <a:gradFill flip="none" rotWithShape="1">
            <a:gsLst>
              <a:gs pos="100000">
                <a:srgbClr val="854A98"/>
              </a:gs>
              <a:gs pos="0">
                <a:schemeClr val="bg1">
                  <a:lumMod val="95000"/>
                  <a:alpha val="0"/>
                </a:schemeClr>
              </a:gs>
            </a:gsLst>
            <a:lin ang="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algn="ctr">
              <a:spcBef>
                <a:spcPct val="0"/>
              </a:spcBef>
              <a:buNone/>
              <a:defRPr sz="2000" b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500"/>
              <a:t>Discussion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C017EAC0-C85A-423F-BF5A-BB5CEA9A986E}"/>
              </a:ext>
            </a:extLst>
          </p:cNvPr>
          <p:cNvSpPr txBox="1">
            <a:spLocks/>
          </p:cNvSpPr>
          <p:nvPr/>
        </p:nvSpPr>
        <p:spPr>
          <a:xfrm>
            <a:off x="611507" y="1347614"/>
            <a:ext cx="7704909" cy="3528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b="1" dirty="0">
                <a:solidFill>
                  <a:srgbClr val="854A98"/>
                </a:solidFill>
              </a:rPr>
              <a:t>Condylomas are benign lesions caused by human papillomavirus (HPV) infection.</a:t>
            </a:r>
          </a:p>
          <a:p>
            <a:pPr algn="just"/>
            <a:r>
              <a:rPr lang="en-US" sz="2400" b="1" dirty="0">
                <a:solidFill>
                  <a:srgbClr val="854A98"/>
                </a:solidFill>
              </a:rPr>
              <a:t>The HPV types responsible for 95% of condylomas are </a:t>
            </a:r>
            <a:r>
              <a:rPr lang="en-US" sz="2400" b="1" dirty="0">
                <a:solidFill>
                  <a:srgbClr val="DC12B6"/>
                </a:solidFill>
              </a:rPr>
              <a:t>HPV type 6 and 11.</a:t>
            </a:r>
          </a:p>
          <a:p>
            <a:pPr algn="just"/>
            <a:r>
              <a:rPr lang="en-US" sz="2400" b="1" dirty="0">
                <a:solidFill>
                  <a:srgbClr val="854A98"/>
                </a:solidFill>
              </a:rPr>
              <a:t>The lesions are generally asymptomatic. Depending on the number, size, and location, they can cause mild symptoms like itching, stinging, irritation or inflammation.</a:t>
            </a:r>
          </a:p>
        </p:txBody>
      </p:sp>
    </p:spTree>
    <p:extLst>
      <p:ext uri="{BB962C8B-B14F-4D97-AF65-F5344CB8AC3E}">
        <p14:creationId xmlns:p14="http://schemas.microsoft.com/office/powerpoint/2010/main" val="338978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24D2B6D2-2D0F-4C65-94F1-38D3AB3A7561}"/>
              </a:ext>
            </a:extLst>
          </p:cNvPr>
          <p:cNvSpPr txBox="1">
            <a:spLocks noChangeArrowheads="1"/>
          </p:cNvSpPr>
          <p:nvPr/>
        </p:nvSpPr>
        <p:spPr>
          <a:xfrm>
            <a:off x="682624" y="50800"/>
            <a:ext cx="7921625" cy="432718"/>
          </a:xfrm>
          <a:prstGeom prst="roundRect">
            <a:avLst/>
          </a:prstGeom>
          <a:gradFill flip="none" rotWithShape="1">
            <a:gsLst>
              <a:gs pos="100000">
                <a:srgbClr val="854A98"/>
              </a:gs>
              <a:gs pos="0">
                <a:schemeClr val="bg1">
                  <a:lumMod val="95000"/>
                  <a:alpha val="0"/>
                </a:schemeClr>
              </a:gs>
            </a:gsLst>
            <a:lin ang="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algn="ctr">
              <a:spcBef>
                <a:spcPct val="0"/>
              </a:spcBef>
              <a:buNone/>
              <a:defRPr sz="2000" b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500"/>
              <a:t>Discussion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36A835D4-AFAE-43F8-ABAD-76DCB822B369}"/>
              </a:ext>
            </a:extLst>
          </p:cNvPr>
          <p:cNvSpPr txBox="1">
            <a:spLocks/>
          </p:cNvSpPr>
          <p:nvPr/>
        </p:nvSpPr>
        <p:spPr>
          <a:xfrm>
            <a:off x="611507" y="1023578"/>
            <a:ext cx="7776917" cy="309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b="1" dirty="0">
                <a:solidFill>
                  <a:srgbClr val="854A98"/>
                </a:solidFill>
              </a:rPr>
              <a:t>Physiological and immunological changes in pregnancy may cause activation of HPV, which </a:t>
            </a:r>
            <a:r>
              <a:rPr lang="en-US" sz="2400" b="1" dirty="0">
                <a:solidFill>
                  <a:srgbClr val="DC12B6"/>
                </a:solidFill>
              </a:rPr>
              <a:t>increases the incidence of condylomas in pregnant women, </a:t>
            </a:r>
            <a:r>
              <a:rPr lang="en-US" sz="2400" b="1" dirty="0">
                <a:solidFill>
                  <a:srgbClr val="854A98"/>
                </a:solidFill>
              </a:rPr>
              <a:t>which can present in greater size and number than women who are not pregnant.</a:t>
            </a:r>
          </a:p>
          <a:p>
            <a:pPr algn="just"/>
            <a:r>
              <a:rPr lang="en-US" sz="2400" b="1" dirty="0">
                <a:solidFill>
                  <a:srgbClr val="DC12B6"/>
                </a:solidFill>
              </a:rPr>
              <a:t>It is preferable to treat</a:t>
            </a:r>
            <a:r>
              <a:rPr lang="en-US" sz="2400" b="1" dirty="0">
                <a:solidFill>
                  <a:srgbClr val="854A98"/>
                </a:solidFill>
              </a:rPr>
              <a:t> with a wait-and-see approach. </a:t>
            </a:r>
          </a:p>
          <a:p>
            <a:pPr algn="just"/>
            <a:r>
              <a:rPr lang="en-US" sz="2400" b="1" dirty="0">
                <a:solidFill>
                  <a:srgbClr val="854A98"/>
                </a:solidFill>
              </a:rPr>
              <a:t>Treatment aims to reduce the viral load, peri-natal exposure and the proliferation of lesions that can hinder vaginal birth. </a:t>
            </a:r>
          </a:p>
          <a:p>
            <a:pPr algn="just"/>
            <a:endParaRPr lang="es-ES" sz="2600" b="1" dirty="0">
              <a:solidFill>
                <a:srgbClr val="DC12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97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8664F518BF3D5408578462F9577421C" ma:contentTypeVersion="12" ma:contentTypeDescription="Crear nuevo documento." ma:contentTypeScope="" ma:versionID="d245a97a7f419e30411e4c8f3c6ef674">
  <xsd:schema xmlns:xsd="http://www.w3.org/2001/XMLSchema" xmlns:xs="http://www.w3.org/2001/XMLSchema" xmlns:p="http://schemas.microsoft.com/office/2006/metadata/properties" xmlns:ns2="856ec264-496a-4d44-9601-4249d2ece1fb" xmlns:ns3="a97bd906-6adf-42cf-9d97-5ec3f80e37a2" targetNamespace="http://schemas.microsoft.com/office/2006/metadata/properties" ma:root="true" ma:fieldsID="7d6d8b4dff7d3e69577a62c41e01596f" ns2:_="" ns3:_="">
    <xsd:import namespace="856ec264-496a-4d44-9601-4249d2ece1fb"/>
    <xsd:import namespace="a97bd906-6adf-42cf-9d97-5ec3f80e37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6ec264-496a-4d44-9601-4249d2ece1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7bd906-6adf-42cf-9d97-5ec3f80e37a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F194D2-F625-4452-9B24-53A211732EC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1DBA2C-110F-4616-9FC6-71BCA63481C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57471EE-A52D-4E7E-8948-D51F984D01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6ec264-496a-4d44-9601-4249d2ece1fb"/>
    <ds:schemaRef ds:uri="a97bd906-6adf-42cf-9d97-5ec3f80e37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3332</TotalTime>
  <Words>609</Words>
  <Application>Microsoft Office PowerPoint</Application>
  <PresentationFormat>On-screen Show (16:9)</PresentationFormat>
  <Paragraphs>87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V25-GINE02</dc:creator>
  <cp:lastModifiedBy>McFelder Accounts</cp:lastModifiedBy>
  <cp:revision>215</cp:revision>
  <dcterms:created xsi:type="dcterms:W3CDTF">2016-02-10T08:48:40Z</dcterms:created>
  <dcterms:modified xsi:type="dcterms:W3CDTF">2021-01-15T13:25:35Z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0x01010078664F518BF3D5408578462F9577421C</vt:lpwstr>
  </property>
</Properties>
</file>