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7"/>
  </p:notesMasterIdLst>
  <p:sldIdLst>
    <p:sldId id="3303" r:id="rId5"/>
    <p:sldId id="3490" r:id="rId6"/>
    <p:sldId id="3304" r:id="rId7"/>
    <p:sldId id="3219" r:id="rId8"/>
    <p:sldId id="1972" r:id="rId9"/>
    <p:sldId id="3329" r:id="rId10"/>
    <p:sldId id="3287" r:id="rId11"/>
    <p:sldId id="1876" r:id="rId12"/>
    <p:sldId id="1877" r:id="rId13"/>
    <p:sldId id="3235" r:id="rId14"/>
    <p:sldId id="3316" r:id="rId15"/>
    <p:sldId id="1921" r:id="rId16"/>
    <p:sldId id="3317" r:id="rId17"/>
    <p:sldId id="3318" r:id="rId18"/>
    <p:sldId id="3319" r:id="rId19"/>
    <p:sldId id="2361" r:id="rId20"/>
    <p:sldId id="3320" r:id="rId21"/>
    <p:sldId id="3321" r:id="rId22"/>
    <p:sldId id="3286" r:id="rId23"/>
    <p:sldId id="3489" r:id="rId24"/>
    <p:sldId id="3322" r:id="rId25"/>
    <p:sldId id="3323" r:id="rId26"/>
    <p:sldId id="3324" r:id="rId27"/>
    <p:sldId id="3325" r:id="rId28"/>
    <p:sldId id="3327" r:id="rId29"/>
    <p:sldId id="3443" r:id="rId30"/>
    <p:sldId id="3333" r:id="rId31"/>
    <p:sldId id="2423" r:id="rId32"/>
    <p:sldId id="3431" r:id="rId33"/>
    <p:sldId id="3335" r:id="rId34"/>
    <p:sldId id="3224" r:id="rId35"/>
    <p:sldId id="3374" r:id="rId36"/>
  </p:sldIdLst>
  <p:sldSz cx="12192000" cy="6858000"/>
  <p:notesSz cx="6808788" cy="9940925"/>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99"/>
    <a:srgbClr val="97479C"/>
    <a:srgbClr val="ECECEC"/>
    <a:srgbClr val="A7A6A6"/>
    <a:srgbClr val="9517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95380" autoAdjust="0"/>
  </p:normalViewPr>
  <p:slideViewPr>
    <p:cSldViewPr snapToGrid="0">
      <p:cViewPr varScale="1">
        <p:scale>
          <a:sx n="54" d="100"/>
          <a:sy n="54" d="100"/>
        </p:scale>
        <p:origin x="90" y="558"/>
      </p:cViewPr>
      <p:guideLst/>
    </p:cSldViewPr>
  </p:slideViewPr>
  <p:notesTextViewPr>
    <p:cViewPr>
      <p:scale>
        <a:sx n="1" d="1"/>
        <a:sy n="1" d="1"/>
      </p:scale>
      <p:origin x="0" y="0"/>
    </p:cViewPr>
  </p:notesTextViewPr>
  <p:sorterViewPr>
    <p:cViewPr varScale="1">
      <p:scale>
        <a:sx n="100" d="100"/>
        <a:sy n="100" d="100"/>
      </p:scale>
      <p:origin x="0" y="-34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916666666666665E-2"/>
          <c:y val="0.18768750000000001"/>
          <c:w val="0.95416666666666672"/>
          <c:h val="0.68453075787401574"/>
        </c:manualLayout>
      </c:layout>
      <c:barChart>
        <c:barDir val="col"/>
        <c:grouping val="clustered"/>
        <c:varyColors val="0"/>
        <c:ser>
          <c:idx val="0"/>
          <c:order val="0"/>
          <c:tx>
            <c:strRef>
              <c:f>Hoja1!$B$1</c:f>
              <c:strCache>
                <c:ptCount val="1"/>
                <c:pt idx="0">
                  <c:v>VISIT 1 Basal</c:v>
                </c:pt>
              </c:strCache>
            </c:strRef>
          </c:tx>
          <c:spPr>
            <a:solidFill>
              <a:schemeClr val="bg1">
                <a:lumMod val="75000"/>
              </a:schemeClr>
            </a:solidFill>
            <a:ln>
              <a:noFill/>
            </a:ln>
            <a:effectLst/>
          </c:spPr>
          <c:invertIfNegative val="0"/>
          <c:dLbls>
            <c:dLbl>
              <c:idx val="0"/>
              <c:layout>
                <c:manualLayout>
                  <c:x val="0"/>
                  <c:y val="0.15625"/>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r>
                      <a:rPr lang="en-US" sz="1600" dirty="0"/>
                      <a:t>N:</a:t>
                    </a:r>
                    <a:fld id="{2E8521E3-9A20-4591-811A-27CA129BED26}" type="VALUE">
                      <a:rPr lang="en-US" sz="1600" smtClean="0"/>
                      <a:pPr>
                        <a:defRPr sz="1600" b="1"/>
                      </a:pPr>
                      <a:t>[VALOR]</a:t>
                    </a:fld>
                    <a:endParaRPr lang="en-US" sz="1600" dirty="0"/>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268-4DA8-A98E-BF860D17BF04}"/>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c:f>
              <c:numCache>
                <c:formatCode>General</c:formatCode>
                <c:ptCount val="1"/>
              </c:numCache>
            </c:numRef>
          </c:cat>
          <c:val>
            <c:numRef>
              <c:f>Hoja1!$B$2</c:f>
              <c:numCache>
                <c:formatCode>General</c:formatCode>
                <c:ptCount val="1"/>
                <c:pt idx="0">
                  <c:v>155</c:v>
                </c:pt>
              </c:numCache>
            </c:numRef>
          </c:val>
          <c:extLst>
            <c:ext xmlns:c16="http://schemas.microsoft.com/office/drawing/2014/chart" uri="{C3380CC4-5D6E-409C-BE32-E72D297353CC}">
              <c16:uniqueId val="{00000000-D268-4DA8-A98E-BF860D17BF04}"/>
            </c:ext>
          </c:extLst>
        </c:ser>
        <c:ser>
          <c:idx val="1"/>
          <c:order val="1"/>
          <c:tx>
            <c:strRef>
              <c:f>Hoja1!$C$1</c:f>
              <c:strCache>
                <c:ptCount val="1"/>
                <c:pt idx="0">
                  <c:v>VISIT 2 (6M)</c:v>
                </c:pt>
              </c:strCache>
            </c:strRef>
          </c:tx>
          <c:spPr>
            <a:solidFill>
              <a:srgbClr val="951783"/>
            </a:solidFill>
            <a:ln>
              <a:noFill/>
            </a:ln>
            <a:effectLst/>
          </c:spPr>
          <c:invertIfNegative val="0"/>
          <c:dLbls>
            <c:dLbl>
              <c:idx val="0"/>
              <c:layout>
                <c:manualLayout>
                  <c:x val="-2.0833333333333333E-3"/>
                  <c:y val="8.4374999999999881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r>
                      <a:rPr lang="en-US" sz="1600" dirty="0"/>
                      <a:t>N:</a:t>
                    </a:r>
                    <a:fld id="{E94E4EAC-E382-4D48-81D3-16BBDA118409}" type="VALUE">
                      <a:rPr lang="en-US" sz="1600" smtClean="0"/>
                      <a:pPr>
                        <a:defRPr sz="1600" b="1">
                          <a:solidFill>
                            <a:schemeClr val="bg1"/>
                          </a:solidFill>
                        </a:defRPr>
                      </a:pPr>
                      <a:t>[VALOR]</a:t>
                    </a:fld>
                    <a:endParaRPr lang="en-US" sz="1600" dirty="0"/>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268-4DA8-A98E-BF860D17BF0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c:f>
              <c:numCache>
                <c:formatCode>General</c:formatCode>
                <c:ptCount val="1"/>
              </c:numCache>
            </c:numRef>
          </c:cat>
          <c:val>
            <c:numRef>
              <c:f>Hoja1!$C$2</c:f>
              <c:numCache>
                <c:formatCode>General</c:formatCode>
                <c:ptCount val="1"/>
                <c:pt idx="0">
                  <c:v>49</c:v>
                </c:pt>
              </c:numCache>
            </c:numRef>
          </c:val>
          <c:extLst>
            <c:ext xmlns:c16="http://schemas.microsoft.com/office/drawing/2014/chart" uri="{C3380CC4-5D6E-409C-BE32-E72D297353CC}">
              <c16:uniqueId val="{00000001-D268-4DA8-A98E-BF860D17BF04}"/>
            </c:ext>
          </c:extLst>
        </c:ser>
        <c:dLbls>
          <c:showLegendKey val="0"/>
          <c:showVal val="0"/>
          <c:showCatName val="0"/>
          <c:showSerName val="0"/>
          <c:showPercent val="0"/>
          <c:showBubbleSize val="0"/>
        </c:dLbls>
        <c:gapWidth val="330"/>
        <c:overlap val="-100"/>
        <c:axId val="1243428624"/>
        <c:axId val="2013631040"/>
      </c:barChart>
      <c:catAx>
        <c:axId val="1243428624"/>
        <c:scaling>
          <c:orientation val="minMax"/>
        </c:scaling>
        <c:delete val="1"/>
        <c:axPos val="b"/>
        <c:numFmt formatCode="General" sourceLinked="1"/>
        <c:majorTickMark val="none"/>
        <c:minorTickMark val="none"/>
        <c:tickLblPos val="nextTo"/>
        <c:crossAx val="2013631040"/>
        <c:crosses val="autoZero"/>
        <c:auto val="1"/>
        <c:lblAlgn val="ctr"/>
        <c:lblOffset val="100"/>
        <c:noMultiLvlLbl val="0"/>
      </c:catAx>
      <c:valAx>
        <c:axId val="2013631040"/>
        <c:scaling>
          <c:orientation val="minMax"/>
          <c:max val="160"/>
        </c:scaling>
        <c:delete val="1"/>
        <c:axPos val="l"/>
        <c:numFmt formatCode="General" sourceLinked="1"/>
        <c:majorTickMark val="none"/>
        <c:minorTickMark val="none"/>
        <c:tickLblPos val="nextTo"/>
        <c:crossAx val="12434286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solidFill>
                <a:latin typeface="Gotham Book"/>
                <a:ea typeface="+mn-ea"/>
                <a:cs typeface="+mn-cs"/>
              </a:defRPr>
            </a:pPr>
            <a:endParaRPr lang="es-ES"/>
          </a:p>
        </c:txPr>
      </c:legendEntry>
      <c:legendEntry>
        <c:idx val="1"/>
        <c:txPr>
          <a:bodyPr rot="0" spcFirstLastPara="1" vertOverflow="ellipsis" vert="horz" wrap="square" anchor="ctr" anchorCtr="1"/>
          <a:lstStyle/>
          <a:p>
            <a:pPr>
              <a:defRPr sz="1200" b="0" i="0" u="none" strike="noStrike" kern="1200" baseline="0">
                <a:solidFill>
                  <a:schemeClr val="tx1"/>
                </a:solidFill>
                <a:latin typeface="Gotham Book"/>
                <a:ea typeface="+mn-ea"/>
                <a:cs typeface="+mn-cs"/>
              </a:defRPr>
            </a:pPr>
            <a:endParaRPr lang="es-ES"/>
          </a:p>
        </c:txPr>
      </c:legendEntry>
      <c:layout>
        <c:manualLayout>
          <c:xMode val="edge"/>
          <c:yMode val="edge"/>
          <c:x val="0.28230118110236219"/>
          <c:y val="0.89217642716535439"/>
          <c:w val="0.36733891076115488"/>
          <c:h val="6.407357283464566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Gotham Book"/>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329310699800095E-2"/>
          <c:y val="0.21232160893727486"/>
          <c:w val="0.94727405545735233"/>
          <c:h val="0.64896986802011558"/>
        </c:manualLayout>
      </c:layout>
      <c:barChart>
        <c:barDir val="col"/>
        <c:grouping val="clustered"/>
        <c:varyColors val="0"/>
        <c:ser>
          <c:idx val="0"/>
          <c:order val="0"/>
          <c:tx>
            <c:strRef>
              <c:f>Hoja1!$B$1</c:f>
              <c:strCache>
                <c:ptCount val="1"/>
                <c:pt idx="0">
                  <c:v>VISIT 2 (6M)</c:v>
                </c:pt>
              </c:strCache>
            </c:strRef>
          </c:tx>
          <c:spPr>
            <a:solidFill>
              <a:srgbClr val="951783"/>
            </a:solidFill>
            <a:ln w="9525" cap="flat" cmpd="sng" algn="ctr">
              <a:noFill/>
              <a:round/>
            </a:ln>
            <a:effectLst/>
          </c:spPr>
          <c:invertIfNegative val="0"/>
          <c:dLbls>
            <c:dLbl>
              <c:idx val="0"/>
              <c:layout>
                <c:manualLayout>
                  <c:x val="-2.3966338428476237E-3"/>
                  <c:y val="0.1321359505341704"/>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r>
                      <a:rPr lang="en-US" sz="1600" dirty="0"/>
                      <a:t>N:</a:t>
                    </a:r>
                    <a:fld id="{2E8521E3-9A20-4591-811A-27CA129BED26}" type="VALUE">
                      <a:rPr lang="en-US" sz="1600" smtClean="0"/>
                      <a:pPr>
                        <a:defRPr sz="1600" b="1">
                          <a:solidFill>
                            <a:schemeClr val="bg1"/>
                          </a:solidFill>
                        </a:defRPr>
                      </a:pPr>
                      <a:t>[VALOR]</a:t>
                    </a:fld>
                    <a:endParaRPr lang="en-US" sz="1600" dirty="0"/>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C2C-420C-9676-24178B43E215}"/>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Hoja1!$A$2</c:f>
              <c:numCache>
                <c:formatCode>General</c:formatCode>
                <c:ptCount val="1"/>
              </c:numCache>
            </c:numRef>
          </c:cat>
          <c:val>
            <c:numRef>
              <c:f>Hoja1!$B$2</c:f>
              <c:numCache>
                <c:formatCode>General</c:formatCode>
                <c:ptCount val="1"/>
                <c:pt idx="0">
                  <c:v>48</c:v>
                </c:pt>
              </c:numCache>
            </c:numRef>
          </c:val>
          <c:extLst>
            <c:ext xmlns:c16="http://schemas.microsoft.com/office/drawing/2014/chart" uri="{C3380CC4-5D6E-409C-BE32-E72D297353CC}">
              <c16:uniqueId val="{00000001-DC2C-420C-9676-24178B43E215}"/>
            </c:ext>
          </c:extLst>
        </c:ser>
        <c:ser>
          <c:idx val="1"/>
          <c:order val="1"/>
          <c:tx>
            <c:strRef>
              <c:f>Hoja1!$C$1</c:f>
              <c:strCache>
                <c:ptCount val="1"/>
                <c:pt idx="0">
                  <c:v>VISIT 3 (12M)</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noFill/>
              <a:round/>
            </a:ln>
            <a:effectLst/>
          </c:spPr>
          <c:invertIfNegative val="0"/>
          <c:dPt>
            <c:idx val="0"/>
            <c:invertIfNegative val="0"/>
            <c:bubble3D val="0"/>
            <c:spPr>
              <a:solidFill>
                <a:schemeClr val="accent1">
                  <a:lumMod val="60000"/>
                  <a:lumOff val="40000"/>
                </a:schemeClr>
              </a:solidFill>
              <a:ln w="9525" cap="flat" cmpd="sng" algn="ctr">
                <a:noFill/>
                <a:round/>
              </a:ln>
              <a:effectLst/>
            </c:spPr>
            <c:extLst>
              <c:ext xmlns:c16="http://schemas.microsoft.com/office/drawing/2014/chart" uri="{C3380CC4-5D6E-409C-BE32-E72D297353CC}">
                <c16:uniqueId val="{00000003-DC2C-420C-9676-24178B43E215}"/>
              </c:ext>
            </c:extLst>
          </c:dPt>
          <c:dLbls>
            <c:dLbl>
              <c:idx val="0"/>
              <c:layout>
                <c:manualLayout>
                  <c:x val="2.3966338428476237E-3"/>
                  <c:y val="3.477261856162379E-3"/>
                </c:manualLayout>
              </c:layout>
              <c:tx>
                <c:rich>
                  <a:bodyPr/>
                  <a:lstStyle/>
                  <a:p>
                    <a:r>
                      <a:rPr lang="en-US" sz="1600" dirty="0"/>
                      <a:t>N:</a:t>
                    </a:r>
                    <a:fld id="{E94E4EAC-E382-4D48-81D3-16BBDA118409}" type="VALUE">
                      <a:rPr lang="en-US" sz="1600" smtClean="0"/>
                      <a:pPr/>
                      <a:t>[VALOR]</a:t>
                    </a:fld>
                    <a:endParaRPr lang="en-US" sz="1600"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C2C-420C-9676-24178B43E21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Hoja1!$A$2</c:f>
              <c:numCache>
                <c:formatCode>General</c:formatCode>
                <c:ptCount val="1"/>
              </c:numCache>
            </c:numRef>
          </c:cat>
          <c:val>
            <c:numRef>
              <c:f>Hoja1!$C$2</c:f>
              <c:numCache>
                <c:formatCode>General</c:formatCode>
                <c:ptCount val="1"/>
                <c:pt idx="0">
                  <c:v>11</c:v>
                </c:pt>
              </c:numCache>
            </c:numRef>
          </c:val>
          <c:extLst>
            <c:ext xmlns:c16="http://schemas.microsoft.com/office/drawing/2014/chart" uri="{C3380CC4-5D6E-409C-BE32-E72D297353CC}">
              <c16:uniqueId val="{00000004-DC2C-420C-9676-24178B43E215}"/>
            </c:ext>
          </c:extLst>
        </c:ser>
        <c:dLbls>
          <c:dLblPos val="inEnd"/>
          <c:showLegendKey val="0"/>
          <c:showVal val="1"/>
          <c:showCatName val="0"/>
          <c:showSerName val="0"/>
          <c:showPercent val="0"/>
          <c:showBubbleSize val="0"/>
        </c:dLbls>
        <c:gapWidth val="330"/>
        <c:overlap val="-100"/>
        <c:axId val="1243428624"/>
        <c:axId val="2013631040"/>
      </c:barChart>
      <c:catAx>
        <c:axId val="1243428624"/>
        <c:scaling>
          <c:orientation val="minMax"/>
        </c:scaling>
        <c:delete val="1"/>
        <c:axPos val="b"/>
        <c:numFmt formatCode="General" sourceLinked="1"/>
        <c:majorTickMark val="out"/>
        <c:minorTickMark val="none"/>
        <c:tickLblPos val="nextTo"/>
        <c:crossAx val="2013631040"/>
        <c:crosses val="autoZero"/>
        <c:auto val="1"/>
        <c:lblAlgn val="ctr"/>
        <c:lblOffset val="100"/>
        <c:noMultiLvlLbl val="0"/>
      </c:catAx>
      <c:valAx>
        <c:axId val="2013631040"/>
        <c:scaling>
          <c:orientation val="minMax"/>
          <c:max val="150"/>
        </c:scaling>
        <c:delete val="1"/>
        <c:axPos val="l"/>
        <c:numFmt formatCode="General" sourceLinked="1"/>
        <c:majorTickMark val="out"/>
        <c:minorTickMark val="none"/>
        <c:tickLblPos val="nextTo"/>
        <c:crossAx val="12434286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solidFill>
                <a:latin typeface="Gotham Book"/>
                <a:ea typeface="+mn-ea"/>
                <a:cs typeface="+mn-cs"/>
              </a:defRPr>
            </a:pPr>
            <a:endParaRPr lang="es-ES"/>
          </a:p>
        </c:txPr>
      </c:legendEntry>
      <c:legendEntry>
        <c:idx val="1"/>
        <c:txPr>
          <a:bodyPr rot="0" spcFirstLastPara="1" vertOverflow="ellipsis" vert="horz" wrap="square" anchor="ctr" anchorCtr="1"/>
          <a:lstStyle/>
          <a:p>
            <a:pPr>
              <a:defRPr sz="1200" b="0" i="0" u="none" strike="noStrike" kern="1200" baseline="0">
                <a:solidFill>
                  <a:schemeClr val="tx1"/>
                </a:solidFill>
                <a:latin typeface="Gotham Book"/>
                <a:ea typeface="+mn-ea"/>
                <a:cs typeface="+mn-cs"/>
              </a:defRPr>
            </a:pPr>
            <a:endParaRPr lang="es-ES"/>
          </a:p>
        </c:txPr>
      </c:legendEntry>
      <c:layout>
        <c:manualLayout>
          <c:xMode val="edge"/>
          <c:yMode val="edge"/>
          <c:x val="0.29941995799663301"/>
          <c:y val="0.86431286157020537"/>
          <c:w val="0.43473145151656911"/>
          <c:h val="7.129618905790571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Gotham Book"/>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6268750000000001"/>
          <c:w val="0.95416666666666672"/>
          <c:h val="0.6982389271653543"/>
        </c:manualLayout>
      </c:layout>
      <c:barChart>
        <c:barDir val="col"/>
        <c:grouping val="clustered"/>
        <c:varyColors val="0"/>
        <c:ser>
          <c:idx val="0"/>
          <c:order val="0"/>
          <c:tx>
            <c:strRef>
              <c:f>Hoja1!$B$1</c:f>
              <c:strCache>
                <c:ptCount val="1"/>
                <c:pt idx="0">
                  <c:v>VISIT 1 Basal</c:v>
                </c:pt>
              </c:strCache>
            </c:strRef>
          </c:tx>
          <c:spPr>
            <a:solidFill>
              <a:schemeClr val="bg1">
                <a:lumMod val="75000"/>
              </a:schemeClr>
            </a:solidFill>
            <a:ln>
              <a:noFill/>
            </a:ln>
            <a:effectLst/>
          </c:spPr>
          <c:invertIfNegative val="0"/>
          <c:dLbls>
            <c:dLbl>
              <c:idx val="0"/>
              <c:layout>
                <c:manualLayout>
                  <c:x val="0"/>
                  <c:y val="0.15625"/>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r>
                      <a:rPr lang="en-US" sz="1600" dirty="0"/>
                      <a:t>N:</a:t>
                    </a:r>
                    <a:fld id="{2E8521E3-9A20-4591-811A-27CA129BED26}" type="VALUE">
                      <a:rPr lang="en-US" sz="1600" smtClean="0"/>
                      <a:pPr>
                        <a:defRPr sz="1600" b="1"/>
                      </a:pPr>
                      <a:t>[VALOR]</a:t>
                    </a:fld>
                    <a:endParaRPr lang="en-US" sz="1600" dirty="0"/>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268-4DA8-A98E-BF860D17BF04}"/>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Hoja1!$B$2</c:f>
              <c:numCache>
                <c:formatCode>General</c:formatCode>
                <c:ptCount val="1"/>
                <c:pt idx="0">
                  <c:v>153</c:v>
                </c:pt>
              </c:numCache>
            </c:numRef>
          </c:val>
          <c:extLst>
            <c:ext xmlns:c16="http://schemas.microsoft.com/office/drawing/2014/chart" uri="{C3380CC4-5D6E-409C-BE32-E72D297353CC}">
              <c16:uniqueId val="{00000000-D268-4DA8-A98E-BF860D17BF04}"/>
            </c:ext>
          </c:extLst>
        </c:ser>
        <c:ser>
          <c:idx val="1"/>
          <c:order val="1"/>
          <c:tx>
            <c:strRef>
              <c:f>Hoja1!$C$1</c:f>
              <c:strCache>
                <c:ptCount val="1"/>
                <c:pt idx="0">
                  <c:v>VISIT 2 (6M)</c:v>
                </c:pt>
              </c:strCache>
            </c:strRef>
          </c:tx>
          <c:spPr>
            <a:solidFill>
              <a:srgbClr val="951783"/>
            </a:solidFill>
            <a:ln>
              <a:noFill/>
            </a:ln>
            <a:effectLst/>
          </c:spPr>
          <c:invertIfNegative val="0"/>
          <c:dLbls>
            <c:dLbl>
              <c:idx val="0"/>
              <c:layout>
                <c:manualLayout>
                  <c:x val="-7.638800644811996E-17"/>
                  <c:y val="0.13750000000000001"/>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r>
                      <a:rPr lang="en-US" sz="1600" dirty="0"/>
                      <a:t>N:</a:t>
                    </a:r>
                    <a:fld id="{E94E4EAC-E382-4D48-81D3-16BBDA118409}" type="VALUE">
                      <a:rPr lang="en-US" sz="1600" smtClean="0"/>
                      <a:pPr>
                        <a:defRPr sz="1600" b="1">
                          <a:solidFill>
                            <a:schemeClr val="bg1"/>
                          </a:solidFill>
                        </a:defRPr>
                      </a:pPr>
                      <a:t>[VALOR]</a:t>
                    </a:fld>
                    <a:endParaRPr lang="en-US" sz="1600" dirty="0"/>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268-4DA8-A98E-BF860D17BF0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Hoja1!$C$2</c:f>
              <c:numCache>
                <c:formatCode>General</c:formatCode>
                <c:ptCount val="1"/>
                <c:pt idx="0">
                  <c:v>61</c:v>
                </c:pt>
              </c:numCache>
            </c:numRef>
          </c:val>
          <c:extLst>
            <c:ext xmlns:c16="http://schemas.microsoft.com/office/drawing/2014/chart" uri="{C3380CC4-5D6E-409C-BE32-E72D297353CC}">
              <c16:uniqueId val="{00000001-D268-4DA8-A98E-BF860D17BF04}"/>
            </c:ext>
          </c:extLst>
        </c:ser>
        <c:dLbls>
          <c:showLegendKey val="0"/>
          <c:showVal val="0"/>
          <c:showCatName val="0"/>
          <c:showSerName val="0"/>
          <c:showPercent val="0"/>
          <c:showBubbleSize val="0"/>
        </c:dLbls>
        <c:gapWidth val="332"/>
        <c:overlap val="-100"/>
        <c:axId val="1243428624"/>
        <c:axId val="2013631040"/>
      </c:barChart>
      <c:catAx>
        <c:axId val="1243428624"/>
        <c:scaling>
          <c:orientation val="minMax"/>
        </c:scaling>
        <c:delete val="1"/>
        <c:axPos val="b"/>
        <c:numFmt formatCode="General" sourceLinked="1"/>
        <c:majorTickMark val="out"/>
        <c:minorTickMark val="none"/>
        <c:tickLblPos val="nextTo"/>
        <c:crossAx val="2013631040"/>
        <c:crosses val="autoZero"/>
        <c:auto val="1"/>
        <c:lblAlgn val="ctr"/>
        <c:lblOffset val="100"/>
        <c:noMultiLvlLbl val="0"/>
      </c:catAx>
      <c:valAx>
        <c:axId val="2013631040"/>
        <c:scaling>
          <c:orientation val="minMax"/>
          <c:max val="160"/>
        </c:scaling>
        <c:delete val="1"/>
        <c:axPos val="l"/>
        <c:numFmt formatCode="General" sourceLinked="1"/>
        <c:majorTickMark val="out"/>
        <c:minorTickMark val="none"/>
        <c:tickLblPos val="nextTo"/>
        <c:crossAx val="12434286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solidFill>
                <a:latin typeface="Gotham Book"/>
                <a:ea typeface="+mn-ea"/>
                <a:cs typeface="+mn-cs"/>
              </a:defRPr>
            </a:pPr>
            <a:endParaRPr lang="es-ES"/>
          </a:p>
        </c:txPr>
      </c:legendEntry>
      <c:legendEntry>
        <c:idx val="1"/>
        <c:txPr>
          <a:bodyPr rot="0" spcFirstLastPara="1" vertOverflow="ellipsis" vert="horz" wrap="square" anchor="ctr" anchorCtr="1"/>
          <a:lstStyle/>
          <a:p>
            <a:pPr>
              <a:defRPr sz="1200" b="0" i="0" u="none" strike="noStrike" kern="1200" baseline="0">
                <a:solidFill>
                  <a:schemeClr val="tx1"/>
                </a:solidFill>
                <a:latin typeface="Gotham Book"/>
                <a:ea typeface="+mn-ea"/>
                <a:cs typeface="+mn-cs"/>
              </a:defRPr>
            </a:pPr>
            <a:endParaRPr lang="es-ES"/>
          </a:p>
        </c:txPr>
      </c:legendEntry>
      <c:layout>
        <c:manualLayout>
          <c:xMode val="edge"/>
          <c:yMode val="edge"/>
          <c:x val="0.30174721128608928"/>
          <c:y val="0.88280142716535437"/>
          <c:w val="0.36733891076115488"/>
          <c:h val="6.407357283464566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Gotham Book"/>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1846587773217855E-2"/>
          <c:w val="0.94543807426475657"/>
          <c:h val="0.83085768480732725"/>
        </c:manualLayout>
      </c:layout>
      <c:barChart>
        <c:barDir val="col"/>
        <c:grouping val="clustered"/>
        <c:varyColors val="0"/>
        <c:ser>
          <c:idx val="0"/>
          <c:order val="0"/>
          <c:tx>
            <c:strRef>
              <c:f>Hoja1!$B$1</c:f>
              <c:strCache>
                <c:ptCount val="1"/>
                <c:pt idx="0">
                  <c:v>VISIT 2 (6M)</c:v>
                </c:pt>
              </c:strCache>
            </c:strRef>
          </c:tx>
          <c:spPr>
            <a:solidFill>
              <a:srgbClr val="951783"/>
            </a:solidFill>
            <a:ln w="9525" cap="flat" cmpd="sng" algn="ctr">
              <a:noFill/>
              <a:round/>
            </a:ln>
            <a:effectLst/>
          </c:spPr>
          <c:invertIfNegative val="0"/>
          <c:dLbls>
            <c:dLbl>
              <c:idx val="0"/>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r>
                      <a:rPr lang="en-US" sz="1600" dirty="0"/>
                      <a:t>N:</a:t>
                    </a:r>
                    <a:fld id="{2E8521E3-9A20-4591-811A-27CA129BED26}" type="VALUE">
                      <a:rPr lang="en-US" sz="1600" smtClean="0"/>
                      <a:pPr>
                        <a:defRPr sz="1600" b="1">
                          <a:solidFill>
                            <a:schemeClr val="bg1"/>
                          </a:solidFill>
                        </a:defRPr>
                      </a:pPr>
                      <a:t>[VALOR]</a:t>
                    </a:fld>
                    <a:endParaRPr lang="en-US" sz="1600" dirty="0"/>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s-ES"/>
                </a:p>
              </c:tx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769A-4099-861A-E4C74E94365B}"/>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Hoja1!$A$2</c:f>
              <c:numCache>
                <c:formatCode>General</c:formatCode>
                <c:ptCount val="1"/>
              </c:numCache>
            </c:numRef>
          </c:cat>
          <c:val>
            <c:numRef>
              <c:f>Hoja1!$B$2</c:f>
              <c:numCache>
                <c:formatCode>General</c:formatCode>
                <c:ptCount val="1"/>
                <c:pt idx="0">
                  <c:v>46</c:v>
                </c:pt>
              </c:numCache>
            </c:numRef>
          </c:val>
          <c:extLst>
            <c:ext xmlns:c16="http://schemas.microsoft.com/office/drawing/2014/chart" uri="{C3380CC4-5D6E-409C-BE32-E72D297353CC}">
              <c16:uniqueId val="{00000001-769A-4099-861A-E4C74E94365B}"/>
            </c:ext>
          </c:extLst>
        </c:ser>
        <c:ser>
          <c:idx val="1"/>
          <c:order val="1"/>
          <c:tx>
            <c:strRef>
              <c:f>Hoja1!$C$1</c:f>
              <c:strCache>
                <c:ptCount val="1"/>
                <c:pt idx="0">
                  <c:v>VISIT 3 (12M)</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noFill/>
              <a:round/>
            </a:ln>
            <a:effectLst/>
          </c:spPr>
          <c:invertIfNegative val="0"/>
          <c:dPt>
            <c:idx val="0"/>
            <c:invertIfNegative val="0"/>
            <c:bubble3D val="0"/>
            <c:spPr>
              <a:solidFill>
                <a:schemeClr val="accent4">
                  <a:lumMod val="40000"/>
                  <a:lumOff val="60000"/>
                </a:schemeClr>
              </a:solidFill>
              <a:ln w="9525" cap="flat" cmpd="sng" algn="ctr">
                <a:noFill/>
                <a:round/>
              </a:ln>
              <a:effectLst/>
            </c:spPr>
            <c:extLst>
              <c:ext xmlns:c16="http://schemas.microsoft.com/office/drawing/2014/chart" uri="{C3380CC4-5D6E-409C-BE32-E72D297353CC}">
                <c16:uniqueId val="{00000003-769A-4099-861A-E4C74E94365B}"/>
              </c:ext>
            </c:extLst>
          </c:dPt>
          <c:dLbls>
            <c:dLbl>
              <c:idx val="0"/>
              <c:tx>
                <c:rich>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r>
                      <a:rPr lang="en-US" sz="1600" dirty="0"/>
                      <a:t>N:</a:t>
                    </a:r>
                    <a:fld id="{E94E4EAC-E382-4D48-81D3-16BBDA118409}" type="VALUE">
                      <a:rPr lang="en-US" sz="1600" smtClean="0"/>
                      <a:pPr>
                        <a:defRPr sz="1600" b="1">
                          <a:solidFill>
                            <a:schemeClr val="tx1"/>
                          </a:solidFill>
                        </a:defRPr>
                      </a:pPr>
                      <a:t>[VALOR]</a:t>
                    </a:fld>
                    <a:endParaRPr lang="en-US" sz="1600" dirty="0"/>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ES"/>
                </a:p>
              </c:tx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69A-4099-861A-E4C74E94365B}"/>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Hoja1!$A$2</c:f>
              <c:numCache>
                <c:formatCode>General</c:formatCode>
                <c:ptCount val="1"/>
              </c:numCache>
            </c:numRef>
          </c:cat>
          <c:val>
            <c:numRef>
              <c:f>Hoja1!$C$2</c:f>
              <c:numCache>
                <c:formatCode>General</c:formatCode>
                <c:ptCount val="1"/>
                <c:pt idx="0">
                  <c:v>14</c:v>
                </c:pt>
              </c:numCache>
            </c:numRef>
          </c:val>
          <c:extLst>
            <c:ext xmlns:c16="http://schemas.microsoft.com/office/drawing/2014/chart" uri="{C3380CC4-5D6E-409C-BE32-E72D297353CC}">
              <c16:uniqueId val="{00000004-769A-4099-861A-E4C74E94365B}"/>
            </c:ext>
          </c:extLst>
        </c:ser>
        <c:dLbls>
          <c:dLblPos val="inEnd"/>
          <c:showLegendKey val="0"/>
          <c:showVal val="1"/>
          <c:showCatName val="0"/>
          <c:showSerName val="0"/>
          <c:showPercent val="0"/>
          <c:showBubbleSize val="0"/>
        </c:dLbls>
        <c:gapWidth val="332"/>
        <c:overlap val="-100"/>
        <c:axId val="1243428624"/>
        <c:axId val="2013631040"/>
      </c:barChart>
      <c:catAx>
        <c:axId val="1243428624"/>
        <c:scaling>
          <c:orientation val="minMax"/>
        </c:scaling>
        <c:delete val="1"/>
        <c:axPos val="b"/>
        <c:numFmt formatCode="General" sourceLinked="1"/>
        <c:majorTickMark val="none"/>
        <c:minorTickMark val="none"/>
        <c:tickLblPos val="nextTo"/>
        <c:crossAx val="2013631040"/>
        <c:crosses val="autoZero"/>
        <c:auto val="1"/>
        <c:lblAlgn val="ctr"/>
        <c:lblOffset val="100"/>
        <c:noMultiLvlLbl val="0"/>
      </c:catAx>
      <c:valAx>
        <c:axId val="2013631040"/>
        <c:scaling>
          <c:orientation val="minMax"/>
          <c:max val="160"/>
        </c:scaling>
        <c:delete val="1"/>
        <c:axPos val="l"/>
        <c:numFmt formatCode="General" sourceLinked="1"/>
        <c:majorTickMark val="none"/>
        <c:minorTickMark val="none"/>
        <c:tickLblPos val="nextTo"/>
        <c:crossAx val="1243428624"/>
        <c:crosses val="autoZero"/>
        <c:crossBetween val="between"/>
      </c:valAx>
      <c:spPr>
        <a:solidFill>
          <a:schemeClr val="bg1"/>
        </a:solid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solidFill>
                <a:latin typeface="Gotham Book"/>
                <a:ea typeface="+mn-ea"/>
                <a:cs typeface="+mn-cs"/>
              </a:defRPr>
            </a:pPr>
            <a:endParaRPr lang="es-ES"/>
          </a:p>
        </c:txPr>
      </c:legendEntry>
      <c:legendEntry>
        <c:idx val="1"/>
        <c:txPr>
          <a:bodyPr rot="0" spcFirstLastPara="1" vertOverflow="ellipsis" vert="horz" wrap="square" anchor="ctr" anchorCtr="1"/>
          <a:lstStyle/>
          <a:p>
            <a:pPr>
              <a:defRPr sz="1200" b="0" i="0" u="none" strike="noStrike" kern="1200" baseline="0">
                <a:solidFill>
                  <a:schemeClr val="tx1"/>
                </a:solidFill>
                <a:latin typeface="Gotham Book"/>
                <a:ea typeface="+mn-ea"/>
                <a:cs typeface="+mn-cs"/>
              </a:defRPr>
            </a:pPr>
            <a:endParaRPr lang="es-ES"/>
          </a:p>
        </c:txPr>
      </c:legendEntry>
      <c:layout>
        <c:manualLayout>
          <c:xMode val="edge"/>
          <c:yMode val="edge"/>
          <c:x val="0.26018481143621086"/>
          <c:y val="0.90060199776269034"/>
          <c:w val="0.44986932672653634"/>
          <c:h val="7.150027705516445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Gotham Book"/>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VISIT 1 Basal</c:v>
                </c:pt>
              </c:strCache>
            </c:strRef>
          </c:tx>
          <c:spPr>
            <a:solidFill>
              <a:schemeClr val="bg1">
                <a:lumMod val="75000"/>
              </a:schemeClr>
            </a:solidFill>
            <a:ln>
              <a:noFill/>
            </a:ln>
            <a:effectLst/>
          </c:spPr>
          <c:invertIfNegative val="0"/>
          <c:dLbls>
            <c:dLbl>
              <c:idx val="0"/>
              <c:layout>
                <c:manualLayout>
                  <c:x val="0"/>
                  <c:y val="0.15625"/>
                </c:manualLayout>
              </c:layout>
              <c:tx>
                <c:rich>
                  <a:bodyPr/>
                  <a:lstStyle/>
                  <a:p>
                    <a:r>
                      <a:rPr lang="en-US" dirty="0"/>
                      <a:t>N:</a:t>
                    </a:r>
                    <a:fld id="{2E8521E3-9A20-4591-811A-27CA129BED26}" type="VALUE">
                      <a:rPr lang="en-US" smtClean="0"/>
                      <a:pPr/>
                      <a:t>[VALOR]</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268-4DA8-A98E-BF860D17BF0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c:f>
              <c:numCache>
                <c:formatCode>General</c:formatCode>
                <c:ptCount val="1"/>
              </c:numCache>
            </c:numRef>
          </c:cat>
          <c:val>
            <c:numRef>
              <c:f>Hoja1!$B$2</c:f>
              <c:numCache>
                <c:formatCode>General</c:formatCode>
                <c:ptCount val="1"/>
                <c:pt idx="0">
                  <c:v>146</c:v>
                </c:pt>
              </c:numCache>
            </c:numRef>
          </c:val>
          <c:extLst>
            <c:ext xmlns:c16="http://schemas.microsoft.com/office/drawing/2014/chart" uri="{C3380CC4-5D6E-409C-BE32-E72D297353CC}">
              <c16:uniqueId val="{00000000-D268-4DA8-A98E-BF860D17BF04}"/>
            </c:ext>
          </c:extLst>
        </c:ser>
        <c:ser>
          <c:idx val="1"/>
          <c:order val="1"/>
          <c:tx>
            <c:strRef>
              <c:f>Hoja1!$C$1</c:f>
              <c:strCache>
                <c:ptCount val="1"/>
                <c:pt idx="0">
                  <c:v>VISIT 2 (6M)</c:v>
                </c:pt>
              </c:strCache>
            </c:strRef>
          </c:tx>
          <c:spPr>
            <a:solidFill>
              <a:srgbClr val="951783"/>
            </a:solidFill>
            <a:ln>
              <a:noFill/>
            </a:ln>
            <a:effectLst/>
          </c:spPr>
          <c:invertIfNegative val="0"/>
          <c:dLbls>
            <c:dLbl>
              <c:idx val="0"/>
              <c:layout>
                <c:manualLayout>
                  <c:x val="-7.638800644811996E-17"/>
                  <c:y val="0.13750000000000001"/>
                </c:manualLayout>
              </c:layout>
              <c:tx>
                <c:rich>
                  <a:bodyPr/>
                  <a:lstStyle/>
                  <a:p>
                    <a:r>
                      <a:rPr lang="en-US" dirty="0"/>
                      <a:t>N:</a:t>
                    </a:r>
                    <a:fld id="{E94E4EAC-E382-4D48-81D3-16BBDA118409}" type="VALUE">
                      <a:rPr lang="en-US" smtClean="0"/>
                      <a:pPr/>
                      <a:t>[VALOR]</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268-4DA8-A98E-BF860D17BF0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c:f>
              <c:numCache>
                <c:formatCode>General</c:formatCode>
                <c:ptCount val="1"/>
              </c:numCache>
            </c:numRef>
          </c:cat>
          <c:val>
            <c:numRef>
              <c:f>Hoja1!$C$2</c:f>
              <c:numCache>
                <c:formatCode>General</c:formatCode>
                <c:ptCount val="1"/>
                <c:pt idx="0">
                  <c:v>60</c:v>
                </c:pt>
              </c:numCache>
            </c:numRef>
          </c:val>
          <c:extLst>
            <c:ext xmlns:c16="http://schemas.microsoft.com/office/drawing/2014/chart" uri="{C3380CC4-5D6E-409C-BE32-E72D297353CC}">
              <c16:uniqueId val="{00000001-D268-4DA8-A98E-BF860D17BF04}"/>
            </c:ext>
          </c:extLst>
        </c:ser>
        <c:dLbls>
          <c:showLegendKey val="0"/>
          <c:showVal val="0"/>
          <c:showCatName val="0"/>
          <c:showSerName val="0"/>
          <c:showPercent val="0"/>
          <c:showBubbleSize val="0"/>
        </c:dLbls>
        <c:gapWidth val="330"/>
        <c:overlap val="-100"/>
        <c:axId val="1243428624"/>
        <c:axId val="2013631040"/>
      </c:barChart>
      <c:catAx>
        <c:axId val="1243428624"/>
        <c:scaling>
          <c:orientation val="minMax"/>
        </c:scaling>
        <c:delete val="1"/>
        <c:axPos val="b"/>
        <c:numFmt formatCode="General" sourceLinked="1"/>
        <c:majorTickMark val="none"/>
        <c:minorTickMark val="none"/>
        <c:tickLblPos val="nextTo"/>
        <c:crossAx val="2013631040"/>
        <c:crosses val="autoZero"/>
        <c:auto val="1"/>
        <c:lblAlgn val="ctr"/>
        <c:lblOffset val="100"/>
        <c:noMultiLvlLbl val="0"/>
      </c:catAx>
      <c:valAx>
        <c:axId val="2013631040"/>
        <c:scaling>
          <c:orientation val="minMax"/>
          <c:max val="160"/>
        </c:scaling>
        <c:delete val="1"/>
        <c:axPos val="l"/>
        <c:numFmt formatCode="General" sourceLinked="1"/>
        <c:majorTickMark val="none"/>
        <c:minorTickMark val="none"/>
        <c:tickLblPos val="nextTo"/>
        <c:crossAx val="12434286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solidFill>
                <a:latin typeface="Gotham Book"/>
                <a:ea typeface="+mn-ea"/>
                <a:cs typeface="+mn-cs"/>
              </a:defRPr>
            </a:pPr>
            <a:endParaRPr lang="es-ES"/>
          </a:p>
        </c:txPr>
      </c:legendEntry>
      <c:legendEntry>
        <c:idx val="1"/>
        <c:txPr>
          <a:bodyPr rot="0" spcFirstLastPara="1" vertOverflow="ellipsis" vert="horz" wrap="square" anchor="ctr" anchorCtr="1"/>
          <a:lstStyle/>
          <a:p>
            <a:pPr>
              <a:defRPr sz="1200" b="0" i="0" u="none" strike="noStrike" kern="1200" baseline="0">
                <a:solidFill>
                  <a:schemeClr val="tx1"/>
                </a:solidFill>
                <a:latin typeface="Gotham Book"/>
                <a:ea typeface="+mn-ea"/>
                <a:cs typeface="+mn-cs"/>
              </a:defRPr>
            </a:pPr>
            <a:endParaRPr lang="es-ES"/>
          </a:p>
        </c:txPr>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Gotham Book"/>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429827158709726E-2"/>
          <c:y val="8.1047667283371538E-2"/>
          <c:w val="0.94514034568258054"/>
          <c:h val="0.80515345972592312"/>
        </c:manualLayout>
      </c:layout>
      <c:barChart>
        <c:barDir val="col"/>
        <c:grouping val="clustered"/>
        <c:varyColors val="0"/>
        <c:ser>
          <c:idx val="0"/>
          <c:order val="0"/>
          <c:tx>
            <c:strRef>
              <c:f>Hoja1!$B$1</c:f>
              <c:strCache>
                <c:ptCount val="1"/>
                <c:pt idx="0">
                  <c:v>VISIT 2 (6M)</c:v>
                </c:pt>
              </c:strCache>
            </c:strRef>
          </c:tx>
          <c:spPr>
            <a:solidFill>
              <a:srgbClr val="951783"/>
            </a:solidFill>
            <a:ln w="9525" cap="flat" cmpd="sng" algn="ctr">
              <a:noFill/>
              <a:round/>
            </a:ln>
            <a:effectLst/>
          </c:spPr>
          <c:invertIfNegative val="0"/>
          <c:dLbls>
            <c:dLbl>
              <c:idx val="0"/>
              <c:tx>
                <c:rich>
                  <a:bodyPr/>
                  <a:lstStyle/>
                  <a:p>
                    <a:r>
                      <a:rPr lang="en-US" dirty="0"/>
                      <a:t>N:</a:t>
                    </a:r>
                    <a:fld id="{2E8521E3-9A20-4591-811A-27CA129BED26}" type="VALUE">
                      <a:rPr lang="en-US" smtClean="0"/>
                      <a:pPr/>
                      <a:t>[VALOR]</a:t>
                    </a:fld>
                    <a:endParaRPr lang="en-US" dirty="0"/>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DBB-4F19-9E73-A8F214CFCAE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Hoja1!$A$2</c:f>
              <c:numCache>
                <c:formatCode>General</c:formatCode>
                <c:ptCount val="1"/>
              </c:numCache>
            </c:numRef>
          </c:cat>
          <c:val>
            <c:numRef>
              <c:f>Hoja1!$B$2</c:f>
              <c:numCache>
                <c:formatCode>General</c:formatCode>
                <c:ptCount val="1"/>
                <c:pt idx="0">
                  <c:v>44</c:v>
                </c:pt>
              </c:numCache>
            </c:numRef>
          </c:val>
          <c:extLst>
            <c:ext xmlns:c16="http://schemas.microsoft.com/office/drawing/2014/chart" uri="{C3380CC4-5D6E-409C-BE32-E72D297353CC}">
              <c16:uniqueId val="{00000001-8DBB-4F19-9E73-A8F214CFCAE4}"/>
            </c:ext>
          </c:extLst>
        </c:ser>
        <c:ser>
          <c:idx val="1"/>
          <c:order val="1"/>
          <c:tx>
            <c:strRef>
              <c:f>Hoja1!$C$1</c:f>
              <c:strCache>
                <c:ptCount val="1"/>
                <c:pt idx="0">
                  <c:v>VISIT 3 (12M)</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noFill/>
              <a:round/>
            </a:ln>
            <a:effectLst/>
          </c:spPr>
          <c:invertIfNegative val="0"/>
          <c:dPt>
            <c:idx val="0"/>
            <c:invertIfNegative val="0"/>
            <c:bubble3D val="0"/>
            <c:spPr>
              <a:solidFill>
                <a:schemeClr val="accent4">
                  <a:lumMod val="40000"/>
                  <a:lumOff val="60000"/>
                </a:schemeClr>
              </a:solidFill>
              <a:ln w="9525" cap="flat" cmpd="sng" algn="ctr">
                <a:noFill/>
                <a:round/>
              </a:ln>
              <a:effectLst/>
            </c:spPr>
            <c:extLst>
              <c:ext xmlns:c16="http://schemas.microsoft.com/office/drawing/2014/chart" uri="{C3380CC4-5D6E-409C-BE32-E72D297353CC}">
                <c16:uniqueId val="{00000003-8DBB-4F19-9E73-A8F214CFCAE4}"/>
              </c:ext>
            </c:extLst>
          </c:dPt>
          <c:dLbls>
            <c:dLbl>
              <c:idx val="0"/>
              <c:tx>
                <c:rich>
                  <a:bodyPr/>
                  <a:lstStyle/>
                  <a:p>
                    <a:r>
                      <a:rPr lang="en-US" dirty="0"/>
                      <a:t>N:</a:t>
                    </a:r>
                    <a:fld id="{E94E4EAC-E382-4D48-81D3-16BBDA118409}" type="VALUE">
                      <a:rPr lang="en-US" smtClean="0"/>
                      <a:pPr/>
                      <a:t>[VALOR]</a:t>
                    </a:fld>
                    <a:endParaRPr lang="en-US" dirty="0"/>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DBB-4F19-9E73-A8F214CFCAE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Hoja1!$A$2</c:f>
              <c:numCache>
                <c:formatCode>General</c:formatCode>
                <c:ptCount val="1"/>
              </c:numCache>
            </c:numRef>
          </c:cat>
          <c:val>
            <c:numRef>
              <c:f>Hoja1!$C$2</c:f>
              <c:numCache>
                <c:formatCode>General</c:formatCode>
                <c:ptCount val="1"/>
                <c:pt idx="0">
                  <c:v>13</c:v>
                </c:pt>
              </c:numCache>
            </c:numRef>
          </c:val>
          <c:extLst>
            <c:ext xmlns:c16="http://schemas.microsoft.com/office/drawing/2014/chart" uri="{C3380CC4-5D6E-409C-BE32-E72D297353CC}">
              <c16:uniqueId val="{00000004-8DBB-4F19-9E73-A8F214CFCAE4}"/>
            </c:ext>
          </c:extLst>
        </c:ser>
        <c:dLbls>
          <c:dLblPos val="inEnd"/>
          <c:showLegendKey val="0"/>
          <c:showVal val="1"/>
          <c:showCatName val="0"/>
          <c:showSerName val="0"/>
          <c:showPercent val="0"/>
          <c:showBubbleSize val="0"/>
        </c:dLbls>
        <c:gapWidth val="330"/>
        <c:overlap val="-100"/>
        <c:axId val="1243428624"/>
        <c:axId val="2013631040"/>
      </c:barChart>
      <c:catAx>
        <c:axId val="1243428624"/>
        <c:scaling>
          <c:orientation val="minMax"/>
        </c:scaling>
        <c:delete val="1"/>
        <c:axPos val="b"/>
        <c:numFmt formatCode="General" sourceLinked="1"/>
        <c:majorTickMark val="out"/>
        <c:minorTickMark val="none"/>
        <c:tickLblPos val="nextTo"/>
        <c:crossAx val="2013631040"/>
        <c:crosses val="autoZero"/>
        <c:auto val="1"/>
        <c:lblAlgn val="ctr"/>
        <c:lblOffset val="100"/>
        <c:noMultiLvlLbl val="0"/>
      </c:catAx>
      <c:valAx>
        <c:axId val="2013631040"/>
        <c:scaling>
          <c:orientation val="minMax"/>
          <c:max val="150"/>
        </c:scaling>
        <c:delete val="1"/>
        <c:axPos val="l"/>
        <c:numFmt formatCode="General" sourceLinked="1"/>
        <c:majorTickMark val="out"/>
        <c:minorTickMark val="none"/>
        <c:tickLblPos val="nextTo"/>
        <c:crossAx val="12434286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solidFill>
                <a:latin typeface="Gotham Book"/>
                <a:ea typeface="+mn-ea"/>
                <a:cs typeface="+mn-cs"/>
              </a:defRPr>
            </a:pPr>
            <a:endParaRPr lang="es-ES"/>
          </a:p>
        </c:txPr>
      </c:legendEntry>
      <c:legendEntry>
        <c:idx val="1"/>
        <c:txPr>
          <a:bodyPr rot="0" spcFirstLastPara="1" vertOverflow="ellipsis" vert="horz" wrap="square" anchor="ctr" anchorCtr="1"/>
          <a:lstStyle/>
          <a:p>
            <a:pPr>
              <a:defRPr sz="1200" b="0" i="0" u="none" strike="noStrike" kern="1200" baseline="0">
                <a:solidFill>
                  <a:schemeClr val="tx1"/>
                </a:solidFill>
                <a:latin typeface="Gotham Book"/>
                <a:ea typeface="+mn-ea"/>
                <a:cs typeface="+mn-cs"/>
              </a:defRPr>
            </a:pPr>
            <a:endParaRPr lang="es-ES"/>
          </a:p>
        </c:txPr>
      </c:legendEntry>
      <c:layout>
        <c:manualLayout>
          <c:xMode val="edge"/>
          <c:yMode val="edge"/>
          <c:x val="0.27633145598386488"/>
          <c:y val="0.86552149851741367"/>
          <c:w val="0.45232413298577107"/>
          <c:h val="7.55347434583161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Gotham Book"/>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A13F4DBD-4E62-4195-A824-E4541D8D9B4A}" type="datetimeFigureOut">
              <a:rPr lang="es-ES" smtClean="0"/>
              <a:t>02/06/2021</a:t>
            </a:fld>
            <a:endParaRPr lang="es-ES"/>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80499190-CBE2-4410-BBB5-003FC1473E16}" type="slidenum">
              <a:rPr lang="es-ES" smtClean="0"/>
              <a:t>‹Nº›</a:t>
            </a:fld>
            <a:endParaRPr lang="es-ES"/>
          </a:p>
        </p:txBody>
      </p:sp>
    </p:spTree>
    <p:extLst>
      <p:ext uri="{BB962C8B-B14F-4D97-AF65-F5344CB8AC3E}">
        <p14:creationId xmlns:p14="http://schemas.microsoft.com/office/powerpoint/2010/main" val="4408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64744D2-C3D3-417A-AA5A-2FB382846BE9}" type="slidenum">
              <a:rPr lang="es-ES" smtClean="0"/>
              <a:t>4</a:t>
            </a:fld>
            <a:endParaRPr lang="es-ES"/>
          </a:p>
        </p:txBody>
      </p:sp>
    </p:spTree>
    <p:extLst>
      <p:ext uri="{BB962C8B-B14F-4D97-AF65-F5344CB8AC3E}">
        <p14:creationId xmlns:p14="http://schemas.microsoft.com/office/powerpoint/2010/main" val="790976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E64744D2-C3D3-417A-AA5A-2FB382846BE9}" type="slidenum">
              <a:rPr lang="es-ES" smtClean="0"/>
              <a:t>21</a:t>
            </a:fld>
            <a:endParaRPr lang="es-ES"/>
          </a:p>
        </p:txBody>
      </p:sp>
    </p:spTree>
    <p:extLst>
      <p:ext uri="{BB962C8B-B14F-4D97-AF65-F5344CB8AC3E}">
        <p14:creationId xmlns:p14="http://schemas.microsoft.com/office/powerpoint/2010/main" val="3102699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4744D2-C3D3-417A-AA5A-2FB382846BE9}"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5273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4744D2-C3D3-417A-AA5A-2FB382846BE9}"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499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4744D2-C3D3-417A-AA5A-2FB382846BE9}"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580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E64744D2-C3D3-417A-AA5A-2FB382846BE9}" type="slidenum">
              <a:rPr lang="es-ES" smtClean="0"/>
              <a:t>25</a:t>
            </a:fld>
            <a:endParaRPr lang="es-ES"/>
          </a:p>
        </p:txBody>
      </p:sp>
    </p:spTree>
    <p:extLst>
      <p:ext uri="{BB962C8B-B14F-4D97-AF65-F5344CB8AC3E}">
        <p14:creationId xmlns:p14="http://schemas.microsoft.com/office/powerpoint/2010/main" val="3193364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3863" y="1243013"/>
            <a:ext cx="5961062" cy="3354387"/>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64744D2-C3D3-417A-AA5A-2FB382846BE9}" type="slidenum">
              <a:rPr lang="es-ES" smtClean="0"/>
              <a:t>28</a:t>
            </a:fld>
            <a:endParaRPr lang="es-ES"/>
          </a:p>
        </p:txBody>
      </p:sp>
    </p:spTree>
    <p:extLst>
      <p:ext uri="{BB962C8B-B14F-4D97-AF65-F5344CB8AC3E}">
        <p14:creationId xmlns:p14="http://schemas.microsoft.com/office/powerpoint/2010/main" val="820196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80499190-CBE2-4410-BBB5-003FC1473E16}" type="slidenum">
              <a:rPr lang="es-ES" smtClean="0"/>
              <a:t>31</a:t>
            </a:fld>
            <a:endParaRPr lang="es-ES"/>
          </a:p>
        </p:txBody>
      </p:sp>
    </p:spTree>
    <p:extLst>
      <p:ext uri="{BB962C8B-B14F-4D97-AF65-F5344CB8AC3E}">
        <p14:creationId xmlns:p14="http://schemas.microsoft.com/office/powerpoint/2010/main" val="349947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64744D2-C3D3-417A-AA5A-2FB382846BE9}" type="slidenum">
              <a:rPr lang="es-ES" smtClean="0"/>
              <a:t>5</a:t>
            </a:fld>
            <a:endParaRPr lang="es-ES"/>
          </a:p>
        </p:txBody>
      </p:sp>
    </p:spTree>
    <p:extLst>
      <p:ext uri="{BB962C8B-B14F-4D97-AF65-F5344CB8AC3E}">
        <p14:creationId xmlns:p14="http://schemas.microsoft.com/office/powerpoint/2010/main" val="1547768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80499190-CBE2-4410-BBB5-003FC1473E16}" type="slidenum">
              <a:rPr lang="es-ES" smtClean="0"/>
              <a:t>6</a:t>
            </a:fld>
            <a:endParaRPr lang="es-ES"/>
          </a:p>
        </p:txBody>
      </p:sp>
    </p:spTree>
    <p:extLst>
      <p:ext uri="{BB962C8B-B14F-4D97-AF65-F5344CB8AC3E}">
        <p14:creationId xmlns:p14="http://schemas.microsoft.com/office/powerpoint/2010/main" val="4103080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64744D2-C3D3-417A-AA5A-2FB382846BE9}" type="slidenum">
              <a:rPr lang="es-ES" smtClean="0"/>
              <a:t>10</a:t>
            </a:fld>
            <a:endParaRPr lang="es-ES"/>
          </a:p>
        </p:txBody>
      </p:sp>
    </p:spTree>
    <p:extLst>
      <p:ext uri="{BB962C8B-B14F-4D97-AF65-F5344CB8AC3E}">
        <p14:creationId xmlns:p14="http://schemas.microsoft.com/office/powerpoint/2010/main" val="3233378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E64744D2-C3D3-417A-AA5A-2FB382846BE9}" type="slidenum">
              <a:rPr lang="es-ES" smtClean="0"/>
              <a:t>13</a:t>
            </a:fld>
            <a:endParaRPr lang="es-ES"/>
          </a:p>
        </p:txBody>
      </p:sp>
    </p:spTree>
    <p:extLst>
      <p:ext uri="{BB962C8B-B14F-4D97-AF65-F5344CB8AC3E}">
        <p14:creationId xmlns:p14="http://schemas.microsoft.com/office/powerpoint/2010/main" val="1097166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992E3-DA5F-450C-A14C-6E693DF715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12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16BA5F-9C91-43E6-B480-EFF876B6BC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66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E64744D2-C3D3-417A-AA5A-2FB382846BE9}" type="slidenum">
              <a:rPr lang="es-ES" smtClean="0"/>
              <a:t>19</a:t>
            </a:fld>
            <a:endParaRPr lang="es-ES"/>
          </a:p>
        </p:txBody>
      </p:sp>
    </p:spTree>
    <p:extLst>
      <p:ext uri="{BB962C8B-B14F-4D97-AF65-F5344CB8AC3E}">
        <p14:creationId xmlns:p14="http://schemas.microsoft.com/office/powerpoint/2010/main" val="1982430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807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8B25DC-F0F6-4378-B9A5-17946F023C1E}"/>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6957AF8F-14F3-42F9-84D2-84333F4FBCAF}"/>
              </a:ext>
            </a:extLst>
          </p:cNvPr>
          <p:cNvSpPr>
            <a:spLocks noGrp="1"/>
          </p:cNvSpPr>
          <p:nvPr>
            <p:ph type="body" orient="vert" idx="1"/>
          </p:nvPr>
        </p:nvSpPr>
        <p:spPr>
          <a:xfrm>
            <a:off x="838200" y="1825625"/>
            <a:ext cx="10515600" cy="43513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953E6852-3DE3-4337-8A7D-326AA1E80695}"/>
              </a:ext>
            </a:extLst>
          </p:cNvPr>
          <p:cNvSpPr>
            <a:spLocks noGrp="1"/>
          </p:cNvSpPr>
          <p:nvPr>
            <p:ph type="dt" sz="half" idx="10"/>
          </p:nvPr>
        </p:nvSpPr>
        <p:spPr>
          <a:xfrm>
            <a:off x="838200" y="6356350"/>
            <a:ext cx="2743200" cy="365125"/>
          </a:xfrm>
          <a:prstGeom prst="rect">
            <a:avLst/>
          </a:prstGeom>
        </p:spPr>
        <p:txBody>
          <a:bodyPr/>
          <a:lstStyle/>
          <a:p>
            <a:fld id="{85408045-0600-454D-B66C-49DE13AB78DD}" type="datetimeFigureOut">
              <a:rPr lang="en-US" smtClean="0"/>
              <a:t>6/2/2021</a:t>
            </a:fld>
            <a:endParaRPr lang="en-US"/>
          </a:p>
        </p:txBody>
      </p:sp>
      <p:sp>
        <p:nvSpPr>
          <p:cNvPr id="5" name="Marcador de pie de página 4">
            <a:extLst>
              <a:ext uri="{FF2B5EF4-FFF2-40B4-BE49-F238E27FC236}">
                <a16:creationId xmlns:a16="http://schemas.microsoft.com/office/drawing/2014/main" id="{18499E87-E7FE-4440-B887-74F3025DE4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Marcador de número de diapositiva 5">
            <a:extLst>
              <a:ext uri="{FF2B5EF4-FFF2-40B4-BE49-F238E27FC236}">
                <a16:creationId xmlns:a16="http://schemas.microsoft.com/office/drawing/2014/main" id="{19CF2C9E-ACD0-44D0-ACEE-BFA2BE111BFF}"/>
              </a:ext>
            </a:extLst>
          </p:cNvPr>
          <p:cNvSpPr>
            <a:spLocks noGrp="1"/>
          </p:cNvSpPr>
          <p:nvPr>
            <p:ph type="sldNum" sz="quarter" idx="12"/>
          </p:nvPr>
        </p:nvSpPr>
        <p:spPr>
          <a:xfrm>
            <a:off x="8610600" y="6356350"/>
            <a:ext cx="2743200" cy="365125"/>
          </a:xfrm>
          <a:prstGeom prst="rect">
            <a:avLst/>
          </a:prstGeom>
        </p:spPr>
        <p:txBody>
          <a:bodyPr/>
          <a:lstStyle/>
          <a:p>
            <a:fld id="{B29DA8D2-9B3A-42E7-8CDC-22674C5800B8}" type="slidenum">
              <a:rPr lang="en-US" smtClean="0"/>
              <a:t>‹Nº›</a:t>
            </a:fld>
            <a:endParaRPr lang="en-US"/>
          </a:p>
        </p:txBody>
      </p:sp>
    </p:spTree>
    <p:extLst>
      <p:ext uri="{BB962C8B-B14F-4D97-AF65-F5344CB8AC3E}">
        <p14:creationId xmlns:p14="http://schemas.microsoft.com/office/powerpoint/2010/main" val="222055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6619393-F14E-48DA-981A-7A4A455D83C9}"/>
              </a:ext>
            </a:extLst>
          </p:cNvPr>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CE864552-D07A-4544-9D8D-5A9D4AC3550F}"/>
              </a:ext>
            </a:extLst>
          </p:cNvPr>
          <p:cNvSpPr>
            <a:spLocks noGrp="1"/>
          </p:cNvSpPr>
          <p:nvPr>
            <p:ph type="body" orient="vert" idx="1"/>
          </p:nvPr>
        </p:nvSpPr>
        <p:spPr>
          <a:xfrm>
            <a:off x="838200" y="365125"/>
            <a:ext cx="7734300" cy="58118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0F2E8077-7AF1-45B0-8B4A-C93A18833580}"/>
              </a:ext>
            </a:extLst>
          </p:cNvPr>
          <p:cNvSpPr>
            <a:spLocks noGrp="1"/>
          </p:cNvSpPr>
          <p:nvPr>
            <p:ph type="dt" sz="half" idx="10"/>
          </p:nvPr>
        </p:nvSpPr>
        <p:spPr>
          <a:xfrm>
            <a:off x="838200" y="6356350"/>
            <a:ext cx="2743200" cy="365125"/>
          </a:xfrm>
          <a:prstGeom prst="rect">
            <a:avLst/>
          </a:prstGeom>
        </p:spPr>
        <p:txBody>
          <a:bodyPr/>
          <a:lstStyle/>
          <a:p>
            <a:fld id="{85408045-0600-454D-B66C-49DE13AB78DD}" type="datetimeFigureOut">
              <a:rPr lang="en-US" smtClean="0"/>
              <a:t>6/2/2021</a:t>
            </a:fld>
            <a:endParaRPr lang="en-US"/>
          </a:p>
        </p:txBody>
      </p:sp>
      <p:sp>
        <p:nvSpPr>
          <p:cNvPr id="5" name="Marcador de pie de página 4">
            <a:extLst>
              <a:ext uri="{FF2B5EF4-FFF2-40B4-BE49-F238E27FC236}">
                <a16:creationId xmlns:a16="http://schemas.microsoft.com/office/drawing/2014/main" id="{BBFB9570-A84D-47D7-9A78-4D66B152E9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Marcador de número de diapositiva 5">
            <a:extLst>
              <a:ext uri="{FF2B5EF4-FFF2-40B4-BE49-F238E27FC236}">
                <a16:creationId xmlns:a16="http://schemas.microsoft.com/office/drawing/2014/main" id="{5143CF84-DFD0-4DBA-9733-E31C3D7391EB}"/>
              </a:ext>
            </a:extLst>
          </p:cNvPr>
          <p:cNvSpPr>
            <a:spLocks noGrp="1"/>
          </p:cNvSpPr>
          <p:nvPr>
            <p:ph type="sldNum" sz="quarter" idx="12"/>
          </p:nvPr>
        </p:nvSpPr>
        <p:spPr>
          <a:xfrm>
            <a:off x="8610600" y="6356350"/>
            <a:ext cx="2743200" cy="365125"/>
          </a:xfrm>
          <a:prstGeom prst="rect">
            <a:avLst/>
          </a:prstGeom>
        </p:spPr>
        <p:txBody>
          <a:bodyPr/>
          <a:lstStyle/>
          <a:p>
            <a:fld id="{B29DA8D2-9B3A-42E7-8CDC-22674C5800B8}" type="slidenum">
              <a:rPr lang="en-US" smtClean="0"/>
              <a:t>‹Nº›</a:t>
            </a:fld>
            <a:endParaRPr lang="en-US"/>
          </a:p>
        </p:txBody>
      </p:sp>
    </p:spTree>
    <p:extLst>
      <p:ext uri="{BB962C8B-B14F-4D97-AF65-F5344CB8AC3E}">
        <p14:creationId xmlns:p14="http://schemas.microsoft.com/office/powerpoint/2010/main" val="3028539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141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84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245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5_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838200" y="6356350"/>
            <a:ext cx="2743200" cy="365125"/>
          </a:xfrm>
          <a:prstGeom prst="rect">
            <a:avLst/>
          </a:prstGeom>
        </p:spPr>
        <p:txBody>
          <a:bodyPr/>
          <a:lstStyle>
            <a:lvl1pPr>
              <a:defRPr/>
            </a:lvl1pPr>
          </a:lstStyle>
          <a:p>
            <a:pPr>
              <a:defRPr/>
            </a:pPr>
            <a:fld id="{45573A75-4556-4250-890B-095AEED8C403}" type="datetime1">
              <a:rPr lang="es-ES_tradnl" altLang="fr-FR" smtClean="0"/>
              <a:t>02/06/2021</a:t>
            </a:fld>
            <a:endParaRPr lang="es-ES_tradnl" altLang="fr-F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09069B8-334A-439D-9BE2-87A92C2CE218}" type="slidenum">
              <a:rPr lang="es-ES_tradnl" altLang="fr-FR"/>
              <a:pPr>
                <a:defRPr/>
              </a:pPr>
              <a:t>‹Nº›</a:t>
            </a:fld>
            <a:endParaRPr lang="es-ES_tradnl" altLang="fr-FR"/>
          </a:p>
        </p:txBody>
      </p:sp>
    </p:spTree>
    <p:extLst>
      <p:ext uri="{BB962C8B-B14F-4D97-AF65-F5344CB8AC3E}">
        <p14:creationId xmlns:p14="http://schemas.microsoft.com/office/powerpoint/2010/main" val="4213725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07C0E1-A4BC-0347-9B17-6383B3541F79}"/>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e la date 2">
            <a:extLst>
              <a:ext uri="{FF2B5EF4-FFF2-40B4-BE49-F238E27FC236}">
                <a16:creationId xmlns:a16="http://schemas.microsoft.com/office/drawing/2014/main" id="{CC375BEE-2FE6-C844-94CE-2AFDDFA5BC2D}"/>
              </a:ext>
            </a:extLst>
          </p:cNvPr>
          <p:cNvSpPr>
            <a:spLocks noGrp="1"/>
          </p:cNvSpPr>
          <p:nvPr>
            <p:ph type="dt" sz="half" idx="10"/>
          </p:nvPr>
        </p:nvSpPr>
        <p:spPr>
          <a:xfrm>
            <a:off x="838200" y="6356350"/>
            <a:ext cx="2743200" cy="365125"/>
          </a:xfrm>
          <a:prstGeom prst="rect">
            <a:avLst/>
          </a:prstGeom>
        </p:spPr>
        <p:txBody>
          <a:bodyPr/>
          <a:lstStyle/>
          <a:p>
            <a:fld id="{802ED3DB-4410-E747-8ED6-420063483FB3}" type="datetimeFigureOut">
              <a:rPr lang="en-US" smtClean="0"/>
              <a:t>6/2/2021</a:t>
            </a:fld>
            <a:endParaRPr lang="en-US"/>
          </a:p>
        </p:txBody>
      </p:sp>
      <p:sp>
        <p:nvSpPr>
          <p:cNvPr id="4" name="Espace réservé du pied de page 3">
            <a:extLst>
              <a:ext uri="{FF2B5EF4-FFF2-40B4-BE49-F238E27FC236}">
                <a16:creationId xmlns:a16="http://schemas.microsoft.com/office/drawing/2014/main" id="{448E46BC-D8C6-1E41-93CD-2CD1362201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Espace réservé du numéro de diapositive 4">
            <a:extLst>
              <a:ext uri="{FF2B5EF4-FFF2-40B4-BE49-F238E27FC236}">
                <a16:creationId xmlns:a16="http://schemas.microsoft.com/office/drawing/2014/main" id="{B3B3614E-F06E-124B-9B8E-D2E5C8AD7480}"/>
              </a:ext>
            </a:extLst>
          </p:cNvPr>
          <p:cNvSpPr>
            <a:spLocks noGrp="1"/>
          </p:cNvSpPr>
          <p:nvPr>
            <p:ph type="sldNum" sz="quarter" idx="12"/>
          </p:nvPr>
        </p:nvSpPr>
        <p:spPr>
          <a:xfrm>
            <a:off x="8610600" y="6356350"/>
            <a:ext cx="2743200" cy="365125"/>
          </a:xfrm>
          <a:prstGeom prst="rect">
            <a:avLst/>
          </a:prstGeom>
        </p:spPr>
        <p:txBody>
          <a:bodyPr/>
          <a:lstStyle/>
          <a:p>
            <a:fld id="{60349460-A3CB-9A4B-8E2B-40F15B7BD8B7}" type="slidenum">
              <a:rPr lang="en-US" smtClean="0"/>
              <a:t>‹Nº›</a:t>
            </a:fld>
            <a:endParaRPr lang="en-US"/>
          </a:p>
        </p:txBody>
      </p:sp>
      <p:sp>
        <p:nvSpPr>
          <p:cNvPr id="9" name="Content Placeholder 2">
            <a:extLst>
              <a:ext uri="{FF2B5EF4-FFF2-40B4-BE49-F238E27FC236}">
                <a16:creationId xmlns:a16="http://schemas.microsoft.com/office/drawing/2014/main" id="{2945D366-4D6E-2142-95BB-1F52CB32480D}"/>
              </a:ext>
            </a:extLst>
          </p:cNvPr>
          <p:cNvSpPr>
            <a:spLocks noGrp="1"/>
          </p:cNvSpPr>
          <p:nvPr>
            <p:ph sz="half" idx="1"/>
          </p:nvPr>
        </p:nvSpPr>
        <p:spPr>
          <a:xfrm>
            <a:off x="838199" y="1825625"/>
            <a:ext cx="1051559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8098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FEDF2-1CF1-C849-B90A-E1D66FA3615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FDB193-D151-734C-A148-3BDBF8253D6F}"/>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a:extLst>
              <a:ext uri="{FF2B5EF4-FFF2-40B4-BE49-F238E27FC236}">
                <a16:creationId xmlns:a16="http://schemas.microsoft.com/office/drawing/2014/main" id="{89E5D8CB-1138-F24D-B298-DF7AE543CAE6}"/>
              </a:ext>
            </a:extLst>
          </p:cNvPr>
          <p:cNvSpPr>
            <a:spLocks noGrp="1"/>
          </p:cNvSpPr>
          <p:nvPr>
            <p:ph type="body" sz="quarter" idx="11"/>
          </p:nvPr>
        </p:nvSpPr>
        <p:spPr>
          <a:xfrm>
            <a:off x="5251340" y="129518"/>
            <a:ext cx="1689325" cy="258521"/>
          </a:xfrm>
          <a:prstGeom prst="rect">
            <a:avLst/>
          </a:prstGeom>
        </p:spPr>
        <p:txBody>
          <a:bodyPr wrap="none" anchor="ctr">
            <a:spAutoFit/>
          </a:bodyPr>
          <a:lstStyle>
            <a:lvl1pPr marL="0" indent="0" algn="ctr">
              <a:buNone/>
              <a:defRPr sz="1200" b="0" i="0">
                <a:solidFill>
                  <a:srgbClr val="2E6671"/>
                </a:solidFill>
                <a:latin typeface="Avenir Medium" panose="02000503020000020003" pitchFamily="2" charset="0"/>
              </a:defRPr>
            </a:lvl1pPr>
          </a:lstStyle>
          <a:p>
            <a:pPr lvl="0"/>
            <a:r>
              <a:rPr lang="en-US"/>
              <a:t>Edit Master text styles</a:t>
            </a:r>
          </a:p>
        </p:txBody>
      </p:sp>
    </p:spTree>
    <p:extLst>
      <p:ext uri="{BB962C8B-B14F-4D97-AF65-F5344CB8AC3E}">
        <p14:creationId xmlns:p14="http://schemas.microsoft.com/office/powerpoint/2010/main" val="413291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927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864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A13F4F-2E8D-43FD-A9EE-29A50F061CED}"/>
              </a:ext>
            </a:extLst>
          </p:cNvPr>
          <p:cNvSpPr>
            <a:spLocks noGrp="1"/>
          </p:cNvSpPr>
          <p:nvPr>
            <p:ph type="title"/>
          </p:nvPr>
        </p:nvSpPr>
        <p:spPr>
          <a:xfrm>
            <a:off x="838200" y="320675"/>
            <a:ext cx="10515600" cy="1325563"/>
          </a:xfrm>
          <a:prstGeom prst="rect">
            <a:avLst/>
          </a:prstGeom>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8E048134-DF68-46D5-BCF6-04A93E9609F7}"/>
              </a:ext>
            </a:extLst>
          </p:cNvPr>
          <p:cNvSpPr>
            <a:spLocks noGrp="1"/>
          </p:cNvSpPr>
          <p:nvPr>
            <p:ph idx="1"/>
          </p:nvPr>
        </p:nvSpPr>
        <p:spPr>
          <a:xfrm>
            <a:off x="838200" y="1825625"/>
            <a:ext cx="10515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3DA2798D-1737-46D7-8E22-A59A3453108A}"/>
              </a:ext>
            </a:extLst>
          </p:cNvPr>
          <p:cNvSpPr>
            <a:spLocks noGrp="1"/>
          </p:cNvSpPr>
          <p:nvPr>
            <p:ph type="dt" sz="half" idx="10"/>
          </p:nvPr>
        </p:nvSpPr>
        <p:spPr>
          <a:xfrm>
            <a:off x="838200" y="6356350"/>
            <a:ext cx="2743200" cy="365125"/>
          </a:xfrm>
          <a:prstGeom prst="rect">
            <a:avLst/>
          </a:prstGeom>
        </p:spPr>
        <p:txBody>
          <a:bodyPr/>
          <a:lstStyle/>
          <a:p>
            <a:fld id="{85408045-0600-454D-B66C-49DE13AB78DD}" type="datetimeFigureOut">
              <a:rPr lang="en-US" smtClean="0"/>
              <a:t>6/2/2021</a:t>
            </a:fld>
            <a:endParaRPr lang="en-US"/>
          </a:p>
        </p:txBody>
      </p:sp>
      <p:sp>
        <p:nvSpPr>
          <p:cNvPr id="5" name="Marcador de pie de página 4">
            <a:extLst>
              <a:ext uri="{FF2B5EF4-FFF2-40B4-BE49-F238E27FC236}">
                <a16:creationId xmlns:a16="http://schemas.microsoft.com/office/drawing/2014/main" id="{BDD64D23-A02C-4DDE-B262-8A5A4E0268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Marcador de número de diapositiva 5">
            <a:extLst>
              <a:ext uri="{FF2B5EF4-FFF2-40B4-BE49-F238E27FC236}">
                <a16:creationId xmlns:a16="http://schemas.microsoft.com/office/drawing/2014/main" id="{FB36DDB3-C400-479B-9073-8195B3F0BD1C}"/>
              </a:ext>
            </a:extLst>
          </p:cNvPr>
          <p:cNvSpPr>
            <a:spLocks noGrp="1"/>
          </p:cNvSpPr>
          <p:nvPr>
            <p:ph type="sldNum" sz="quarter" idx="12"/>
          </p:nvPr>
        </p:nvSpPr>
        <p:spPr>
          <a:xfrm>
            <a:off x="8610600" y="6356350"/>
            <a:ext cx="2743200" cy="365125"/>
          </a:xfrm>
          <a:prstGeom prst="rect">
            <a:avLst/>
          </a:prstGeom>
        </p:spPr>
        <p:txBody>
          <a:bodyPr/>
          <a:lstStyle/>
          <a:p>
            <a:fld id="{B29DA8D2-9B3A-42E7-8CDC-22674C5800B8}" type="slidenum">
              <a:rPr lang="en-US" smtClean="0"/>
              <a:t>‹Nº›</a:t>
            </a:fld>
            <a:endParaRPr lang="en-US"/>
          </a:p>
        </p:txBody>
      </p:sp>
    </p:spTree>
    <p:extLst>
      <p:ext uri="{BB962C8B-B14F-4D97-AF65-F5344CB8AC3E}">
        <p14:creationId xmlns:p14="http://schemas.microsoft.com/office/powerpoint/2010/main" val="3369048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8DB021-20E4-4BA1-86AC-078B79A70D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38E37619-1161-4A35-AAB7-2EC13B024FB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042CDD7-63CD-4228-A566-6016AAA2D90B}"/>
              </a:ext>
            </a:extLst>
          </p:cNvPr>
          <p:cNvSpPr>
            <a:spLocks noGrp="1"/>
          </p:cNvSpPr>
          <p:nvPr>
            <p:ph type="dt" sz="half" idx="10"/>
          </p:nvPr>
        </p:nvSpPr>
        <p:spPr>
          <a:xfrm>
            <a:off x="838200" y="6356350"/>
            <a:ext cx="2743200" cy="365125"/>
          </a:xfrm>
          <a:prstGeom prst="rect">
            <a:avLst/>
          </a:prstGeom>
        </p:spPr>
        <p:txBody>
          <a:bodyPr/>
          <a:lstStyle/>
          <a:p>
            <a:fld id="{85408045-0600-454D-B66C-49DE13AB78DD}" type="datetimeFigureOut">
              <a:rPr lang="en-US" smtClean="0"/>
              <a:t>6/2/2021</a:t>
            </a:fld>
            <a:endParaRPr lang="en-US"/>
          </a:p>
        </p:txBody>
      </p:sp>
      <p:sp>
        <p:nvSpPr>
          <p:cNvPr id="5" name="Marcador de pie de página 4">
            <a:extLst>
              <a:ext uri="{FF2B5EF4-FFF2-40B4-BE49-F238E27FC236}">
                <a16:creationId xmlns:a16="http://schemas.microsoft.com/office/drawing/2014/main" id="{7E947035-1969-4E3F-91C9-0662651685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Marcador de número de diapositiva 5">
            <a:extLst>
              <a:ext uri="{FF2B5EF4-FFF2-40B4-BE49-F238E27FC236}">
                <a16:creationId xmlns:a16="http://schemas.microsoft.com/office/drawing/2014/main" id="{967E624A-5F19-4823-A71B-C7EC6D8F547C}"/>
              </a:ext>
            </a:extLst>
          </p:cNvPr>
          <p:cNvSpPr>
            <a:spLocks noGrp="1"/>
          </p:cNvSpPr>
          <p:nvPr>
            <p:ph type="sldNum" sz="quarter" idx="12"/>
          </p:nvPr>
        </p:nvSpPr>
        <p:spPr>
          <a:xfrm>
            <a:off x="8610600" y="6356350"/>
            <a:ext cx="2743200" cy="365125"/>
          </a:xfrm>
          <a:prstGeom prst="rect">
            <a:avLst/>
          </a:prstGeom>
        </p:spPr>
        <p:txBody>
          <a:bodyPr/>
          <a:lstStyle/>
          <a:p>
            <a:fld id="{B29DA8D2-9B3A-42E7-8CDC-22674C5800B8}" type="slidenum">
              <a:rPr lang="en-US" smtClean="0"/>
              <a:t>‹Nº›</a:t>
            </a:fld>
            <a:endParaRPr lang="en-US"/>
          </a:p>
        </p:txBody>
      </p:sp>
    </p:spTree>
    <p:extLst>
      <p:ext uri="{BB962C8B-B14F-4D97-AF65-F5344CB8AC3E}">
        <p14:creationId xmlns:p14="http://schemas.microsoft.com/office/powerpoint/2010/main" val="3511165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90E8AA-B1D6-4893-96D9-4AD8B9399588}"/>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EAC6FC4D-9BEE-430E-86AA-226789F2EBD9}"/>
              </a:ext>
            </a:extLst>
          </p:cNvPr>
          <p:cNvSpPr>
            <a:spLocks noGrp="1"/>
          </p:cNvSpPr>
          <p:nvPr>
            <p:ph sz="half" idx="1"/>
          </p:nvPr>
        </p:nvSpPr>
        <p:spPr>
          <a:xfrm>
            <a:off x="838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a:extLst>
              <a:ext uri="{FF2B5EF4-FFF2-40B4-BE49-F238E27FC236}">
                <a16:creationId xmlns:a16="http://schemas.microsoft.com/office/drawing/2014/main" id="{604FD00E-6E22-412C-A809-C148B082CC40}"/>
              </a:ext>
            </a:extLst>
          </p:cNvPr>
          <p:cNvSpPr>
            <a:spLocks noGrp="1"/>
          </p:cNvSpPr>
          <p:nvPr>
            <p:ph sz="half" idx="2"/>
          </p:nvPr>
        </p:nvSpPr>
        <p:spPr>
          <a:xfrm>
            <a:off x="6172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a:extLst>
              <a:ext uri="{FF2B5EF4-FFF2-40B4-BE49-F238E27FC236}">
                <a16:creationId xmlns:a16="http://schemas.microsoft.com/office/drawing/2014/main" id="{56AA4893-F96E-448F-B1DD-1D954CFEE7E8}"/>
              </a:ext>
            </a:extLst>
          </p:cNvPr>
          <p:cNvSpPr>
            <a:spLocks noGrp="1"/>
          </p:cNvSpPr>
          <p:nvPr>
            <p:ph type="dt" sz="half" idx="10"/>
          </p:nvPr>
        </p:nvSpPr>
        <p:spPr>
          <a:xfrm>
            <a:off x="838200" y="6356350"/>
            <a:ext cx="2743200" cy="365125"/>
          </a:xfrm>
          <a:prstGeom prst="rect">
            <a:avLst/>
          </a:prstGeom>
        </p:spPr>
        <p:txBody>
          <a:bodyPr/>
          <a:lstStyle/>
          <a:p>
            <a:fld id="{85408045-0600-454D-B66C-49DE13AB78DD}" type="datetimeFigureOut">
              <a:rPr lang="en-US" smtClean="0"/>
              <a:t>6/2/2021</a:t>
            </a:fld>
            <a:endParaRPr lang="en-US"/>
          </a:p>
        </p:txBody>
      </p:sp>
      <p:sp>
        <p:nvSpPr>
          <p:cNvPr id="6" name="Marcador de pie de página 5">
            <a:extLst>
              <a:ext uri="{FF2B5EF4-FFF2-40B4-BE49-F238E27FC236}">
                <a16:creationId xmlns:a16="http://schemas.microsoft.com/office/drawing/2014/main" id="{6FA2A67E-2F3F-4669-96BB-C640C7CF98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Marcador de número de diapositiva 6">
            <a:extLst>
              <a:ext uri="{FF2B5EF4-FFF2-40B4-BE49-F238E27FC236}">
                <a16:creationId xmlns:a16="http://schemas.microsoft.com/office/drawing/2014/main" id="{9D383969-AC4F-43E6-9549-813A824FDB04}"/>
              </a:ext>
            </a:extLst>
          </p:cNvPr>
          <p:cNvSpPr>
            <a:spLocks noGrp="1"/>
          </p:cNvSpPr>
          <p:nvPr>
            <p:ph type="sldNum" sz="quarter" idx="12"/>
          </p:nvPr>
        </p:nvSpPr>
        <p:spPr>
          <a:xfrm>
            <a:off x="8610600" y="6356350"/>
            <a:ext cx="2743200" cy="365125"/>
          </a:xfrm>
          <a:prstGeom prst="rect">
            <a:avLst/>
          </a:prstGeom>
        </p:spPr>
        <p:txBody>
          <a:bodyPr/>
          <a:lstStyle/>
          <a:p>
            <a:fld id="{B29DA8D2-9B3A-42E7-8CDC-22674C5800B8}" type="slidenum">
              <a:rPr lang="en-US" smtClean="0"/>
              <a:t>‹Nº›</a:t>
            </a:fld>
            <a:endParaRPr lang="en-US"/>
          </a:p>
        </p:txBody>
      </p:sp>
    </p:spTree>
    <p:extLst>
      <p:ext uri="{BB962C8B-B14F-4D97-AF65-F5344CB8AC3E}">
        <p14:creationId xmlns:p14="http://schemas.microsoft.com/office/powerpoint/2010/main" val="4098612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694060-465A-4A86-8E42-1AFCA94AEB6B}"/>
              </a:ext>
            </a:extLst>
          </p:cNvPr>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7BA6058F-D016-4202-8F44-FB557040C2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AB93386-36EE-45D1-9C79-0100D2A9EEB1}"/>
              </a:ext>
            </a:extLst>
          </p:cNvPr>
          <p:cNvSpPr>
            <a:spLocks noGrp="1"/>
          </p:cNvSpPr>
          <p:nvPr>
            <p:ph sz="half" idx="2"/>
          </p:nvPr>
        </p:nvSpPr>
        <p:spPr>
          <a:xfrm>
            <a:off x="839788" y="2505075"/>
            <a:ext cx="5157787"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a:extLst>
              <a:ext uri="{FF2B5EF4-FFF2-40B4-BE49-F238E27FC236}">
                <a16:creationId xmlns:a16="http://schemas.microsoft.com/office/drawing/2014/main" id="{0448D7FC-BA42-49D1-9D12-6D12C3A90B1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8F6E47A-7FBA-48C1-8B6E-21E8FB7E8995}"/>
              </a:ext>
            </a:extLst>
          </p:cNvPr>
          <p:cNvSpPr>
            <a:spLocks noGrp="1"/>
          </p:cNvSpPr>
          <p:nvPr>
            <p:ph sz="quarter" idx="4"/>
          </p:nvPr>
        </p:nvSpPr>
        <p:spPr>
          <a:xfrm>
            <a:off x="6172200" y="2505075"/>
            <a:ext cx="5183188"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a:extLst>
              <a:ext uri="{FF2B5EF4-FFF2-40B4-BE49-F238E27FC236}">
                <a16:creationId xmlns:a16="http://schemas.microsoft.com/office/drawing/2014/main" id="{E7900226-C434-4E4D-B294-2B37075A3653}"/>
              </a:ext>
            </a:extLst>
          </p:cNvPr>
          <p:cNvSpPr>
            <a:spLocks noGrp="1"/>
          </p:cNvSpPr>
          <p:nvPr>
            <p:ph type="dt" sz="half" idx="10"/>
          </p:nvPr>
        </p:nvSpPr>
        <p:spPr>
          <a:xfrm>
            <a:off x="838200" y="6356350"/>
            <a:ext cx="2743200" cy="365125"/>
          </a:xfrm>
          <a:prstGeom prst="rect">
            <a:avLst/>
          </a:prstGeom>
        </p:spPr>
        <p:txBody>
          <a:bodyPr/>
          <a:lstStyle/>
          <a:p>
            <a:fld id="{85408045-0600-454D-B66C-49DE13AB78DD}" type="datetimeFigureOut">
              <a:rPr lang="en-US" smtClean="0"/>
              <a:t>6/2/2021</a:t>
            </a:fld>
            <a:endParaRPr lang="en-US"/>
          </a:p>
        </p:txBody>
      </p:sp>
      <p:sp>
        <p:nvSpPr>
          <p:cNvPr id="8" name="Marcador de pie de página 7">
            <a:extLst>
              <a:ext uri="{FF2B5EF4-FFF2-40B4-BE49-F238E27FC236}">
                <a16:creationId xmlns:a16="http://schemas.microsoft.com/office/drawing/2014/main" id="{F4FDABA5-965E-4255-BB09-3736614087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Marcador de número de diapositiva 8">
            <a:extLst>
              <a:ext uri="{FF2B5EF4-FFF2-40B4-BE49-F238E27FC236}">
                <a16:creationId xmlns:a16="http://schemas.microsoft.com/office/drawing/2014/main" id="{9C8F7197-D024-466C-A7FC-C0612E228ED9}"/>
              </a:ext>
            </a:extLst>
          </p:cNvPr>
          <p:cNvSpPr>
            <a:spLocks noGrp="1"/>
          </p:cNvSpPr>
          <p:nvPr>
            <p:ph type="sldNum" sz="quarter" idx="12"/>
          </p:nvPr>
        </p:nvSpPr>
        <p:spPr>
          <a:xfrm>
            <a:off x="8610600" y="6356350"/>
            <a:ext cx="2743200" cy="365125"/>
          </a:xfrm>
          <a:prstGeom prst="rect">
            <a:avLst/>
          </a:prstGeom>
        </p:spPr>
        <p:txBody>
          <a:bodyPr/>
          <a:lstStyle/>
          <a:p>
            <a:fld id="{B29DA8D2-9B3A-42E7-8CDC-22674C5800B8}" type="slidenum">
              <a:rPr lang="en-US" smtClean="0"/>
              <a:t>‹Nº›</a:t>
            </a:fld>
            <a:endParaRPr lang="en-US"/>
          </a:p>
        </p:txBody>
      </p:sp>
    </p:spTree>
    <p:extLst>
      <p:ext uri="{BB962C8B-B14F-4D97-AF65-F5344CB8AC3E}">
        <p14:creationId xmlns:p14="http://schemas.microsoft.com/office/powerpoint/2010/main" val="4004650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2D3715-9682-428F-8DE1-AE655E14FA85}"/>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n-US"/>
          </a:p>
        </p:txBody>
      </p:sp>
      <p:sp>
        <p:nvSpPr>
          <p:cNvPr id="3" name="Marcador de fecha 2">
            <a:extLst>
              <a:ext uri="{FF2B5EF4-FFF2-40B4-BE49-F238E27FC236}">
                <a16:creationId xmlns:a16="http://schemas.microsoft.com/office/drawing/2014/main" id="{6EAEEFED-4727-4878-98F0-600139F08B58}"/>
              </a:ext>
            </a:extLst>
          </p:cNvPr>
          <p:cNvSpPr>
            <a:spLocks noGrp="1"/>
          </p:cNvSpPr>
          <p:nvPr>
            <p:ph type="dt" sz="half" idx="10"/>
          </p:nvPr>
        </p:nvSpPr>
        <p:spPr>
          <a:xfrm>
            <a:off x="838200" y="6356350"/>
            <a:ext cx="2743200" cy="365125"/>
          </a:xfrm>
          <a:prstGeom prst="rect">
            <a:avLst/>
          </a:prstGeom>
        </p:spPr>
        <p:txBody>
          <a:bodyPr/>
          <a:lstStyle/>
          <a:p>
            <a:fld id="{85408045-0600-454D-B66C-49DE13AB78DD}" type="datetimeFigureOut">
              <a:rPr lang="en-US" smtClean="0"/>
              <a:t>6/2/2021</a:t>
            </a:fld>
            <a:endParaRPr lang="en-US"/>
          </a:p>
        </p:txBody>
      </p:sp>
      <p:sp>
        <p:nvSpPr>
          <p:cNvPr id="4" name="Marcador de pie de página 3">
            <a:extLst>
              <a:ext uri="{FF2B5EF4-FFF2-40B4-BE49-F238E27FC236}">
                <a16:creationId xmlns:a16="http://schemas.microsoft.com/office/drawing/2014/main" id="{616D5E07-822F-4274-8332-6CAF5EC4A0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Marcador de número de diapositiva 4">
            <a:extLst>
              <a:ext uri="{FF2B5EF4-FFF2-40B4-BE49-F238E27FC236}">
                <a16:creationId xmlns:a16="http://schemas.microsoft.com/office/drawing/2014/main" id="{DA9DD98A-D43E-4729-AA98-CDA8EE9F1986}"/>
              </a:ext>
            </a:extLst>
          </p:cNvPr>
          <p:cNvSpPr>
            <a:spLocks noGrp="1"/>
          </p:cNvSpPr>
          <p:nvPr>
            <p:ph type="sldNum" sz="quarter" idx="12"/>
          </p:nvPr>
        </p:nvSpPr>
        <p:spPr>
          <a:xfrm>
            <a:off x="8610600" y="6356350"/>
            <a:ext cx="2743200" cy="365125"/>
          </a:xfrm>
          <a:prstGeom prst="rect">
            <a:avLst/>
          </a:prstGeom>
        </p:spPr>
        <p:txBody>
          <a:bodyPr/>
          <a:lstStyle/>
          <a:p>
            <a:fld id="{B29DA8D2-9B3A-42E7-8CDC-22674C5800B8}" type="slidenum">
              <a:rPr lang="en-US" smtClean="0"/>
              <a:t>‹Nº›</a:t>
            </a:fld>
            <a:endParaRPr lang="en-US"/>
          </a:p>
        </p:txBody>
      </p:sp>
    </p:spTree>
    <p:extLst>
      <p:ext uri="{BB962C8B-B14F-4D97-AF65-F5344CB8AC3E}">
        <p14:creationId xmlns:p14="http://schemas.microsoft.com/office/powerpoint/2010/main" val="3983445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C781137-AFD3-4AC9-AA8F-3A2067417878}"/>
              </a:ext>
            </a:extLst>
          </p:cNvPr>
          <p:cNvSpPr>
            <a:spLocks noGrp="1"/>
          </p:cNvSpPr>
          <p:nvPr>
            <p:ph type="dt" sz="half" idx="10"/>
          </p:nvPr>
        </p:nvSpPr>
        <p:spPr>
          <a:xfrm>
            <a:off x="838200" y="6356350"/>
            <a:ext cx="2743200" cy="365125"/>
          </a:xfrm>
          <a:prstGeom prst="rect">
            <a:avLst/>
          </a:prstGeom>
        </p:spPr>
        <p:txBody>
          <a:bodyPr/>
          <a:lstStyle/>
          <a:p>
            <a:fld id="{85408045-0600-454D-B66C-49DE13AB78DD}" type="datetimeFigureOut">
              <a:rPr lang="en-US" smtClean="0"/>
              <a:t>6/2/2021</a:t>
            </a:fld>
            <a:endParaRPr lang="en-US"/>
          </a:p>
        </p:txBody>
      </p:sp>
      <p:sp>
        <p:nvSpPr>
          <p:cNvPr id="3" name="Marcador de pie de página 2">
            <a:extLst>
              <a:ext uri="{FF2B5EF4-FFF2-40B4-BE49-F238E27FC236}">
                <a16:creationId xmlns:a16="http://schemas.microsoft.com/office/drawing/2014/main" id="{D461A975-7E45-4506-876D-97A8602C0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Marcador de número de diapositiva 3">
            <a:extLst>
              <a:ext uri="{FF2B5EF4-FFF2-40B4-BE49-F238E27FC236}">
                <a16:creationId xmlns:a16="http://schemas.microsoft.com/office/drawing/2014/main" id="{EC66E20E-117B-4057-844A-D779D2F7A865}"/>
              </a:ext>
            </a:extLst>
          </p:cNvPr>
          <p:cNvSpPr>
            <a:spLocks noGrp="1"/>
          </p:cNvSpPr>
          <p:nvPr>
            <p:ph type="sldNum" sz="quarter" idx="12"/>
          </p:nvPr>
        </p:nvSpPr>
        <p:spPr>
          <a:xfrm>
            <a:off x="8610600" y="6356350"/>
            <a:ext cx="2743200" cy="365125"/>
          </a:xfrm>
          <a:prstGeom prst="rect">
            <a:avLst/>
          </a:prstGeom>
        </p:spPr>
        <p:txBody>
          <a:bodyPr/>
          <a:lstStyle/>
          <a:p>
            <a:fld id="{B29DA8D2-9B3A-42E7-8CDC-22674C5800B8}" type="slidenum">
              <a:rPr lang="en-US" smtClean="0"/>
              <a:t>‹Nº›</a:t>
            </a:fld>
            <a:endParaRPr lang="en-US"/>
          </a:p>
        </p:txBody>
      </p:sp>
    </p:spTree>
    <p:extLst>
      <p:ext uri="{BB962C8B-B14F-4D97-AF65-F5344CB8AC3E}">
        <p14:creationId xmlns:p14="http://schemas.microsoft.com/office/powerpoint/2010/main" val="248903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737FC1-3152-4A28-B353-6AC60579551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2559ED0E-A205-4063-AC56-2495E9E477E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a:extLst>
              <a:ext uri="{FF2B5EF4-FFF2-40B4-BE49-F238E27FC236}">
                <a16:creationId xmlns:a16="http://schemas.microsoft.com/office/drawing/2014/main" id="{06BE0BE5-BB80-42A8-B8B9-8EB2F6697E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1C86C31-2197-4433-B839-5D6A508F6067}"/>
              </a:ext>
            </a:extLst>
          </p:cNvPr>
          <p:cNvSpPr>
            <a:spLocks noGrp="1"/>
          </p:cNvSpPr>
          <p:nvPr>
            <p:ph type="dt" sz="half" idx="10"/>
          </p:nvPr>
        </p:nvSpPr>
        <p:spPr>
          <a:xfrm>
            <a:off x="838200" y="6356350"/>
            <a:ext cx="2743200" cy="365125"/>
          </a:xfrm>
          <a:prstGeom prst="rect">
            <a:avLst/>
          </a:prstGeom>
        </p:spPr>
        <p:txBody>
          <a:bodyPr/>
          <a:lstStyle/>
          <a:p>
            <a:fld id="{85408045-0600-454D-B66C-49DE13AB78DD}" type="datetimeFigureOut">
              <a:rPr lang="en-US" smtClean="0"/>
              <a:t>6/2/2021</a:t>
            </a:fld>
            <a:endParaRPr lang="en-US"/>
          </a:p>
        </p:txBody>
      </p:sp>
      <p:sp>
        <p:nvSpPr>
          <p:cNvPr id="6" name="Marcador de pie de página 5">
            <a:extLst>
              <a:ext uri="{FF2B5EF4-FFF2-40B4-BE49-F238E27FC236}">
                <a16:creationId xmlns:a16="http://schemas.microsoft.com/office/drawing/2014/main" id="{27CBDC1E-D387-4CCC-BCAF-EBBBADC63B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Marcador de número de diapositiva 6">
            <a:extLst>
              <a:ext uri="{FF2B5EF4-FFF2-40B4-BE49-F238E27FC236}">
                <a16:creationId xmlns:a16="http://schemas.microsoft.com/office/drawing/2014/main" id="{7DB99C60-9342-496A-8599-9FFABF7BCD99}"/>
              </a:ext>
            </a:extLst>
          </p:cNvPr>
          <p:cNvSpPr>
            <a:spLocks noGrp="1"/>
          </p:cNvSpPr>
          <p:nvPr>
            <p:ph type="sldNum" sz="quarter" idx="12"/>
          </p:nvPr>
        </p:nvSpPr>
        <p:spPr>
          <a:xfrm>
            <a:off x="8610600" y="6356350"/>
            <a:ext cx="2743200" cy="365125"/>
          </a:xfrm>
          <a:prstGeom prst="rect">
            <a:avLst/>
          </a:prstGeom>
        </p:spPr>
        <p:txBody>
          <a:bodyPr/>
          <a:lstStyle/>
          <a:p>
            <a:fld id="{B29DA8D2-9B3A-42E7-8CDC-22674C5800B8}" type="slidenum">
              <a:rPr lang="en-US" smtClean="0"/>
              <a:t>‹Nº›</a:t>
            </a:fld>
            <a:endParaRPr lang="en-US"/>
          </a:p>
        </p:txBody>
      </p:sp>
    </p:spTree>
    <p:extLst>
      <p:ext uri="{BB962C8B-B14F-4D97-AF65-F5344CB8AC3E}">
        <p14:creationId xmlns:p14="http://schemas.microsoft.com/office/powerpoint/2010/main" val="2739896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CEC8FA-EF60-474D-BBFF-64ACB87568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n-US"/>
          </a:p>
        </p:txBody>
      </p:sp>
      <p:sp>
        <p:nvSpPr>
          <p:cNvPr id="3" name="Marcador de posición de imagen 2">
            <a:extLst>
              <a:ext uri="{FF2B5EF4-FFF2-40B4-BE49-F238E27FC236}">
                <a16:creationId xmlns:a16="http://schemas.microsoft.com/office/drawing/2014/main" id="{AC568FFB-B2DD-401E-BF94-2A1FAE2405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a:extLst>
              <a:ext uri="{FF2B5EF4-FFF2-40B4-BE49-F238E27FC236}">
                <a16:creationId xmlns:a16="http://schemas.microsoft.com/office/drawing/2014/main" id="{020DE4F5-E9D5-4B13-B580-D27C3D11803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CCB3EB6-55AA-4798-ACD8-D459A61D15AF}"/>
              </a:ext>
            </a:extLst>
          </p:cNvPr>
          <p:cNvSpPr>
            <a:spLocks noGrp="1"/>
          </p:cNvSpPr>
          <p:nvPr>
            <p:ph type="dt" sz="half" idx="10"/>
          </p:nvPr>
        </p:nvSpPr>
        <p:spPr>
          <a:xfrm>
            <a:off x="838200" y="6356350"/>
            <a:ext cx="2743200" cy="365125"/>
          </a:xfrm>
          <a:prstGeom prst="rect">
            <a:avLst/>
          </a:prstGeom>
        </p:spPr>
        <p:txBody>
          <a:bodyPr/>
          <a:lstStyle/>
          <a:p>
            <a:fld id="{85408045-0600-454D-B66C-49DE13AB78DD}" type="datetimeFigureOut">
              <a:rPr lang="en-US" smtClean="0"/>
              <a:t>6/2/2021</a:t>
            </a:fld>
            <a:endParaRPr lang="en-US"/>
          </a:p>
        </p:txBody>
      </p:sp>
      <p:sp>
        <p:nvSpPr>
          <p:cNvPr id="6" name="Marcador de pie de página 5">
            <a:extLst>
              <a:ext uri="{FF2B5EF4-FFF2-40B4-BE49-F238E27FC236}">
                <a16:creationId xmlns:a16="http://schemas.microsoft.com/office/drawing/2014/main" id="{C4FB1441-1D1B-4445-A273-4797AA34A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Marcador de número de diapositiva 6">
            <a:extLst>
              <a:ext uri="{FF2B5EF4-FFF2-40B4-BE49-F238E27FC236}">
                <a16:creationId xmlns:a16="http://schemas.microsoft.com/office/drawing/2014/main" id="{9CD75062-0002-46F0-9EBC-E66050D26D45}"/>
              </a:ext>
            </a:extLst>
          </p:cNvPr>
          <p:cNvSpPr>
            <a:spLocks noGrp="1"/>
          </p:cNvSpPr>
          <p:nvPr>
            <p:ph type="sldNum" sz="quarter" idx="12"/>
          </p:nvPr>
        </p:nvSpPr>
        <p:spPr>
          <a:xfrm>
            <a:off x="8610600" y="6356350"/>
            <a:ext cx="2743200" cy="365125"/>
          </a:xfrm>
          <a:prstGeom prst="rect">
            <a:avLst/>
          </a:prstGeom>
        </p:spPr>
        <p:txBody>
          <a:bodyPr/>
          <a:lstStyle/>
          <a:p>
            <a:fld id="{B29DA8D2-9B3A-42E7-8CDC-22674C5800B8}" type="slidenum">
              <a:rPr lang="en-US" smtClean="0"/>
              <a:t>‹Nº›</a:t>
            </a:fld>
            <a:endParaRPr lang="en-US"/>
          </a:p>
        </p:txBody>
      </p:sp>
    </p:spTree>
    <p:extLst>
      <p:ext uri="{BB962C8B-B14F-4D97-AF65-F5344CB8AC3E}">
        <p14:creationId xmlns:p14="http://schemas.microsoft.com/office/powerpoint/2010/main" val="21180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F14830E6-E19C-48EB-8AEB-22DE6BC8C55D" descr="E32BDF73-D311-4EDA-AF87-E30C88EF5C1B">
            <a:extLst>
              <a:ext uri="{FF2B5EF4-FFF2-40B4-BE49-F238E27FC236}">
                <a16:creationId xmlns:a16="http://schemas.microsoft.com/office/drawing/2014/main" id="{39891210-7939-4A7E-8DFB-6581DE277405}"/>
              </a:ext>
            </a:extLst>
          </p:cNvPr>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t="51145" b="6989"/>
          <a:stretch/>
        </p:blipFill>
        <p:spPr bwMode="auto">
          <a:xfrm>
            <a:off x="3518053" y="4704202"/>
            <a:ext cx="8673947" cy="2153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09C39FEF-1521-4616-8578-3ECE53F1A81B}"/>
              </a:ext>
            </a:extLst>
          </p:cNvPr>
          <p:cNvPicPr>
            <a:picLocks noChangeAspect="1"/>
          </p:cNvPicPr>
          <p:nvPr userDrawn="1"/>
        </p:nvPicPr>
        <p:blipFill>
          <a:blip r:embed="rId22"/>
          <a:stretch>
            <a:fillRect/>
          </a:stretch>
        </p:blipFill>
        <p:spPr>
          <a:xfrm>
            <a:off x="307126" y="6103087"/>
            <a:ext cx="1335208" cy="517451"/>
          </a:xfrm>
          <a:prstGeom prst="rect">
            <a:avLst/>
          </a:prstGeom>
        </p:spPr>
      </p:pic>
    </p:spTree>
    <p:extLst>
      <p:ext uri="{BB962C8B-B14F-4D97-AF65-F5344CB8AC3E}">
        <p14:creationId xmlns:p14="http://schemas.microsoft.com/office/powerpoint/2010/main" val="38352392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oleObject" Target="../embeddings/oleObject2.bin"/><Relationship Id="rId11" Type="http://schemas.openxmlformats.org/officeDocument/2006/relationships/image" Target="../media/image9.png"/><Relationship Id="rId5" Type="http://schemas.openxmlformats.org/officeDocument/2006/relationships/image" Target="../media/image7.png"/><Relationship Id="rId10" Type="http://schemas.openxmlformats.org/officeDocument/2006/relationships/image" Target="../media/image38.png"/><Relationship Id="rId4" Type="http://schemas.openxmlformats.org/officeDocument/2006/relationships/image" Target="../media/image6.jpe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emf"/><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21.jpe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www.asccp.org/" TargetMode="External"/><Relationship Id="rId7" Type="http://schemas.openxmlformats.org/officeDocument/2006/relationships/image" Target="../media/image62.png"/><Relationship Id="rId2" Type="http://schemas.openxmlformats.org/officeDocument/2006/relationships/image" Target="../media/image60.jpeg"/><Relationship Id="rId1" Type="http://schemas.openxmlformats.org/officeDocument/2006/relationships/slideLayout" Target="../slideLayouts/slideLayout17.xml"/><Relationship Id="rId6" Type="http://schemas.openxmlformats.org/officeDocument/2006/relationships/image" Target="../media/image47.jpeg"/><Relationship Id="rId5" Type="http://schemas.openxmlformats.org/officeDocument/2006/relationships/image" Target="../media/image45.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6.png"/><Relationship Id="rId7"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67.emf"/><Relationship Id="rId5" Type="http://schemas.openxmlformats.org/officeDocument/2006/relationships/chart" Target="../charts/chart1.xml"/><Relationship Id="rId4" Type="http://schemas.microsoft.com/office/2007/relationships/hdphoto" Target="../media/hdphoto6.wdp"/><Relationship Id="rId9" Type="http://schemas.openxmlformats.org/officeDocument/2006/relationships/image" Target="../media/image65.pn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chart" Target="../charts/chart3.xml"/><Relationship Id="rId7" Type="http://schemas.openxmlformats.org/officeDocument/2006/relationships/image" Target="../media/image67.emf"/><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68.png"/><Relationship Id="rId4" Type="http://schemas.openxmlformats.org/officeDocument/2006/relationships/chart" Target="../charts/chart4.xml"/></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chart" Target="../charts/chart5.xml"/><Relationship Id="rId7" Type="http://schemas.openxmlformats.org/officeDocument/2006/relationships/image" Target="../media/image67.emf"/><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68.png"/><Relationship Id="rId4" Type="http://schemas.openxmlformats.org/officeDocument/2006/relationships/chart" Target="../charts/chart6.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5.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65.png"/><Relationship Id="rId5" Type="http://schemas.microsoft.com/office/2007/relationships/hdphoto" Target="../media/hdphoto7.wdp"/><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emf"/><Relationship Id="rId4" Type="http://schemas.openxmlformats.org/officeDocument/2006/relationships/image" Target="../media/image75.emf"/></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oleObject" Target="../embeddings/oleObject1.bin"/><Relationship Id="rId10" Type="http://schemas.openxmlformats.org/officeDocument/2006/relationships/image" Target="../media/image11.emf"/><Relationship Id="rId4" Type="http://schemas.openxmlformats.org/officeDocument/2006/relationships/image" Target="../media/image7.png"/><Relationship Id="rId9"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9.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13" Type="http://schemas.microsoft.com/office/2007/relationships/hdphoto" Target="../media/hdphoto4.wdp"/><Relationship Id="rId3" Type="http://schemas.openxmlformats.org/officeDocument/2006/relationships/image" Target="../media/image22.png"/><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 Id="rId1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image" Target="../media/image21.jpeg"/><Relationship Id="rId1" Type="http://schemas.openxmlformats.org/officeDocument/2006/relationships/slideLayout" Target="../slideLayouts/slideLayout19.xml"/><Relationship Id="rId6" Type="http://schemas.microsoft.com/office/2007/relationships/hdphoto" Target="../media/hdphoto5.wdp"/><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E200F7E-B14D-461B-9DBE-D15B072DE1DB}"/>
              </a:ext>
            </a:extLst>
          </p:cNvPr>
          <p:cNvSpPr/>
          <p:nvPr/>
        </p:nvSpPr>
        <p:spPr>
          <a:xfrm>
            <a:off x="8823476" y="3408085"/>
            <a:ext cx="1699218" cy="1085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9" name="Grupo 8">
            <a:extLst>
              <a:ext uri="{FF2B5EF4-FFF2-40B4-BE49-F238E27FC236}">
                <a16:creationId xmlns:a16="http://schemas.microsoft.com/office/drawing/2014/main" id="{1386ED0A-CF5E-40D5-9B39-53E93AEECC7B}"/>
              </a:ext>
            </a:extLst>
          </p:cNvPr>
          <p:cNvGrpSpPr/>
          <p:nvPr/>
        </p:nvGrpSpPr>
        <p:grpSpPr>
          <a:xfrm>
            <a:off x="-36802" y="0"/>
            <a:ext cx="12228802" cy="6858000"/>
            <a:chOff x="-36801" y="0"/>
            <a:chExt cx="12228802" cy="6858000"/>
          </a:xfrm>
          <a:solidFill>
            <a:schemeClr val="bg1"/>
          </a:solidFill>
        </p:grpSpPr>
        <p:pic>
          <p:nvPicPr>
            <p:cNvPr id="3074" name="1AE6DA9A-1289-45F9-91B2-6A864C4684D8">
              <a:extLst>
                <a:ext uri="{FF2B5EF4-FFF2-40B4-BE49-F238E27FC236}">
                  <a16:creationId xmlns:a16="http://schemas.microsoft.com/office/drawing/2014/main" id="{DB83B089-7D3C-468E-A3F2-06E1331779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01" y="0"/>
              <a:ext cx="12228802" cy="6858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Rectángulo 7">
              <a:extLst>
                <a:ext uri="{FF2B5EF4-FFF2-40B4-BE49-F238E27FC236}">
                  <a16:creationId xmlns:a16="http://schemas.microsoft.com/office/drawing/2014/main" id="{591E36DC-946F-4BBD-8B17-088EBBB3A4DA}"/>
                </a:ext>
              </a:extLst>
            </p:cNvPr>
            <p:cNvSpPr/>
            <p:nvPr/>
          </p:nvSpPr>
          <p:spPr>
            <a:xfrm>
              <a:off x="4146584" y="6185461"/>
              <a:ext cx="2405045" cy="5416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Picture 5">
              <a:extLst>
                <a:ext uri="{FF2B5EF4-FFF2-40B4-BE49-F238E27FC236}">
                  <a16:creationId xmlns:a16="http://schemas.microsoft.com/office/drawing/2014/main" id="{5783B532-8F89-4417-BD5F-8AE54CB0E3E4}"/>
                </a:ext>
              </a:extLst>
            </p:cNvPr>
            <p:cNvPicPr/>
            <p:nvPr/>
          </p:nvPicPr>
          <p:blipFill rotWithShape="1">
            <a:blip r:embed="rId3" cstate="print">
              <a:extLst>
                <a:ext uri="{28A0092B-C50C-407E-A947-70E740481C1C}">
                  <a14:useLocalDpi xmlns:a14="http://schemas.microsoft.com/office/drawing/2010/main" val="0"/>
                </a:ext>
              </a:extLst>
            </a:blip>
            <a:srcRect t="36703" b="29811"/>
            <a:stretch/>
          </p:blipFill>
          <p:spPr bwMode="auto">
            <a:xfrm>
              <a:off x="4255641" y="6185461"/>
              <a:ext cx="1202523" cy="541638"/>
            </a:xfrm>
            <a:prstGeom prst="rect">
              <a:avLst/>
            </a:prstGeom>
            <a:grpFill/>
            <a:ln>
              <a:noFill/>
            </a:ln>
            <a:extLst>
              <a:ext uri="{53640926-AAD7-44D8-BBD7-CCE9431645EC}">
                <a14:shadowObscured xmlns:a14="http://schemas.microsoft.com/office/drawing/2010/main"/>
              </a:ext>
            </a:extLst>
          </p:spPr>
        </p:pic>
        <p:grpSp>
          <p:nvGrpSpPr>
            <p:cNvPr id="10" name="Grupo 9">
              <a:extLst>
                <a:ext uri="{FF2B5EF4-FFF2-40B4-BE49-F238E27FC236}">
                  <a16:creationId xmlns:a16="http://schemas.microsoft.com/office/drawing/2014/main" id="{C0756993-36BE-4521-93EE-99E8336A82A9}"/>
                </a:ext>
              </a:extLst>
            </p:cNvPr>
            <p:cNvGrpSpPr/>
            <p:nvPr/>
          </p:nvGrpSpPr>
          <p:grpSpPr>
            <a:xfrm rot="19190037">
              <a:off x="8936692" y="3356119"/>
              <a:ext cx="644032" cy="411405"/>
              <a:chOff x="4668718" y="837125"/>
              <a:chExt cx="1100514" cy="756903"/>
            </a:xfrm>
            <a:grpFill/>
          </p:grpSpPr>
          <p:sp>
            <p:nvSpPr>
              <p:cNvPr id="12" name="Luna 11">
                <a:extLst>
                  <a:ext uri="{FF2B5EF4-FFF2-40B4-BE49-F238E27FC236}">
                    <a16:creationId xmlns:a16="http://schemas.microsoft.com/office/drawing/2014/main" id="{E369848D-D614-4086-A438-6E976EA78396}"/>
                  </a:ext>
                </a:extLst>
              </p:cNvPr>
              <p:cNvSpPr/>
              <p:nvPr/>
            </p:nvSpPr>
            <p:spPr>
              <a:xfrm rot="3088758">
                <a:off x="4956180" y="919067"/>
                <a:ext cx="233984" cy="790035"/>
              </a:xfrm>
              <a:prstGeom prst="mo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Triángulo rectángulo 12">
                <a:extLst>
                  <a:ext uri="{FF2B5EF4-FFF2-40B4-BE49-F238E27FC236}">
                    <a16:creationId xmlns:a16="http://schemas.microsoft.com/office/drawing/2014/main" id="{A1A49C7D-E94A-412B-B882-F19E97BA0478}"/>
                  </a:ext>
                </a:extLst>
              </p:cNvPr>
              <p:cNvSpPr/>
              <p:nvPr/>
            </p:nvSpPr>
            <p:spPr>
              <a:xfrm rot="8029461" flipH="1">
                <a:off x="4687368" y="1341158"/>
                <a:ext cx="234220" cy="271519"/>
              </a:xfrm>
              <a:prstGeom prst="r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Luna 13">
                <a:extLst>
                  <a:ext uri="{FF2B5EF4-FFF2-40B4-BE49-F238E27FC236}">
                    <a16:creationId xmlns:a16="http://schemas.microsoft.com/office/drawing/2014/main" id="{6EBF6237-E131-4A0F-9E17-F8C0408D2EF9}"/>
                  </a:ext>
                </a:extLst>
              </p:cNvPr>
              <p:cNvSpPr/>
              <p:nvPr/>
            </p:nvSpPr>
            <p:spPr>
              <a:xfrm rot="4393020">
                <a:off x="5387020" y="828809"/>
                <a:ext cx="373895" cy="390528"/>
              </a:xfrm>
              <a:prstGeom prst="mo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5" name="Rectangle 4">
            <a:extLst>
              <a:ext uri="{FF2B5EF4-FFF2-40B4-BE49-F238E27FC236}">
                <a16:creationId xmlns:a16="http://schemas.microsoft.com/office/drawing/2014/main" id="{CF8C8F70-7162-41FF-B249-BC26C1C31168}"/>
              </a:ext>
            </a:extLst>
          </p:cNvPr>
          <p:cNvSpPr/>
          <p:nvPr/>
        </p:nvSpPr>
        <p:spPr>
          <a:xfrm>
            <a:off x="3583877" y="1851787"/>
            <a:ext cx="8243031" cy="993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angle 6">
            <a:extLst>
              <a:ext uri="{FF2B5EF4-FFF2-40B4-BE49-F238E27FC236}">
                <a16:creationId xmlns:a16="http://schemas.microsoft.com/office/drawing/2014/main" id="{999B543D-5F36-4695-A188-75E6D5A975FD}"/>
              </a:ext>
            </a:extLst>
          </p:cNvPr>
          <p:cNvSpPr/>
          <p:nvPr/>
        </p:nvSpPr>
        <p:spPr>
          <a:xfrm>
            <a:off x="4612194" y="2414187"/>
            <a:ext cx="7397260" cy="993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TextBox 2">
            <a:extLst>
              <a:ext uri="{FF2B5EF4-FFF2-40B4-BE49-F238E27FC236}">
                <a16:creationId xmlns:a16="http://schemas.microsoft.com/office/drawing/2014/main" id="{A4E4DB1D-CD42-4B18-9B68-DCEA2F54C1EE}"/>
              </a:ext>
            </a:extLst>
          </p:cNvPr>
          <p:cNvSpPr txBox="1"/>
          <p:nvPr/>
        </p:nvSpPr>
        <p:spPr>
          <a:xfrm>
            <a:off x="5049922" y="1577024"/>
            <a:ext cx="6916580" cy="1585049"/>
          </a:xfrm>
          <a:prstGeom prst="rect">
            <a:avLst/>
          </a:prstGeom>
          <a:noFill/>
        </p:spPr>
        <p:txBody>
          <a:bodyPr wrap="square" rtlCol="0">
            <a:spAutoFit/>
          </a:bodyPr>
          <a:lstStyle/>
          <a:p>
            <a:pPr algn="ctr"/>
            <a:r>
              <a:rPr lang="es-ES" sz="4400" b="1" dirty="0">
                <a:solidFill>
                  <a:srgbClr val="97479C"/>
                </a:solidFill>
              </a:rPr>
              <a:t>Plantando cara al VPH</a:t>
            </a:r>
          </a:p>
          <a:p>
            <a:pPr algn="ctr"/>
            <a:endParaRPr lang="es-ES" sz="500" b="1" dirty="0">
              <a:solidFill>
                <a:srgbClr val="97479C"/>
              </a:solidFill>
            </a:endParaRPr>
          </a:p>
          <a:p>
            <a:pPr algn="ctr"/>
            <a:r>
              <a:rPr lang="es-ES" sz="2400" b="1" dirty="0"/>
              <a:t>Nuevos resultados clínicos del Gel vaginal de </a:t>
            </a:r>
          </a:p>
          <a:p>
            <a:pPr algn="ctr"/>
            <a:r>
              <a:rPr lang="es-ES" sz="2400" b="1" dirty="0" err="1"/>
              <a:t>Coriolus</a:t>
            </a:r>
            <a:r>
              <a:rPr lang="es-ES" sz="2400" b="1" dirty="0"/>
              <a:t> </a:t>
            </a:r>
            <a:r>
              <a:rPr lang="es-ES" sz="2400" b="1" dirty="0" err="1"/>
              <a:t>Versicolor</a:t>
            </a:r>
            <a:endParaRPr lang="es-ES" sz="2400" b="1" dirty="0"/>
          </a:p>
        </p:txBody>
      </p:sp>
      <p:sp>
        <p:nvSpPr>
          <p:cNvPr id="2" name="TextBox 1">
            <a:extLst>
              <a:ext uri="{FF2B5EF4-FFF2-40B4-BE49-F238E27FC236}">
                <a16:creationId xmlns:a16="http://schemas.microsoft.com/office/drawing/2014/main" id="{06595396-FE13-4D2F-8A0D-ECF7ED8ED535}"/>
              </a:ext>
            </a:extLst>
          </p:cNvPr>
          <p:cNvSpPr txBox="1"/>
          <p:nvPr/>
        </p:nvSpPr>
        <p:spPr>
          <a:xfrm>
            <a:off x="5104935" y="3403376"/>
            <a:ext cx="3501242" cy="553998"/>
          </a:xfrm>
          <a:prstGeom prst="rect">
            <a:avLst/>
          </a:prstGeom>
          <a:noFill/>
        </p:spPr>
        <p:txBody>
          <a:bodyPr wrap="square" rtlCol="0">
            <a:spAutoFit/>
          </a:bodyPr>
          <a:lstStyle/>
          <a:p>
            <a:pPr algn="ctr"/>
            <a:r>
              <a:rPr lang="es-ES" sz="1600" b="1" dirty="0">
                <a:solidFill>
                  <a:schemeClr val="bg1">
                    <a:lumMod val="65000"/>
                  </a:schemeClr>
                </a:solidFill>
              </a:rPr>
              <a:t>Dr. LUIS SERRANO; Moderador</a:t>
            </a:r>
          </a:p>
          <a:p>
            <a:pPr algn="ctr"/>
            <a:r>
              <a:rPr lang="es-ES" sz="1400" dirty="0">
                <a:solidFill>
                  <a:schemeClr val="bg1">
                    <a:lumMod val="65000"/>
                  </a:schemeClr>
                </a:solidFill>
              </a:rPr>
              <a:t>HM Gabinete Velázquez, Madrid</a:t>
            </a:r>
          </a:p>
        </p:txBody>
      </p:sp>
      <p:sp>
        <p:nvSpPr>
          <p:cNvPr id="16" name="TextBox 15">
            <a:extLst>
              <a:ext uri="{FF2B5EF4-FFF2-40B4-BE49-F238E27FC236}">
                <a16:creationId xmlns:a16="http://schemas.microsoft.com/office/drawing/2014/main" id="{BF2D71EF-09DC-4CFC-8116-A5559ABF7D18}"/>
              </a:ext>
            </a:extLst>
          </p:cNvPr>
          <p:cNvSpPr txBox="1"/>
          <p:nvPr/>
        </p:nvSpPr>
        <p:spPr>
          <a:xfrm>
            <a:off x="8508212" y="3411778"/>
            <a:ext cx="3501242" cy="553998"/>
          </a:xfrm>
          <a:prstGeom prst="rect">
            <a:avLst/>
          </a:prstGeom>
          <a:noFill/>
        </p:spPr>
        <p:txBody>
          <a:bodyPr wrap="square" rtlCol="0">
            <a:spAutoFit/>
          </a:bodyPr>
          <a:lstStyle/>
          <a:p>
            <a:pPr algn="ctr"/>
            <a:r>
              <a:rPr lang="es-ES" sz="1600" b="1" dirty="0">
                <a:solidFill>
                  <a:schemeClr val="bg1">
                    <a:lumMod val="65000"/>
                  </a:schemeClr>
                </a:solidFill>
              </a:rPr>
              <a:t>Dr. DAMIÁN DEXEUS; Ponente</a:t>
            </a:r>
          </a:p>
          <a:p>
            <a:pPr algn="ctr"/>
            <a:r>
              <a:rPr lang="es-ES" sz="1400" dirty="0">
                <a:solidFill>
                  <a:schemeClr val="bg1">
                    <a:lumMod val="65000"/>
                  </a:schemeClr>
                </a:solidFill>
              </a:rPr>
              <a:t>Clínica Ginecológica WOMEN’S</a:t>
            </a:r>
          </a:p>
        </p:txBody>
      </p:sp>
    </p:spTree>
    <p:extLst>
      <p:ext uri="{BB962C8B-B14F-4D97-AF65-F5344CB8AC3E}">
        <p14:creationId xmlns:p14="http://schemas.microsoft.com/office/powerpoint/2010/main" val="1746940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789C3166-BC5D-4352-80F7-ED3AA0A2A491}"/>
              </a:ext>
            </a:extLst>
          </p:cNvPr>
          <p:cNvPicPr>
            <a:picLocks noChangeAspect="1"/>
          </p:cNvPicPr>
          <p:nvPr/>
        </p:nvPicPr>
        <p:blipFill rotWithShape="1">
          <a:blip r:embed="rId3"/>
          <a:srcRect b="10845"/>
          <a:stretch/>
        </p:blipFill>
        <p:spPr>
          <a:xfrm>
            <a:off x="2123041" y="1343528"/>
            <a:ext cx="8110304" cy="4630335"/>
          </a:xfrm>
          <a:prstGeom prst="rect">
            <a:avLst/>
          </a:prstGeom>
        </p:spPr>
      </p:pic>
      <p:sp>
        <p:nvSpPr>
          <p:cNvPr id="6" name="Rectángulo: esquinas redondeadas 5">
            <a:extLst>
              <a:ext uri="{FF2B5EF4-FFF2-40B4-BE49-F238E27FC236}">
                <a16:creationId xmlns:a16="http://schemas.microsoft.com/office/drawing/2014/main" id="{EA1C9D25-1309-403C-B5C0-6D3302C380C3}"/>
              </a:ext>
            </a:extLst>
          </p:cNvPr>
          <p:cNvSpPr/>
          <p:nvPr/>
        </p:nvSpPr>
        <p:spPr>
          <a:xfrm>
            <a:off x="3856234" y="1343528"/>
            <a:ext cx="4315147" cy="4529759"/>
          </a:xfrm>
          <a:prstGeom prst="roundRect">
            <a:avLst>
              <a:gd name="adj" fmla="val 2381"/>
            </a:avLst>
          </a:prstGeom>
          <a:noFill/>
          <a:ln>
            <a:solidFill>
              <a:srgbClr val="66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extBox 14">
            <a:extLst>
              <a:ext uri="{FF2B5EF4-FFF2-40B4-BE49-F238E27FC236}">
                <a16:creationId xmlns:a16="http://schemas.microsoft.com/office/drawing/2014/main" id="{F5DA521A-62AF-409E-A399-9E0BD25FB5BC}"/>
              </a:ext>
            </a:extLst>
          </p:cNvPr>
          <p:cNvSpPr txBox="1"/>
          <p:nvPr/>
        </p:nvSpPr>
        <p:spPr>
          <a:xfrm>
            <a:off x="3923015" y="2214140"/>
            <a:ext cx="4181582" cy="246221"/>
          </a:xfrm>
          <a:prstGeom prst="rect">
            <a:avLst/>
          </a:prstGeom>
          <a:noFill/>
          <a:ln>
            <a:solidFill>
              <a:schemeClr val="tx1"/>
            </a:solidFill>
            <a:prstDash val="lgDash"/>
          </a:ln>
        </p:spPr>
        <p:txBody>
          <a:bodyPr wrap="square" rtlCol="0">
            <a:spAutoFit/>
          </a:bodyPr>
          <a:lstStyle/>
          <a:p>
            <a:pPr algn="ctr"/>
            <a:r>
              <a:rPr lang="en-US" sz="1000" i="1" dirty="0">
                <a:solidFill>
                  <a:schemeClr val="tx1">
                    <a:lumMod val="85000"/>
                    <a:lumOff val="15000"/>
                  </a:schemeClr>
                </a:solidFill>
                <a:latin typeface="Gotham Book"/>
              </a:rPr>
              <a:t>Wait &amp; See ?</a:t>
            </a:r>
          </a:p>
        </p:txBody>
      </p:sp>
      <p:sp>
        <p:nvSpPr>
          <p:cNvPr id="14" name="TextBox 14">
            <a:extLst>
              <a:ext uri="{FF2B5EF4-FFF2-40B4-BE49-F238E27FC236}">
                <a16:creationId xmlns:a16="http://schemas.microsoft.com/office/drawing/2014/main" id="{E144309F-015B-4C6F-A09D-8B76023B1F92}"/>
              </a:ext>
            </a:extLst>
          </p:cNvPr>
          <p:cNvSpPr txBox="1"/>
          <p:nvPr/>
        </p:nvSpPr>
        <p:spPr>
          <a:xfrm>
            <a:off x="3984324" y="2490228"/>
            <a:ext cx="2661007" cy="738664"/>
          </a:xfrm>
          <a:prstGeom prst="rect">
            <a:avLst/>
          </a:prstGeom>
          <a:noFill/>
          <a:ln w="19050">
            <a:solidFill>
              <a:srgbClr val="660066"/>
            </a:solidFill>
            <a:prstDash val="lgDash"/>
          </a:ln>
        </p:spPr>
        <p:txBody>
          <a:bodyPr wrap="square" rtlCol="0">
            <a:spAutoFit/>
          </a:bodyPr>
          <a:lstStyle/>
          <a:p>
            <a:pPr algn="ctr"/>
            <a:r>
              <a:rPr lang="en-US" sz="1400" b="1" dirty="0">
                <a:solidFill>
                  <a:srgbClr val="7030A0"/>
                </a:solidFill>
                <a:latin typeface="Gotham Book"/>
              </a:rPr>
              <a:t>PREVENCIÓN</a:t>
            </a:r>
          </a:p>
          <a:p>
            <a:endParaRPr lang="en-US" sz="1400" b="1" dirty="0">
              <a:solidFill>
                <a:srgbClr val="7030A0"/>
              </a:solidFill>
              <a:latin typeface="Gotham Book"/>
            </a:endParaRPr>
          </a:p>
          <a:p>
            <a:endParaRPr lang="en-US" sz="1400" b="1" dirty="0">
              <a:solidFill>
                <a:srgbClr val="7030A0"/>
              </a:solidFill>
              <a:latin typeface="Gotham Book"/>
            </a:endParaRPr>
          </a:p>
        </p:txBody>
      </p:sp>
      <p:sp>
        <p:nvSpPr>
          <p:cNvPr id="16" name="TextBox 14">
            <a:extLst>
              <a:ext uri="{FF2B5EF4-FFF2-40B4-BE49-F238E27FC236}">
                <a16:creationId xmlns:a16="http://schemas.microsoft.com/office/drawing/2014/main" id="{EA428F82-BD13-47DE-8C18-6E0A2470EC81}"/>
              </a:ext>
            </a:extLst>
          </p:cNvPr>
          <p:cNvSpPr txBox="1"/>
          <p:nvPr/>
        </p:nvSpPr>
        <p:spPr>
          <a:xfrm>
            <a:off x="6643981" y="2490228"/>
            <a:ext cx="1453792" cy="738664"/>
          </a:xfrm>
          <a:prstGeom prst="rect">
            <a:avLst/>
          </a:prstGeom>
          <a:noFill/>
          <a:ln w="19050">
            <a:solidFill>
              <a:schemeClr val="accent5">
                <a:lumMod val="75000"/>
              </a:schemeClr>
            </a:solidFill>
            <a:prstDash val="dash"/>
          </a:ln>
        </p:spPr>
        <p:txBody>
          <a:bodyPr wrap="square" rtlCol="0">
            <a:spAutoFit/>
          </a:bodyPr>
          <a:lstStyle/>
          <a:p>
            <a:pPr algn="ctr"/>
            <a:r>
              <a:rPr lang="en-US" sz="1400" b="1" dirty="0">
                <a:solidFill>
                  <a:srgbClr val="7030A0"/>
                </a:solidFill>
                <a:latin typeface="Gotham Book"/>
              </a:rPr>
              <a:t>TRATAMIENTO</a:t>
            </a:r>
          </a:p>
          <a:p>
            <a:pPr algn="ctr"/>
            <a:endParaRPr lang="en-US" sz="1400" b="1" i="1" dirty="0">
              <a:solidFill>
                <a:srgbClr val="7030A0"/>
              </a:solidFill>
              <a:latin typeface="Gotham Book"/>
            </a:endParaRPr>
          </a:p>
          <a:p>
            <a:pPr algn="ctr"/>
            <a:endParaRPr lang="en-US" sz="1400" b="1" i="1" dirty="0">
              <a:solidFill>
                <a:srgbClr val="7030A0"/>
              </a:solidFill>
              <a:latin typeface="Gotham Book"/>
            </a:endParaRPr>
          </a:p>
        </p:txBody>
      </p:sp>
      <p:sp>
        <p:nvSpPr>
          <p:cNvPr id="20" name="TextBox 31">
            <a:extLst>
              <a:ext uri="{FF2B5EF4-FFF2-40B4-BE49-F238E27FC236}">
                <a16:creationId xmlns:a16="http://schemas.microsoft.com/office/drawing/2014/main" id="{E98F993F-4C1C-4178-B08D-DB551CB7FB90}"/>
              </a:ext>
            </a:extLst>
          </p:cNvPr>
          <p:cNvSpPr txBox="1"/>
          <p:nvPr/>
        </p:nvSpPr>
        <p:spPr>
          <a:xfrm>
            <a:off x="9011603" y="912515"/>
            <a:ext cx="626340" cy="276999"/>
          </a:xfrm>
          <a:prstGeom prst="rect">
            <a:avLst/>
          </a:prstGeom>
          <a:noFill/>
        </p:spPr>
        <p:txBody>
          <a:bodyPr wrap="square" rtlCol="0">
            <a:spAutoFit/>
          </a:bodyPr>
          <a:lstStyle/>
          <a:p>
            <a:pPr algn="ctr"/>
            <a:r>
              <a:rPr lang="es-ES" sz="1200" dirty="0">
                <a:solidFill>
                  <a:srgbClr val="FF0000"/>
                </a:solidFill>
                <a:latin typeface="Gotham Medium" panose="02000604030000020004"/>
              </a:rPr>
              <a:t>20%</a:t>
            </a:r>
            <a:endParaRPr lang="en-US" sz="1200" dirty="0">
              <a:solidFill>
                <a:srgbClr val="FF0000"/>
              </a:solidFill>
              <a:latin typeface="Gotham Medium" panose="02000604030000020004"/>
            </a:endParaRPr>
          </a:p>
        </p:txBody>
      </p:sp>
      <p:grpSp>
        <p:nvGrpSpPr>
          <p:cNvPr id="30" name="Grupo 29">
            <a:extLst>
              <a:ext uri="{FF2B5EF4-FFF2-40B4-BE49-F238E27FC236}">
                <a16:creationId xmlns:a16="http://schemas.microsoft.com/office/drawing/2014/main" id="{BB69F5B2-F10D-4A8F-A35A-DCC07F96E7B6}"/>
              </a:ext>
            </a:extLst>
          </p:cNvPr>
          <p:cNvGrpSpPr/>
          <p:nvPr/>
        </p:nvGrpSpPr>
        <p:grpSpPr>
          <a:xfrm flipV="1">
            <a:off x="5892304" y="1847564"/>
            <a:ext cx="703843" cy="71108"/>
            <a:chOff x="7542534" y="1294491"/>
            <a:chExt cx="703843" cy="125244"/>
          </a:xfrm>
        </p:grpSpPr>
        <p:cxnSp>
          <p:nvCxnSpPr>
            <p:cNvPr id="31" name="Straight Arrow Connector 12">
              <a:extLst>
                <a:ext uri="{FF2B5EF4-FFF2-40B4-BE49-F238E27FC236}">
                  <a16:creationId xmlns:a16="http://schemas.microsoft.com/office/drawing/2014/main" id="{1E74A6F2-E329-4C72-951E-A7084665EACD}"/>
                </a:ext>
              </a:extLst>
            </p:cNvPr>
            <p:cNvCxnSpPr>
              <a:cxnSpLocks/>
            </p:cNvCxnSpPr>
            <p:nvPr/>
          </p:nvCxnSpPr>
          <p:spPr>
            <a:xfrm>
              <a:off x="7542534" y="1295203"/>
              <a:ext cx="703843" cy="4896"/>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2" name="Conector recto 31">
              <a:extLst>
                <a:ext uri="{FF2B5EF4-FFF2-40B4-BE49-F238E27FC236}">
                  <a16:creationId xmlns:a16="http://schemas.microsoft.com/office/drawing/2014/main" id="{05A3F85D-AEB4-4A17-9FC4-97BA0433D179}"/>
                </a:ext>
              </a:extLst>
            </p:cNvPr>
            <p:cNvCxnSpPr/>
            <p:nvPr/>
          </p:nvCxnSpPr>
          <p:spPr>
            <a:xfrm flipV="1">
              <a:off x="7545895" y="1294491"/>
              <a:ext cx="0" cy="1252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4" name="TextBox 31">
            <a:extLst>
              <a:ext uri="{FF2B5EF4-FFF2-40B4-BE49-F238E27FC236}">
                <a16:creationId xmlns:a16="http://schemas.microsoft.com/office/drawing/2014/main" id="{D3BA8C07-A380-4D6C-BF5E-100915FDA97E}"/>
              </a:ext>
            </a:extLst>
          </p:cNvPr>
          <p:cNvSpPr txBox="1"/>
          <p:nvPr/>
        </p:nvSpPr>
        <p:spPr>
          <a:xfrm>
            <a:off x="6486893" y="1786161"/>
            <a:ext cx="626340" cy="276999"/>
          </a:xfrm>
          <a:prstGeom prst="rect">
            <a:avLst/>
          </a:prstGeom>
          <a:noFill/>
        </p:spPr>
        <p:txBody>
          <a:bodyPr wrap="square" rtlCol="0">
            <a:spAutoFit/>
          </a:bodyPr>
          <a:lstStyle/>
          <a:p>
            <a:pPr algn="ctr"/>
            <a:r>
              <a:rPr lang="es-ES" sz="1200" dirty="0">
                <a:solidFill>
                  <a:srgbClr val="FF0000"/>
                </a:solidFill>
                <a:latin typeface="Gotham Medium" panose="02000604030000020004"/>
              </a:rPr>
              <a:t>20%</a:t>
            </a:r>
            <a:endParaRPr lang="en-US" sz="1200" dirty="0">
              <a:solidFill>
                <a:srgbClr val="FF0000"/>
              </a:solidFill>
              <a:latin typeface="Gotham Medium" panose="02000604030000020004"/>
            </a:endParaRPr>
          </a:p>
        </p:txBody>
      </p:sp>
      <p:grpSp>
        <p:nvGrpSpPr>
          <p:cNvPr id="37" name="Grupo 36">
            <a:extLst>
              <a:ext uri="{FF2B5EF4-FFF2-40B4-BE49-F238E27FC236}">
                <a16:creationId xmlns:a16="http://schemas.microsoft.com/office/drawing/2014/main" id="{21DAF826-7534-473B-83D1-512C591B720D}"/>
              </a:ext>
            </a:extLst>
          </p:cNvPr>
          <p:cNvGrpSpPr/>
          <p:nvPr/>
        </p:nvGrpSpPr>
        <p:grpSpPr>
          <a:xfrm>
            <a:off x="8770251" y="1208766"/>
            <a:ext cx="703843" cy="125244"/>
            <a:chOff x="7542534" y="1294491"/>
            <a:chExt cx="703843" cy="125244"/>
          </a:xfrm>
        </p:grpSpPr>
        <p:cxnSp>
          <p:nvCxnSpPr>
            <p:cNvPr id="38" name="Straight Arrow Connector 12">
              <a:extLst>
                <a:ext uri="{FF2B5EF4-FFF2-40B4-BE49-F238E27FC236}">
                  <a16:creationId xmlns:a16="http://schemas.microsoft.com/office/drawing/2014/main" id="{E35A1C70-856C-4086-B016-C6F84B0FF168}"/>
                </a:ext>
              </a:extLst>
            </p:cNvPr>
            <p:cNvCxnSpPr>
              <a:cxnSpLocks/>
            </p:cNvCxnSpPr>
            <p:nvPr/>
          </p:nvCxnSpPr>
          <p:spPr>
            <a:xfrm>
              <a:off x="7542534" y="1295203"/>
              <a:ext cx="703843" cy="4896"/>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9" name="Conector recto 38">
              <a:extLst>
                <a:ext uri="{FF2B5EF4-FFF2-40B4-BE49-F238E27FC236}">
                  <a16:creationId xmlns:a16="http://schemas.microsoft.com/office/drawing/2014/main" id="{0FA34418-616B-4046-AD22-31EB7E6E16FC}"/>
                </a:ext>
              </a:extLst>
            </p:cNvPr>
            <p:cNvCxnSpPr/>
            <p:nvPr/>
          </p:nvCxnSpPr>
          <p:spPr>
            <a:xfrm flipV="1">
              <a:off x="7545895" y="1294491"/>
              <a:ext cx="0" cy="1252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1" name="Conector recto de flecha 40">
            <a:extLst>
              <a:ext uri="{FF2B5EF4-FFF2-40B4-BE49-F238E27FC236}">
                <a16:creationId xmlns:a16="http://schemas.microsoft.com/office/drawing/2014/main" id="{3ECCC5E5-0DC6-44A5-B2FC-514273FA0836}"/>
              </a:ext>
            </a:extLst>
          </p:cNvPr>
          <p:cNvCxnSpPr/>
          <p:nvPr/>
        </p:nvCxnSpPr>
        <p:spPr>
          <a:xfrm>
            <a:off x="9637943" y="1218284"/>
            <a:ext cx="0" cy="36093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7" name="Marcador de contenido 3" descr="DSC00164.jpg">
            <a:extLst>
              <a:ext uri="{FF2B5EF4-FFF2-40B4-BE49-F238E27FC236}">
                <a16:creationId xmlns:a16="http://schemas.microsoft.com/office/drawing/2014/main" id="{9B900C8E-C7DA-474E-8B33-849AFCB3B94B}"/>
              </a:ext>
            </a:extLst>
          </p:cNvPr>
          <p:cNvPicPr>
            <a:picLocks noChangeAspect="1"/>
          </p:cNvPicPr>
          <p:nvPr/>
        </p:nvPicPr>
        <p:blipFill rotWithShape="1">
          <a:blip r:embed="rId4">
            <a:extLst>
              <a:ext uri="{28A0092B-C50C-407E-A947-70E740481C1C}">
                <a14:useLocalDpi xmlns:a14="http://schemas.microsoft.com/office/drawing/2010/main" val="0"/>
              </a:ext>
            </a:extLst>
          </a:blip>
          <a:srcRect l="11030" t="8559" r="8404" b="8559"/>
          <a:stretch/>
        </p:blipFill>
        <p:spPr>
          <a:xfrm>
            <a:off x="4784064" y="5256138"/>
            <a:ext cx="1451260" cy="1308818"/>
          </a:xfrm>
          <a:prstGeom prst="rect">
            <a:avLst/>
          </a:prstGeom>
        </p:spPr>
      </p:pic>
      <p:pic>
        <p:nvPicPr>
          <p:cNvPr id="48" name="Picture 12" descr="VA0827022">
            <a:extLst>
              <a:ext uri="{FF2B5EF4-FFF2-40B4-BE49-F238E27FC236}">
                <a16:creationId xmlns:a16="http://schemas.microsoft.com/office/drawing/2014/main" id="{DEA2691D-495E-4843-9C6F-C5C9DF19C8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498" r="26514"/>
          <a:stretch>
            <a:fillRect/>
          </a:stretch>
        </p:blipFill>
        <p:spPr bwMode="auto">
          <a:xfrm>
            <a:off x="6673202" y="5247927"/>
            <a:ext cx="1451542" cy="1308818"/>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49" name="Object 13">
            <a:extLst>
              <a:ext uri="{FF2B5EF4-FFF2-40B4-BE49-F238E27FC236}">
                <a16:creationId xmlns:a16="http://schemas.microsoft.com/office/drawing/2014/main" id="{ECF700B0-CEB2-4E45-B364-BFCB4B72A67C}"/>
              </a:ext>
            </a:extLst>
          </p:cNvPr>
          <p:cNvGraphicFramePr>
            <a:graphicFrameLocks noChangeAspect="1"/>
          </p:cNvGraphicFramePr>
          <p:nvPr>
            <p:extLst>
              <p:ext uri="{D42A27DB-BD31-4B8C-83A1-F6EECF244321}">
                <p14:modId xmlns:p14="http://schemas.microsoft.com/office/powerpoint/2010/main" val="2390709960"/>
              </p:ext>
            </p:extLst>
          </p:nvPr>
        </p:nvGraphicFramePr>
        <p:xfrm>
          <a:off x="8237798" y="5265219"/>
          <a:ext cx="1400146" cy="1291525"/>
        </p:xfrm>
        <a:graphic>
          <a:graphicData uri="http://schemas.openxmlformats.org/presentationml/2006/ole">
            <mc:AlternateContent xmlns:mc="http://schemas.openxmlformats.org/markup-compatibility/2006">
              <mc:Choice xmlns:v="urn:schemas-microsoft-com:vml" Requires="v">
                <p:oleObj name="Foto de Photo Editor" r:id="rId6" imgW="3809524" imgH="3315163" progId="MSPhotoEd.3">
                  <p:embed/>
                </p:oleObj>
              </mc:Choice>
              <mc:Fallback>
                <p:oleObj name="Foto de Photo Editor" r:id="rId6" imgW="3809524" imgH="3315163" progId="MSPhotoEd.3">
                  <p:embed/>
                  <p:pic>
                    <p:nvPicPr>
                      <p:cNvPr id="49" name="Object 13">
                        <a:extLst>
                          <a:ext uri="{FF2B5EF4-FFF2-40B4-BE49-F238E27FC236}">
                            <a16:creationId xmlns:a16="http://schemas.microsoft.com/office/drawing/2014/main" id="{ECF700B0-CEB2-4E45-B364-BFCB4B72A6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12244"/>
                      <a:stretch>
                        <a:fillRect/>
                      </a:stretch>
                    </p:blipFill>
                    <p:spPr bwMode="auto">
                      <a:xfrm>
                        <a:off x="8237798" y="5265219"/>
                        <a:ext cx="1400146" cy="1291525"/>
                      </a:xfrm>
                      <a:prstGeom prst="rect">
                        <a:avLst/>
                      </a:prstGeom>
                      <a:noFill/>
                      <a:ln>
                        <a:noFill/>
                      </a:ln>
                      <a:effectLst/>
                    </p:spPr>
                  </p:pic>
                </p:oleObj>
              </mc:Fallback>
            </mc:AlternateContent>
          </a:graphicData>
        </a:graphic>
      </p:graphicFrame>
      <p:sp>
        <p:nvSpPr>
          <p:cNvPr id="51" name="Rectángulo 50">
            <a:extLst>
              <a:ext uri="{FF2B5EF4-FFF2-40B4-BE49-F238E27FC236}">
                <a16:creationId xmlns:a16="http://schemas.microsoft.com/office/drawing/2014/main" id="{5F254025-74BF-4F03-A9EC-3A82C4BC5AE2}"/>
              </a:ext>
            </a:extLst>
          </p:cNvPr>
          <p:cNvSpPr/>
          <p:nvPr/>
        </p:nvSpPr>
        <p:spPr>
          <a:xfrm>
            <a:off x="6726286" y="6191817"/>
            <a:ext cx="1464874" cy="392415"/>
          </a:xfrm>
          <a:prstGeom prst="rect">
            <a:avLst/>
          </a:prstGeom>
        </p:spPr>
        <p:txBody>
          <a:bodyPr wrap="square">
            <a:spAutoFit/>
          </a:bodyPr>
          <a:lstStyle/>
          <a:p>
            <a:pPr algn="ctr"/>
            <a:r>
              <a:rPr lang="en-US" sz="900" dirty="0">
                <a:solidFill>
                  <a:schemeClr val="bg1"/>
                </a:solidFill>
                <a:latin typeface="Gotham Black"/>
              </a:rPr>
              <a:t>L-SIL (BAJO GRADO)</a:t>
            </a:r>
            <a:br>
              <a:rPr lang="en-US" sz="900" dirty="0">
                <a:solidFill>
                  <a:schemeClr val="bg1"/>
                </a:solidFill>
                <a:latin typeface="Gotham Black"/>
              </a:rPr>
            </a:br>
            <a:r>
              <a:rPr lang="en-US" sz="900" dirty="0">
                <a:solidFill>
                  <a:schemeClr val="bg1"/>
                </a:solidFill>
                <a:latin typeface="Gotham Black"/>
              </a:rPr>
              <a:t>HISTOLOGÍA </a:t>
            </a:r>
            <a:r>
              <a:rPr lang="en-US" sz="1000" dirty="0">
                <a:solidFill>
                  <a:schemeClr val="bg1"/>
                </a:solidFill>
                <a:latin typeface="Gotham Black"/>
              </a:rPr>
              <a:t>CIN I</a:t>
            </a:r>
            <a:endParaRPr lang="es-ES" sz="900" dirty="0">
              <a:solidFill>
                <a:schemeClr val="bg1"/>
              </a:solidFill>
              <a:latin typeface="Gotham Black"/>
            </a:endParaRPr>
          </a:p>
        </p:txBody>
      </p:sp>
      <p:sp>
        <p:nvSpPr>
          <p:cNvPr id="53" name="Rectángulo 52">
            <a:extLst>
              <a:ext uri="{FF2B5EF4-FFF2-40B4-BE49-F238E27FC236}">
                <a16:creationId xmlns:a16="http://schemas.microsoft.com/office/drawing/2014/main" id="{6C2BF028-4669-4B09-92AD-2B820D9D4BA1}"/>
              </a:ext>
            </a:extLst>
          </p:cNvPr>
          <p:cNvSpPr/>
          <p:nvPr/>
        </p:nvSpPr>
        <p:spPr>
          <a:xfrm>
            <a:off x="3057849" y="6214900"/>
            <a:ext cx="1744616" cy="369332"/>
          </a:xfrm>
          <a:prstGeom prst="rect">
            <a:avLst/>
          </a:prstGeom>
        </p:spPr>
        <p:txBody>
          <a:bodyPr wrap="square">
            <a:spAutoFit/>
          </a:bodyPr>
          <a:lstStyle/>
          <a:p>
            <a:pPr algn="r"/>
            <a:r>
              <a:rPr lang="en-US" sz="900" dirty="0">
                <a:latin typeface="Gotham Black"/>
              </a:rPr>
              <a:t>CITOLOGÍA e HISTOLOGÍA NORMAL</a:t>
            </a:r>
            <a:endParaRPr lang="es-ES" sz="900" dirty="0">
              <a:latin typeface="Gotham Black"/>
            </a:endParaRPr>
          </a:p>
        </p:txBody>
      </p:sp>
      <p:sp>
        <p:nvSpPr>
          <p:cNvPr id="55" name="Rectángulo 54">
            <a:extLst>
              <a:ext uri="{FF2B5EF4-FFF2-40B4-BE49-F238E27FC236}">
                <a16:creationId xmlns:a16="http://schemas.microsoft.com/office/drawing/2014/main" id="{F941EC8B-CF8A-4D6C-ADFD-8E88892AC52F}"/>
              </a:ext>
            </a:extLst>
          </p:cNvPr>
          <p:cNvSpPr/>
          <p:nvPr/>
        </p:nvSpPr>
        <p:spPr>
          <a:xfrm>
            <a:off x="9660765" y="6191817"/>
            <a:ext cx="1464874" cy="392415"/>
          </a:xfrm>
          <a:prstGeom prst="rect">
            <a:avLst/>
          </a:prstGeom>
        </p:spPr>
        <p:txBody>
          <a:bodyPr wrap="square">
            <a:spAutoFit/>
          </a:bodyPr>
          <a:lstStyle/>
          <a:p>
            <a:r>
              <a:rPr lang="en-US" sz="900" dirty="0">
                <a:latin typeface="Gotham Black"/>
              </a:rPr>
              <a:t>H-SIL (ALTO GRADO)</a:t>
            </a:r>
          </a:p>
          <a:p>
            <a:r>
              <a:rPr lang="en-US" sz="900" dirty="0">
                <a:latin typeface="Gotham Black"/>
              </a:rPr>
              <a:t>HISTOLOGÍA </a:t>
            </a:r>
            <a:r>
              <a:rPr lang="en-US" sz="1000" dirty="0">
                <a:latin typeface="Gotham Black"/>
              </a:rPr>
              <a:t>CIN II/III</a:t>
            </a:r>
            <a:endParaRPr lang="en-US" sz="900" dirty="0">
              <a:latin typeface="Gotham Black"/>
            </a:endParaRPr>
          </a:p>
        </p:txBody>
      </p:sp>
      <p:pic>
        <p:nvPicPr>
          <p:cNvPr id="58" name="Imagen 13">
            <a:extLst>
              <a:ext uri="{FF2B5EF4-FFF2-40B4-BE49-F238E27FC236}">
                <a16:creationId xmlns:a16="http://schemas.microsoft.com/office/drawing/2014/main" id="{A94D409E-A4D9-4610-BB88-EFD82E025F2A}"/>
              </a:ext>
            </a:extLst>
          </p:cNvPr>
          <p:cNvPicPr>
            <a:picLocks noChangeAspect="1"/>
          </p:cNvPicPr>
          <p:nvPr/>
        </p:nvPicPr>
        <p:blipFill rotWithShape="1">
          <a:blip r:embed="rId8">
            <a:extLst>
              <a:ext uri="{28A0092B-C50C-407E-A947-70E740481C1C}">
                <a14:useLocalDpi xmlns:a14="http://schemas.microsoft.com/office/drawing/2010/main" val="0"/>
              </a:ext>
            </a:extLst>
          </a:blip>
          <a:srcRect t="15701" r="8333" b="17442"/>
          <a:stretch/>
        </p:blipFill>
        <p:spPr bwMode="auto">
          <a:xfrm>
            <a:off x="10196644" y="1068137"/>
            <a:ext cx="1139942" cy="82118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 name="Rectángulo 58">
            <a:extLst>
              <a:ext uri="{FF2B5EF4-FFF2-40B4-BE49-F238E27FC236}">
                <a16:creationId xmlns:a16="http://schemas.microsoft.com/office/drawing/2014/main" id="{69A98FD1-CDD8-4646-B808-462B4B5C747D}"/>
              </a:ext>
            </a:extLst>
          </p:cNvPr>
          <p:cNvSpPr/>
          <p:nvPr/>
        </p:nvSpPr>
        <p:spPr>
          <a:xfrm>
            <a:off x="10266022" y="1878590"/>
            <a:ext cx="1050752" cy="3355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400" b="1" dirty="0" err="1">
                <a:solidFill>
                  <a:schemeClr val="tx1"/>
                </a:solidFill>
                <a:latin typeface="Gotham Black"/>
              </a:rPr>
              <a:t>Conización</a:t>
            </a:r>
            <a:endParaRPr lang="en-US" sz="1400" b="1" dirty="0">
              <a:solidFill>
                <a:schemeClr val="tx1"/>
              </a:solidFill>
              <a:latin typeface="Gotham Black"/>
            </a:endParaRPr>
          </a:p>
        </p:txBody>
      </p:sp>
      <p:pic>
        <p:nvPicPr>
          <p:cNvPr id="64" name="Imagen 14">
            <a:extLst>
              <a:ext uri="{FF2B5EF4-FFF2-40B4-BE49-F238E27FC236}">
                <a16:creationId xmlns:a16="http://schemas.microsoft.com/office/drawing/2014/main" id="{2EDF8736-6D03-4483-9694-9B837336880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05101" y="1373909"/>
            <a:ext cx="825500" cy="79204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 name="Rectángulo 64">
            <a:extLst>
              <a:ext uri="{FF2B5EF4-FFF2-40B4-BE49-F238E27FC236}">
                <a16:creationId xmlns:a16="http://schemas.microsoft.com/office/drawing/2014/main" id="{2AECC1FF-F10F-4637-BB36-AD8B2D68814C}"/>
              </a:ext>
            </a:extLst>
          </p:cNvPr>
          <p:cNvSpPr/>
          <p:nvPr/>
        </p:nvSpPr>
        <p:spPr>
          <a:xfrm>
            <a:off x="1063534" y="979162"/>
            <a:ext cx="1108633" cy="3436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400" b="1" dirty="0" err="1">
                <a:solidFill>
                  <a:schemeClr val="tx1"/>
                </a:solidFill>
                <a:latin typeface="Gotham Black"/>
              </a:rPr>
              <a:t>Vacunas</a:t>
            </a:r>
            <a:endParaRPr lang="en-US" sz="1400" b="1" dirty="0">
              <a:solidFill>
                <a:schemeClr val="tx1"/>
              </a:solidFill>
              <a:latin typeface="Gotham Black"/>
            </a:endParaRPr>
          </a:p>
        </p:txBody>
      </p:sp>
      <p:pic>
        <p:nvPicPr>
          <p:cNvPr id="67" name="Imagen 5">
            <a:extLst>
              <a:ext uri="{FF2B5EF4-FFF2-40B4-BE49-F238E27FC236}">
                <a16:creationId xmlns:a16="http://schemas.microsoft.com/office/drawing/2014/main" id="{69F69631-BF80-48D6-BBA1-E214E6061A18}"/>
              </a:ext>
            </a:extLst>
          </p:cNvPr>
          <p:cNvPicPr>
            <a:picLocks noChangeAspect="1"/>
          </p:cNvPicPr>
          <p:nvPr/>
        </p:nvPicPr>
        <p:blipFill rotWithShape="1">
          <a:blip r:embed="rId10">
            <a:extLst>
              <a:ext uri="{28A0092B-C50C-407E-A947-70E740481C1C}">
                <a14:useLocalDpi xmlns:a14="http://schemas.microsoft.com/office/drawing/2010/main" val="0"/>
              </a:ext>
            </a:extLst>
          </a:blip>
          <a:srcRect l="12907" t="60683" r="10825" b="15283"/>
          <a:stretch/>
        </p:blipFill>
        <p:spPr bwMode="auto">
          <a:xfrm>
            <a:off x="4541254" y="2940365"/>
            <a:ext cx="1554746" cy="23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Imagen 5">
            <a:extLst>
              <a:ext uri="{FF2B5EF4-FFF2-40B4-BE49-F238E27FC236}">
                <a16:creationId xmlns:a16="http://schemas.microsoft.com/office/drawing/2014/main" id="{CF98D49D-7EA9-4C4E-A4A6-E4A9B4CA2AA7}"/>
              </a:ext>
            </a:extLst>
          </p:cNvPr>
          <p:cNvPicPr>
            <a:picLocks noChangeAspect="1"/>
          </p:cNvPicPr>
          <p:nvPr/>
        </p:nvPicPr>
        <p:blipFill rotWithShape="1">
          <a:blip r:embed="rId10">
            <a:extLst>
              <a:ext uri="{28A0092B-C50C-407E-A947-70E740481C1C}">
                <a14:useLocalDpi xmlns:a14="http://schemas.microsoft.com/office/drawing/2010/main" val="0"/>
              </a:ext>
            </a:extLst>
          </a:blip>
          <a:srcRect l="12907" t="60683" r="10825" b="15283"/>
          <a:stretch/>
        </p:blipFill>
        <p:spPr bwMode="auto">
          <a:xfrm>
            <a:off x="6608582" y="2918997"/>
            <a:ext cx="1554746" cy="23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Elipse 70">
            <a:extLst>
              <a:ext uri="{FF2B5EF4-FFF2-40B4-BE49-F238E27FC236}">
                <a16:creationId xmlns:a16="http://schemas.microsoft.com/office/drawing/2014/main" id="{1632E20D-7631-4C90-8889-EFB1FBF3642B}"/>
              </a:ext>
            </a:extLst>
          </p:cNvPr>
          <p:cNvSpPr/>
          <p:nvPr/>
        </p:nvSpPr>
        <p:spPr>
          <a:xfrm>
            <a:off x="2201238" y="2351038"/>
            <a:ext cx="688658" cy="704850"/>
          </a:xfrm>
          <a:prstGeom prst="ellipse">
            <a:avLst/>
          </a:prstGeom>
          <a:blipFill dpi="0" rotWithShape="1">
            <a:blip r:embed="rId11">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3" name="CuadroTexto 8">
            <a:extLst>
              <a:ext uri="{FF2B5EF4-FFF2-40B4-BE49-F238E27FC236}">
                <a16:creationId xmlns:a16="http://schemas.microsoft.com/office/drawing/2014/main" id="{26A4FC61-9DCF-4ED1-86C1-4F581857C600}"/>
              </a:ext>
            </a:extLst>
          </p:cNvPr>
          <p:cNvSpPr txBox="1"/>
          <p:nvPr/>
        </p:nvSpPr>
        <p:spPr>
          <a:xfrm>
            <a:off x="0" y="377946"/>
            <a:ext cx="12192000" cy="369332"/>
          </a:xfrm>
          <a:prstGeom prst="rect">
            <a:avLst/>
          </a:prstGeom>
          <a:solidFill>
            <a:srgbClr val="990099"/>
          </a:solidFill>
        </p:spPr>
        <p:txBody>
          <a:bodyPr wrap="square">
            <a:spAutoFit/>
          </a:bodyPr>
          <a:lstStyle>
            <a:defPPr>
              <a:defRPr lang="es-ES"/>
            </a:defPPr>
            <a:lvl1pPr algn="ctr">
              <a:defRPr b="1">
                <a:solidFill>
                  <a:schemeClr val="bg1"/>
                </a:solidFill>
                <a:effectLst>
                  <a:outerShdw blurRad="38100" dist="38100" dir="2700000" algn="tl">
                    <a:srgbClr val="000000">
                      <a:alpha val="43137"/>
                    </a:srgbClr>
                  </a:outerShdw>
                </a:effectLst>
                <a:latin typeface="Gotham Black"/>
              </a:defRPr>
            </a:lvl1pPr>
          </a:lstStyle>
          <a:p>
            <a:r>
              <a:rPr lang="en-US" dirty="0"/>
              <a:t>POSICIONAMIENTO TERAPÉUTICO</a:t>
            </a:r>
            <a:endParaRPr lang="es-ES" dirty="0"/>
          </a:p>
        </p:txBody>
      </p:sp>
    </p:spTree>
    <p:extLst>
      <p:ext uri="{BB962C8B-B14F-4D97-AF65-F5344CB8AC3E}">
        <p14:creationId xmlns:p14="http://schemas.microsoft.com/office/powerpoint/2010/main" val="3434557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FAEFB-1ABD-4E7A-881A-38D71C8A30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278" y="1459659"/>
            <a:ext cx="11335534" cy="2367904"/>
          </a:xfrm>
          <a:prstGeom prst="rect">
            <a:avLst/>
          </a:prstGeom>
        </p:spPr>
      </p:pic>
      <p:sp>
        <p:nvSpPr>
          <p:cNvPr id="7" name="TextBox 6">
            <a:extLst>
              <a:ext uri="{FF2B5EF4-FFF2-40B4-BE49-F238E27FC236}">
                <a16:creationId xmlns:a16="http://schemas.microsoft.com/office/drawing/2014/main" id="{9D509A3D-6CE8-45A7-99D3-BFE8E5B1DEDA}"/>
              </a:ext>
            </a:extLst>
          </p:cNvPr>
          <p:cNvSpPr txBox="1"/>
          <p:nvPr/>
        </p:nvSpPr>
        <p:spPr>
          <a:xfrm>
            <a:off x="0" y="3935285"/>
            <a:ext cx="12192000" cy="584775"/>
          </a:xfrm>
          <a:prstGeom prst="rect">
            <a:avLst/>
          </a:prstGeom>
          <a:noFill/>
        </p:spPr>
        <p:txBody>
          <a:bodyPr wrap="square" rtlCol="0">
            <a:spAutoFit/>
          </a:bodyPr>
          <a:lstStyle/>
          <a:p>
            <a:pPr algn="ctr"/>
            <a:r>
              <a:rPr lang="es-ES" sz="1600" dirty="0"/>
              <a:t>ESTUDIOS INDEPENDIENTES de FASE IV DESARROLLADOS en </a:t>
            </a:r>
          </a:p>
          <a:p>
            <a:pPr algn="ctr"/>
            <a:r>
              <a:rPr lang="es-ES" sz="1600" dirty="0"/>
              <a:t>HOSPITALES UNIVERSITARIOS PÚBLICOS y CENTROS MÉDICOS PRIVADOS</a:t>
            </a:r>
          </a:p>
        </p:txBody>
      </p:sp>
      <p:sp>
        <p:nvSpPr>
          <p:cNvPr id="3" name="TextBox 16">
            <a:extLst>
              <a:ext uri="{FF2B5EF4-FFF2-40B4-BE49-F238E27FC236}">
                <a16:creationId xmlns:a16="http://schemas.microsoft.com/office/drawing/2014/main" id="{31083F00-193F-4EF7-8105-7E28E7533488}"/>
              </a:ext>
            </a:extLst>
          </p:cNvPr>
          <p:cNvSpPr txBox="1"/>
          <p:nvPr/>
        </p:nvSpPr>
        <p:spPr>
          <a:xfrm>
            <a:off x="-8890" y="1059549"/>
            <a:ext cx="12200890" cy="400110"/>
          </a:xfrm>
          <a:prstGeom prst="rect">
            <a:avLst/>
          </a:prstGeom>
          <a:noFill/>
        </p:spPr>
        <p:txBody>
          <a:bodyPr wrap="square">
            <a:spAutoFit/>
          </a:bodyPr>
          <a:lstStyle/>
          <a:p>
            <a:pPr algn="ctr"/>
            <a:r>
              <a:rPr lang="en-US" sz="2000" dirty="0">
                <a:latin typeface="Gotham Black"/>
              </a:rPr>
              <a:t>Con </a:t>
            </a:r>
            <a:r>
              <a:rPr lang="en-US" sz="2000" dirty="0" err="1">
                <a:latin typeface="Gotham Black"/>
              </a:rPr>
              <a:t>más</a:t>
            </a:r>
            <a:r>
              <a:rPr lang="en-US" sz="2000" dirty="0">
                <a:latin typeface="Gotham Black"/>
              </a:rPr>
              <a:t> de 1.000 </a:t>
            </a:r>
            <a:r>
              <a:rPr lang="en-US" sz="2000" dirty="0" err="1">
                <a:latin typeface="Gotham Black"/>
              </a:rPr>
              <a:t>pacientes</a:t>
            </a:r>
            <a:r>
              <a:rPr lang="en-US" sz="2000" dirty="0">
                <a:latin typeface="Gotham Black"/>
              </a:rPr>
              <a:t> </a:t>
            </a:r>
            <a:r>
              <a:rPr lang="en-US" sz="2000" dirty="0" err="1">
                <a:latin typeface="Gotham Black"/>
              </a:rPr>
              <a:t>incluidos</a:t>
            </a:r>
            <a:endParaRPr lang="es-ES" sz="2000" dirty="0">
              <a:latin typeface="Gotham Black"/>
            </a:endParaRPr>
          </a:p>
        </p:txBody>
      </p:sp>
      <p:sp>
        <p:nvSpPr>
          <p:cNvPr id="4" name="CuadroTexto 3">
            <a:extLst>
              <a:ext uri="{FF2B5EF4-FFF2-40B4-BE49-F238E27FC236}">
                <a16:creationId xmlns:a16="http://schemas.microsoft.com/office/drawing/2014/main" id="{1A182655-70BB-4829-8A10-E09D8E1AD4E8}"/>
              </a:ext>
            </a:extLst>
          </p:cNvPr>
          <p:cNvSpPr txBox="1"/>
          <p:nvPr/>
        </p:nvSpPr>
        <p:spPr>
          <a:xfrm>
            <a:off x="11380441" y="6477000"/>
            <a:ext cx="603050" cy="261610"/>
          </a:xfrm>
          <a:prstGeom prst="rect">
            <a:avLst/>
          </a:prstGeom>
          <a:noFill/>
        </p:spPr>
        <p:txBody>
          <a:bodyPr wrap="none" rtlCol="0">
            <a:spAutoFit/>
          </a:bodyPr>
          <a:lstStyle/>
          <a:p>
            <a:r>
              <a:rPr lang="es-ES" sz="1100" dirty="0">
                <a:latin typeface="Gotham Book"/>
              </a:rPr>
              <a:t>10 | 26</a:t>
            </a:r>
          </a:p>
        </p:txBody>
      </p:sp>
      <p:sp>
        <p:nvSpPr>
          <p:cNvPr id="5" name="CuadroTexto 8">
            <a:extLst>
              <a:ext uri="{FF2B5EF4-FFF2-40B4-BE49-F238E27FC236}">
                <a16:creationId xmlns:a16="http://schemas.microsoft.com/office/drawing/2014/main" id="{08CECA90-4C3D-4900-B106-AA52FC8ADA0C}"/>
              </a:ext>
            </a:extLst>
          </p:cNvPr>
          <p:cNvSpPr txBox="1"/>
          <p:nvPr/>
        </p:nvSpPr>
        <p:spPr>
          <a:xfrm>
            <a:off x="0" y="377946"/>
            <a:ext cx="12192000" cy="369332"/>
          </a:xfrm>
          <a:prstGeom prst="rect">
            <a:avLst/>
          </a:prstGeom>
          <a:solidFill>
            <a:srgbClr val="990099"/>
          </a:solidFill>
        </p:spPr>
        <p:txBody>
          <a:bodyPr wrap="square">
            <a:spAutoFit/>
          </a:bodyPr>
          <a:lstStyle>
            <a:defPPr>
              <a:defRPr lang="es-ES"/>
            </a:defPPr>
            <a:lvl1pPr algn="ctr">
              <a:defRPr b="1">
                <a:solidFill>
                  <a:schemeClr val="bg1"/>
                </a:solidFill>
                <a:effectLst>
                  <a:outerShdw blurRad="38100" dist="38100" dir="2700000" algn="tl">
                    <a:srgbClr val="000000">
                      <a:alpha val="43137"/>
                    </a:srgbClr>
                  </a:outerShdw>
                </a:effectLst>
                <a:latin typeface="Gotham Black"/>
              </a:defRPr>
            </a:lvl1pPr>
          </a:lstStyle>
          <a:p>
            <a:r>
              <a:rPr lang="es-ES" dirty="0"/>
              <a:t>PLAN de DESARROLLO CLÍNICO</a:t>
            </a:r>
          </a:p>
        </p:txBody>
      </p:sp>
      <p:pic>
        <p:nvPicPr>
          <p:cNvPr id="13" name="Picture 12">
            <a:extLst>
              <a:ext uri="{FF2B5EF4-FFF2-40B4-BE49-F238E27FC236}">
                <a16:creationId xmlns:a16="http://schemas.microsoft.com/office/drawing/2014/main" id="{70C2340B-92B2-43AD-B773-9DA1B3CC2E72}"/>
              </a:ext>
            </a:extLst>
          </p:cNvPr>
          <p:cNvPicPr>
            <a:picLocks noChangeAspect="1"/>
          </p:cNvPicPr>
          <p:nvPr/>
        </p:nvPicPr>
        <p:blipFill rotWithShape="1">
          <a:blip r:embed="rId3">
            <a:extLst>
              <a:ext uri="{28A0092B-C50C-407E-A947-70E740481C1C}">
                <a14:useLocalDpi xmlns:a14="http://schemas.microsoft.com/office/drawing/2010/main" val="0"/>
              </a:ext>
            </a:extLst>
          </a:blip>
          <a:srcRect t="43764"/>
          <a:stretch/>
        </p:blipFill>
        <p:spPr>
          <a:xfrm>
            <a:off x="1093366" y="4760236"/>
            <a:ext cx="10430446" cy="1555676"/>
          </a:xfrm>
          <a:prstGeom prst="rect">
            <a:avLst/>
          </a:prstGeom>
        </p:spPr>
      </p:pic>
    </p:spTree>
    <p:extLst>
      <p:ext uri="{BB962C8B-B14F-4D97-AF65-F5344CB8AC3E}">
        <p14:creationId xmlns:p14="http://schemas.microsoft.com/office/powerpoint/2010/main" val="1174738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2">
            <a:extLst>
              <a:ext uri="{FF2B5EF4-FFF2-40B4-BE49-F238E27FC236}">
                <a16:creationId xmlns:a16="http://schemas.microsoft.com/office/drawing/2014/main" id="{EAEA615C-C500-4C30-B6E6-55CC36135777}"/>
              </a:ext>
            </a:extLst>
          </p:cNvPr>
          <p:cNvPicPr/>
          <p:nvPr/>
        </p:nvPicPr>
        <p:blipFill rotWithShape="1">
          <a:blip r:embed="rId2">
            <a:extLst>
              <a:ext uri="{28A0092B-C50C-407E-A947-70E740481C1C}">
                <a14:useLocalDpi xmlns:a14="http://schemas.microsoft.com/office/drawing/2010/main" val="0"/>
              </a:ext>
            </a:extLst>
          </a:blip>
          <a:srcRect l="21735" t="51003" r="29835"/>
          <a:stretch/>
        </p:blipFill>
        <p:spPr bwMode="auto">
          <a:xfrm>
            <a:off x="639443" y="2336622"/>
            <a:ext cx="3476686" cy="2654545"/>
          </a:xfrm>
          <a:prstGeom prst="rect">
            <a:avLst/>
          </a:prstGeom>
          <a:noFill/>
          <a:ln>
            <a:noFill/>
          </a:ln>
        </p:spPr>
      </p:pic>
      <p:sp>
        <p:nvSpPr>
          <p:cNvPr id="5" name="Rectángulo 22">
            <a:extLst>
              <a:ext uri="{FF2B5EF4-FFF2-40B4-BE49-F238E27FC236}">
                <a16:creationId xmlns:a16="http://schemas.microsoft.com/office/drawing/2014/main" id="{64A10275-09FA-4799-8F91-DB38E1E5DFA4}"/>
              </a:ext>
            </a:extLst>
          </p:cNvPr>
          <p:cNvSpPr/>
          <p:nvPr/>
        </p:nvSpPr>
        <p:spPr>
          <a:xfrm>
            <a:off x="774846" y="1524544"/>
            <a:ext cx="3527896" cy="646331"/>
          </a:xfrm>
          <a:prstGeom prst="rect">
            <a:avLst/>
          </a:prstGeom>
        </p:spPr>
        <p:txBody>
          <a:bodyPr wrap="square">
            <a:spAutoFit/>
          </a:bodyPr>
          <a:lstStyle/>
          <a:p>
            <a:pPr algn="ctr"/>
            <a:r>
              <a:rPr lang="es-ES" b="1" dirty="0">
                <a:latin typeface="Gotham Black"/>
              </a:rPr>
              <a:t>Reducción significativa de la </a:t>
            </a:r>
            <a:r>
              <a:rPr lang="es-ES" b="1" dirty="0">
                <a:solidFill>
                  <a:srgbClr val="AF569D"/>
                </a:solidFill>
                <a:latin typeface="Gotham Black"/>
              </a:rPr>
              <a:t>diversidad de la microbiota vaginal</a:t>
            </a:r>
            <a:endParaRPr lang="es-ES" b="1" i="1" dirty="0">
              <a:solidFill>
                <a:srgbClr val="AF569D"/>
              </a:solidFill>
              <a:latin typeface="Gotham Black"/>
            </a:endParaRPr>
          </a:p>
        </p:txBody>
      </p:sp>
      <p:sp>
        <p:nvSpPr>
          <p:cNvPr id="6" name="TextBox 45">
            <a:extLst>
              <a:ext uri="{FF2B5EF4-FFF2-40B4-BE49-F238E27FC236}">
                <a16:creationId xmlns:a16="http://schemas.microsoft.com/office/drawing/2014/main" id="{724D95D6-9CE2-47CF-9BBE-AF386023A7C8}"/>
              </a:ext>
            </a:extLst>
          </p:cNvPr>
          <p:cNvSpPr txBox="1"/>
          <p:nvPr/>
        </p:nvSpPr>
        <p:spPr>
          <a:xfrm>
            <a:off x="639443" y="4995739"/>
            <a:ext cx="4249758" cy="492443"/>
          </a:xfrm>
          <a:prstGeom prst="rect">
            <a:avLst/>
          </a:prstGeom>
          <a:noFill/>
          <a:ln>
            <a:noFill/>
          </a:ln>
          <a:effectLst/>
        </p:spPr>
        <p:txBody>
          <a:bodyPr wrap="square" rtlCol="0">
            <a:spAutoFit/>
          </a:bodyPr>
          <a:lstStyle/>
          <a:p>
            <a:pPr defTabSz="342900">
              <a:defRPr/>
            </a:pPr>
            <a:r>
              <a:rPr lang="es-ES" sz="1400" b="1" dirty="0">
                <a:latin typeface="Gotham Black"/>
              </a:rPr>
              <a:t>&lt;2 Baja diversidad|  2-3 Normal  | &gt;3 Alta diversidad</a:t>
            </a:r>
            <a:endParaRPr lang="es-ES" sz="2000" b="1" dirty="0">
              <a:latin typeface="Gotham Black"/>
            </a:endParaRPr>
          </a:p>
          <a:p>
            <a:pPr algn="ctr" defTabSz="342900">
              <a:defRPr/>
            </a:pPr>
            <a:r>
              <a:rPr lang="es-ES" sz="1200" dirty="0">
                <a:latin typeface="Gotham Black"/>
              </a:rPr>
              <a:t>* p&lt;0.005 (T-test)</a:t>
            </a:r>
          </a:p>
        </p:txBody>
      </p:sp>
      <p:pic>
        <p:nvPicPr>
          <p:cNvPr id="7" name="Imagen 13">
            <a:extLst>
              <a:ext uri="{FF2B5EF4-FFF2-40B4-BE49-F238E27FC236}">
                <a16:creationId xmlns:a16="http://schemas.microsoft.com/office/drawing/2014/main" id="{64B2A582-6542-4D68-B582-3D643ABBD5FF}"/>
              </a:ext>
            </a:extLst>
          </p:cNvPr>
          <p:cNvPicPr>
            <a:picLocks noChangeAspect="1"/>
          </p:cNvPicPr>
          <p:nvPr/>
        </p:nvPicPr>
        <p:blipFill rotWithShape="1">
          <a:blip r:embed="rId3">
            <a:clrChange>
              <a:clrFrom>
                <a:srgbClr val="000000">
                  <a:alpha val="0"/>
                </a:srgbClr>
              </a:clrFrom>
              <a:clrTo>
                <a:srgbClr val="000000">
                  <a:alpha val="0"/>
                </a:srgbClr>
              </a:clrTo>
            </a:clrChange>
          </a:blip>
          <a:srcRect t="25259" r="55487" b="50108"/>
          <a:stretch/>
        </p:blipFill>
        <p:spPr>
          <a:xfrm>
            <a:off x="4923560" y="2562981"/>
            <a:ext cx="3885421" cy="2941593"/>
          </a:xfrm>
          <a:prstGeom prst="rect">
            <a:avLst/>
          </a:prstGeom>
        </p:spPr>
      </p:pic>
      <p:pic>
        <p:nvPicPr>
          <p:cNvPr id="8" name="Picture 2">
            <a:extLst>
              <a:ext uri="{FF2B5EF4-FFF2-40B4-BE49-F238E27FC236}">
                <a16:creationId xmlns:a16="http://schemas.microsoft.com/office/drawing/2014/main" id="{72D10C90-3489-4775-B1D5-6ABC45BD82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8981" y="2812108"/>
            <a:ext cx="2978399" cy="2498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45">
            <a:extLst>
              <a:ext uri="{FF2B5EF4-FFF2-40B4-BE49-F238E27FC236}">
                <a16:creationId xmlns:a16="http://schemas.microsoft.com/office/drawing/2014/main" id="{D88DE189-94A8-4C4F-BF18-5D3285F154AD}"/>
              </a:ext>
            </a:extLst>
          </p:cNvPr>
          <p:cNvSpPr txBox="1"/>
          <p:nvPr/>
        </p:nvSpPr>
        <p:spPr>
          <a:xfrm>
            <a:off x="6010208" y="2398539"/>
            <a:ext cx="2347493" cy="523220"/>
          </a:xfrm>
          <a:prstGeom prst="rect">
            <a:avLst/>
          </a:prstGeom>
          <a:solidFill>
            <a:schemeClr val="bg1"/>
          </a:solidFill>
          <a:effectLst/>
        </p:spPr>
        <p:txBody>
          <a:bodyPr wrap="square">
            <a:spAutoFit/>
          </a:bodyPr>
          <a:lstStyle>
            <a:defPPr>
              <a:defRPr lang="es-ES"/>
            </a:defPPr>
            <a:lvl1pPr algn="ctr" defTabSz="914400">
              <a:defRPr sz="2400" b="1"/>
            </a:lvl1pPr>
            <a:lvl2pPr defTabSz="914400"/>
            <a:lvl3pPr defTabSz="914400"/>
            <a:lvl4pPr defTabSz="914400"/>
            <a:lvl5pPr defTabSz="914400"/>
            <a:lvl6pPr defTabSz="914400"/>
            <a:lvl7pPr defTabSz="914400"/>
            <a:lvl8pPr defTabSz="914400"/>
            <a:lvl9pPr defTabSz="914400"/>
          </a:lstStyle>
          <a:p>
            <a:r>
              <a:rPr lang="es-ES" sz="1400" b="0" i="1" dirty="0">
                <a:latin typeface="Gotham Black"/>
              </a:rPr>
              <a:t>Lactobacillus </a:t>
            </a:r>
            <a:r>
              <a:rPr lang="es-ES" sz="1400" b="0" i="1" dirty="0" err="1">
                <a:latin typeface="Gotham Black"/>
              </a:rPr>
              <a:t>crispatus</a:t>
            </a:r>
            <a:endParaRPr lang="es-ES" sz="1400" b="0" i="1" dirty="0">
              <a:latin typeface="Gotham Black"/>
            </a:endParaRPr>
          </a:p>
          <a:p>
            <a:endParaRPr lang="es-ES" sz="1400" b="0" i="1" dirty="0">
              <a:latin typeface="Gotham Black"/>
            </a:endParaRPr>
          </a:p>
        </p:txBody>
      </p:sp>
      <p:sp>
        <p:nvSpPr>
          <p:cNvPr id="10" name="TextBox 45">
            <a:extLst>
              <a:ext uri="{FF2B5EF4-FFF2-40B4-BE49-F238E27FC236}">
                <a16:creationId xmlns:a16="http://schemas.microsoft.com/office/drawing/2014/main" id="{B4128864-E7EB-4A75-AE02-67F7A46CAC29}"/>
              </a:ext>
            </a:extLst>
          </p:cNvPr>
          <p:cNvSpPr txBox="1"/>
          <p:nvPr/>
        </p:nvSpPr>
        <p:spPr>
          <a:xfrm>
            <a:off x="9426690" y="2467618"/>
            <a:ext cx="2347493" cy="523220"/>
          </a:xfrm>
          <a:prstGeom prst="rect">
            <a:avLst/>
          </a:prstGeom>
          <a:solidFill>
            <a:schemeClr val="bg1"/>
          </a:solidFill>
          <a:effectLst/>
        </p:spPr>
        <p:txBody>
          <a:bodyPr wrap="square">
            <a:spAutoFit/>
          </a:bodyPr>
          <a:lstStyle>
            <a:defPPr>
              <a:defRPr lang="es-ES"/>
            </a:defPPr>
            <a:lvl1pPr algn="ctr" defTabSz="914400">
              <a:defRPr sz="2400" b="1"/>
            </a:lvl1pPr>
            <a:lvl2pPr defTabSz="914400"/>
            <a:lvl3pPr defTabSz="914400"/>
            <a:lvl4pPr defTabSz="914400"/>
            <a:lvl5pPr defTabSz="914400"/>
            <a:lvl6pPr defTabSz="914400"/>
            <a:lvl7pPr defTabSz="914400"/>
            <a:lvl8pPr defTabSz="914400"/>
            <a:lvl9pPr defTabSz="914400"/>
          </a:lstStyle>
          <a:p>
            <a:r>
              <a:rPr lang="es-ES" sz="1400" b="0" i="1" dirty="0" err="1">
                <a:latin typeface="Gotham Black"/>
              </a:rPr>
              <a:t>Gardnerella</a:t>
            </a:r>
            <a:r>
              <a:rPr lang="es-ES" sz="1400" b="0" i="1" dirty="0">
                <a:latin typeface="Gotham Black"/>
              </a:rPr>
              <a:t> </a:t>
            </a:r>
            <a:r>
              <a:rPr lang="es-ES" sz="1400" b="0" i="1" dirty="0" err="1">
                <a:latin typeface="Gotham Black"/>
              </a:rPr>
              <a:t>vaginalis</a:t>
            </a:r>
            <a:endParaRPr lang="es-ES" sz="1400" b="0" i="1" dirty="0">
              <a:latin typeface="Gotham Black"/>
            </a:endParaRPr>
          </a:p>
          <a:p>
            <a:endParaRPr lang="es-ES" sz="1400" b="0" i="1" dirty="0">
              <a:latin typeface="Gotham Black"/>
            </a:endParaRPr>
          </a:p>
        </p:txBody>
      </p:sp>
      <p:sp>
        <p:nvSpPr>
          <p:cNvPr id="11" name="Rectángulo 22">
            <a:extLst>
              <a:ext uri="{FF2B5EF4-FFF2-40B4-BE49-F238E27FC236}">
                <a16:creationId xmlns:a16="http://schemas.microsoft.com/office/drawing/2014/main" id="{2D57162B-3725-4A0C-AAD8-4124073CED95}"/>
              </a:ext>
            </a:extLst>
          </p:cNvPr>
          <p:cNvSpPr/>
          <p:nvPr/>
        </p:nvSpPr>
        <p:spPr>
          <a:xfrm>
            <a:off x="7283654" y="1552599"/>
            <a:ext cx="3091486" cy="646331"/>
          </a:xfrm>
          <a:prstGeom prst="rect">
            <a:avLst/>
          </a:prstGeom>
        </p:spPr>
        <p:txBody>
          <a:bodyPr wrap="square">
            <a:spAutoFit/>
          </a:bodyPr>
          <a:lstStyle/>
          <a:p>
            <a:pPr algn="ctr"/>
            <a:r>
              <a:rPr lang="es-ES" b="1" dirty="0">
                <a:latin typeface="Gotham Black"/>
              </a:rPr>
              <a:t>Cambios significativos en</a:t>
            </a:r>
          </a:p>
          <a:p>
            <a:pPr algn="ctr"/>
            <a:r>
              <a:rPr lang="es-ES" b="1" i="1" dirty="0">
                <a:latin typeface="Gotham Black"/>
              </a:rPr>
              <a:t>L. </a:t>
            </a:r>
            <a:r>
              <a:rPr lang="es-ES" b="1" i="1" dirty="0" err="1">
                <a:latin typeface="Gotham Black"/>
              </a:rPr>
              <a:t>crispatus</a:t>
            </a:r>
            <a:r>
              <a:rPr lang="es-ES" b="1" i="1" dirty="0">
                <a:latin typeface="Gotham Black"/>
              </a:rPr>
              <a:t> </a:t>
            </a:r>
            <a:r>
              <a:rPr lang="es-ES" i="1" dirty="0">
                <a:latin typeface="Gotham Black"/>
              </a:rPr>
              <a:t>y</a:t>
            </a:r>
            <a:r>
              <a:rPr lang="es-ES" b="1" dirty="0">
                <a:solidFill>
                  <a:srgbClr val="AF569D"/>
                </a:solidFill>
                <a:latin typeface="Gotham Black"/>
              </a:rPr>
              <a:t> </a:t>
            </a:r>
            <a:r>
              <a:rPr lang="es-ES" b="1" i="1" dirty="0">
                <a:latin typeface="Gotham Black"/>
              </a:rPr>
              <a:t>G. </a:t>
            </a:r>
            <a:r>
              <a:rPr lang="es-ES" b="1" i="1" dirty="0" err="1">
                <a:latin typeface="Gotham Black"/>
              </a:rPr>
              <a:t>vaginalis</a:t>
            </a:r>
            <a:endParaRPr lang="es-ES" b="1" i="1" dirty="0">
              <a:latin typeface="Gotham Black"/>
            </a:endParaRPr>
          </a:p>
        </p:txBody>
      </p:sp>
      <p:sp>
        <p:nvSpPr>
          <p:cNvPr id="12" name="Rectángulo 21">
            <a:extLst>
              <a:ext uri="{FF2B5EF4-FFF2-40B4-BE49-F238E27FC236}">
                <a16:creationId xmlns:a16="http://schemas.microsoft.com/office/drawing/2014/main" id="{C8CCA06A-6D34-4573-8F95-A467D48AB213}"/>
              </a:ext>
            </a:extLst>
          </p:cNvPr>
          <p:cNvSpPr/>
          <p:nvPr/>
        </p:nvSpPr>
        <p:spPr>
          <a:xfrm>
            <a:off x="5238347" y="5451704"/>
            <a:ext cx="3286528" cy="307777"/>
          </a:xfrm>
          <a:prstGeom prst="rect">
            <a:avLst/>
          </a:prstGeom>
          <a:noFill/>
          <a:ln>
            <a:noFill/>
          </a:ln>
        </p:spPr>
        <p:txBody>
          <a:bodyPr wrap="square">
            <a:spAutoFit/>
          </a:bodyPr>
          <a:lstStyle/>
          <a:p>
            <a:pPr algn="ctr"/>
            <a:r>
              <a:rPr lang="es-ES" sz="1400" dirty="0">
                <a:latin typeface="Gotham Black"/>
              </a:rPr>
              <a:t>Aumento significativo de </a:t>
            </a:r>
            <a:r>
              <a:rPr lang="es-ES" sz="1400" i="1" dirty="0">
                <a:latin typeface="Gotham Black"/>
              </a:rPr>
              <a:t>L. </a:t>
            </a:r>
            <a:r>
              <a:rPr lang="es-ES" sz="1400" i="1" dirty="0" err="1">
                <a:latin typeface="Gotham Black"/>
              </a:rPr>
              <a:t>crispatus</a:t>
            </a:r>
            <a:r>
              <a:rPr lang="es-ES" sz="1400" i="1" dirty="0">
                <a:latin typeface="Gotham Black"/>
              </a:rPr>
              <a:t> </a:t>
            </a:r>
          </a:p>
        </p:txBody>
      </p:sp>
      <p:sp>
        <p:nvSpPr>
          <p:cNvPr id="13" name="Rectángulo 24">
            <a:extLst>
              <a:ext uri="{FF2B5EF4-FFF2-40B4-BE49-F238E27FC236}">
                <a16:creationId xmlns:a16="http://schemas.microsoft.com/office/drawing/2014/main" id="{0E882B77-CC5A-47B9-B57E-0B43A9AA160B}"/>
              </a:ext>
            </a:extLst>
          </p:cNvPr>
          <p:cNvSpPr/>
          <p:nvPr/>
        </p:nvSpPr>
        <p:spPr>
          <a:xfrm>
            <a:off x="8834007" y="5444872"/>
            <a:ext cx="2978400" cy="307777"/>
          </a:xfrm>
          <a:prstGeom prst="rect">
            <a:avLst/>
          </a:prstGeom>
          <a:noFill/>
          <a:ln>
            <a:noFill/>
          </a:ln>
        </p:spPr>
        <p:txBody>
          <a:bodyPr wrap="square">
            <a:spAutoFit/>
          </a:bodyPr>
          <a:lstStyle/>
          <a:p>
            <a:r>
              <a:rPr lang="es-ES" sz="1400" dirty="0">
                <a:latin typeface="Gotham Black"/>
              </a:rPr>
              <a:t>Reducción significativa de </a:t>
            </a:r>
            <a:r>
              <a:rPr lang="es-ES" sz="1400" i="1" dirty="0">
                <a:latin typeface="Gotham Black"/>
              </a:rPr>
              <a:t>G. </a:t>
            </a:r>
            <a:r>
              <a:rPr lang="es-ES" sz="1400" i="1" dirty="0" err="1">
                <a:latin typeface="Gotham Black"/>
              </a:rPr>
              <a:t>vaginalis</a:t>
            </a:r>
            <a:endParaRPr lang="es-ES" sz="1400" i="1" dirty="0">
              <a:latin typeface="Gotham Black"/>
            </a:endParaRPr>
          </a:p>
        </p:txBody>
      </p:sp>
      <p:sp>
        <p:nvSpPr>
          <p:cNvPr id="14" name="Rectángulo 1">
            <a:extLst>
              <a:ext uri="{FF2B5EF4-FFF2-40B4-BE49-F238E27FC236}">
                <a16:creationId xmlns:a16="http://schemas.microsoft.com/office/drawing/2014/main" id="{97A56B82-3F26-451C-B0AC-17705EA655FC}"/>
              </a:ext>
            </a:extLst>
          </p:cNvPr>
          <p:cNvSpPr/>
          <p:nvPr/>
        </p:nvSpPr>
        <p:spPr>
          <a:xfrm>
            <a:off x="171450" y="5585086"/>
            <a:ext cx="5309053" cy="276999"/>
          </a:xfrm>
          <a:prstGeom prst="rect">
            <a:avLst/>
          </a:prstGeom>
        </p:spPr>
        <p:txBody>
          <a:bodyPr wrap="square">
            <a:spAutoFit/>
          </a:bodyPr>
          <a:lstStyle/>
          <a:p>
            <a:pPr algn="ctr" defTabSz="342900">
              <a:defRPr/>
            </a:pPr>
            <a:r>
              <a:rPr lang="en-US" sz="1200" dirty="0">
                <a:latin typeface="Gotham Black"/>
              </a:rPr>
              <a:t>Microbiota </a:t>
            </a:r>
            <a:r>
              <a:rPr lang="es-ES" sz="1200" dirty="0">
                <a:latin typeface="Gotham Black"/>
              </a:rPr>
              <a:t>evaluada</a:t>
            </a:r>
            <a:r>
              <a:rPr lang="en-US" sz="1200" dirty="0">
                <a:latin typeface="Gotham Black"/>
              </a:rPr>
              <a:t> 16S rRNA gene pyrosequencing*</a:t>
            </a:r>
            <a:endParaRPr lang="es-ES_tradnl" sz="1200" dirty="0">
              <a:latin typeface="Gotham Black"/>
            </a:endParaRPr>
          </a:p>
        </p:txBody>
      </p:sp>
      <p:sp>
        <p:nvSpPr>
          <p:cNvPr id="15" name="Rectangle 3">
            <a:extLst>
              <a:ext uri="{FF2B5EF4-FFF2-40B4-BE49-F238E27FC236}">
                <a16:creationId xmlns:a16="http://schemas.microsoft.com/office/drawing/2014/main" id="{764A37F9-82C7-49F0-8E6E-A3854D7BAE2C}"/>
              </a:ext>
            </a:extLst>
          </p:cNvPr>
          <p:cNvSpPr>
            <a:spLocks noChangeArrowheads="1"/>
          </p:cNvSpPr>
          <p:nvPr/>
        </p:nvSpPr>
        <p:spPr bwMode="auto">
          <a:xfrm>
            <a:off x="5238346" y="6435095"/>
            <a:ext cx="6330318" cy="323165"/>
          </a:xfrm>
          <a:prstGeom prst="rect">
            <a:avLst/>
          </a:prstGeom>
          <a:noFill/>
          <a:ln>
            <a:noFill/>
          </a:ln>
        </p:spPr>
        <p:txBody>
          <a:bodyPr wrap="square">
            <a:spAutoFit/>
          </a:bodyPr>
          <a:lstStyle>
            <a:lvl1pPr marL="228600">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algn="r" eaLnBrk="1" hangingPunct="1">
              <a:defRPr/>
            </a:pPr>
            <a:r>
              <a:rPr lang="en-US" altLang="fr-FR" sz="800" dirty="0">
                <a:latin typeface="Gotham Black"/>
              </a:rPr>
              <a:t>*CIBER-EHD, Department of Pharmacology, </a:t>
            </a:r>
            <a:r>
              <a:rPr lang="en-US" altLang="fr-FR" sz="800" dirty="0" err="1">
                <a:latin typeface="Gotham Black"/>
              </a:rPr>
              <a:t>ibs</a:t>
            </a:r>
            <a:r>
              <a:rPr lang="en-US" altLang="fr-FR" sz="800" dirty="0">
                <a:latin typeface="Gotham Black"/>
              </a:rPr>
              <a:t>. GRANADA, Center for Biomedical Research (CIBM), University of Granada, Granada, Spain</a:t>
            </a:r>
          </a:p>
          <a:p>
            <a:pPr algn="r" eaLnBrk="1" hangingPunct="1">
              <a:buFontTx/>
              <a:buChar char="-"/>
              <a:defRPr/>
            </a:pPr>
            <a:endParaRPr lang="es-ES" altLang="fr-FR" sz="700" dirty="0">
              <a:latin typeface="Gotham Black"/>
            </a:endParaRPr>
          </a:p>
        </p:txBody>
      </p:sp>
      <p:sp>
        <p:nvSpPr>
          <p:cNvPr id="3" name="TextBox 2">
            <a:extLst>
              <a:ext uri="{FF2B5EF4-FFF2-40B4-BE49-F238E27FC236}">
                <a16:creationId xmlns:a16="http://schemas.microsoft.com/office/drawing/2014/main" id="{A1625A7F-6D5B-4034-99E5-33C4A8106F36}"/>
              </a:ext>
            </a:extLst>
          </p:cNvPr>
          <p:cNvSpPr txBox="1"/>
          <p:nvPr/>
        </p:nvSpPr>
        <p:spPr>
          <a:xfrm>
            <a:off x="1225903" y="2445873"/>
            <a:ext cx="3076839" cy="338554"/>
          </a:xfrm>
          <a:prstGeom prst="rect">
            <a:avLst/>
          </a:prstGeom>
          <a:solidFill>
            <a:schemeClr val="bg1"/>
          </a:solidFill>
        </p:spPr>
        <p:txBody>
          <a:bodyPr wrap="square" rtlCol="0">
            <a:spAutoFit/>
          </a:bodyPr>
          <a:lstStyle/>
          <a:p>
            <a:pPr algn="ctr"/>
            <a:r>
              <a:rPr lang="es-ES" sz="1600" b="1" dirty="0">
                <a:latin typeface="Gotham Black"/>
              </a:rPr>
              <a:t>ÍNDICE DE SHANNON</a:t>
            </a:r>
          </a:p>
        </p:txBody>
      </p:sp>
      <p:sp>
        <p:nvSpPr>
          <p:cNvPr id="20" name="CuadroTexto 19">
            <a:extLst>
              <a:ext uri="{FF2B5EF4-FFF2-40B4-BE49-F238E27FC236}">
                <a16:creationId xmlns:a16="http://schemas.microsoft.com/office/drawing/2014/main" id="{50C812C0-2E3D-4AAC-B0BE-2F5314658AA7}"/>
              </a:ext>
            </a:extLst>
          </p:cNvPr>
          <p:cNvSpPr txBox="1"/>
          <p:nvPr/>
        </p:nvSpPr>
        <p:spPr>
          <a:xfrm>
            <a:off x="3063426" y="2979733"/>
            <a:ext cx="417328" cy="276999"/>
          </a:xfrm>
          <a:prstGeom prst="rect">
            <a:avLst/>
          </a:prstGeom>
          <a:noFill/>
        </p:spPr>
        <p:txBody>
          <a:bodyPr wrap="square">
            <a:spAutoFit/>
          </a:bodyPr>
          <a:lstStyle/>
          <a:p>
            <a:pPr algn="ctr"/>
            <a:r>
              <a:rPr lang="es-ES" sz="1200" dirty="0">
                <a:latin typeface="Gotham Black"/>
              </a:rPr>
              <a:t>*</a:t>
            </a:r>
            <a:endParaRPr lang="es-ES" sz="1200" dirty="0"/>
          </a:p>
        </p:txBody>
      </p:sp>
      <p:cxnSp>
        <p:nvCxnSpPr>
          <p:cNvPr id="26" name="Conector recto 25">
            <a:extLst>
              <a:ext uri="{FF2B5EF4-FFF2-40B4-BE49-F238E27FC236}">
                <a16:creationId xmlns:a16="http://schemas.microsoft.com/office/drawing/2014/main" id="{332690A7-F654-4293-BA74-1C703B74090C}"/>
              </a:ext>
            </a:extLst>
          </p:cNvPr>
          <p:cNvCxnSpPr>
            <a:cxnSpLocks/>
          </p:cNvCxnSpPr>
          <p:nvPr/>
        </p:nvCxnSpPr>
        <p:spPr>
          <a:xfrm>
            <a:off x="4923560" y="2084515"/>
            <a:ext cx="0" cy="406863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CuadroTexto 27">
            <a:extLst>
              <a:ext uri="{FF2B5EF4-FFF2-40B4-BE49-F238E27FC236}">
                <a16:creationId xmlns:a16="http://schemas.microsoft.com/office/drawing/2014/main" id="{48482E99-7B09-4B72-8503-60486DEBC550}"/>
              </a:ext>
            </a:extLst>
          </p:cNvPr>
          <p:cNvSpPr txBox="1"/>
          <p:nvPr/>
        </p:nvSpPr>
        <p:spPr>
          <a:xfrm>
            <a:off x="6191057" y="5682310"/>
            <a:ext cx="1381108" cy="276999"/>
          </a:xfrm>
          <a:prstGeom prst="rect">
            <a:avLst/>
          </a:prstGeom>
          <a:noFill/>
        </p:spPr>
        <p:txBody>
          <a:bodyPr wrap="square">
            <a:spAutoFit/>
          </a:bodyPr>
          <a:lstStyle/>
          <a:p>
            <a:pPr algn="ctr">
              <a:spcBef>
                <a:spcPct val="0"/>
              </a:spcBef>
              <a:buFont typeface="Arial" panose="020B0604020202020204" pitchFamily="34" charset="0"/>
              <a:buNone/>
            </a:pPr>
            <a:r>
              <a:rPr lang="es-ES" altLang="en-US" sz="1200" dirty="0">
                <a:latin typeface="Gotham Book"/>
              </a:rPr>
              <a:t>* p&lt; 0.005</a:t>
            </a:r>
          </a:p>
        </p:txBody>
      </p:sp>
      <p:sp>
        <p:nvSpPr>
          <p:cNvPr id="30" name="CuadroTexto 29">
            <a:extLst>
              <a:ext uri="{FF2B5EF4-FFF2-40B4-BE49-F238E27FC236}">
                <a16:creationId xmlns:a16="http://schemas.microsoft.com/office/drawing/2014/main" id="{DDB0BF50-8F16-4FB1-A5DE-4D66B1776B0C}"/>
              </a:ext>
            </a:extLst>
          </p:cNvPr>
          <p:cNvSpPr txBox="1"/>
          <p:nvPr/>
        </p:nvSpPr>
        <p:spPr>
          <a:xfrm>
            <a:off x="7402677" y="3907291"/>
            <a:ext cx="417328" cy="276999"/>
          </a:xfrm>
          <a:prstGeom prst="rect">
            <a:avLst/>
          </a:prstGeom>
          <a:noFill/>
        </p:spPr>
        <p:txBody>
          <a:bodyPr wrap="square">
            <a:spAutoFit/>
          </a:bodyPr>
          <a:lstStyle/>
          <a:p>
            <a:pPr algn="ctr"/>
            <a:r>
              <a:rPr lang="es-ES" sz="1200" dirty="0">
                <a:latin typeface="Gotham Black"/>
              </a:rPr>
              <a:t>*</a:t>
            </a:r>
            <a:endParaRPr lang="es-ES" sz="1200" dirty="0"/>
          </a:p>
        </p:txBody>
      </p:sp>
      <p:sp>
        <p:nvSpPr>
          <p:cNvPr id="32" name="CuadroTexto 31">
            <a:extLst>
              <a:ext uri="{FF2B5EF4-FFF2-40B4-BE49-F238E27FC236}">
                <a16:creationId xmlns:a16="http://schemas.microsoft.com/office/drawing/2014/main" id="{87BCF338-44E6-4843-B0FA-E1CC9904CBE8}"/>
              </a:ext>
            </a:extLst>
          </p:cNvPr>
          <p:cNvSpPr txBox="1"/>
          <p:nvPr/>
        </p:nvSpPr>
        <p:spPr>
          <a:xfrm>
            <a:off x="10431072" y="4098046"/>
            <a:ext cx="473330" cy="276999"/>
          </a:xfrm>
          <a:prstGeom prst="rect">
            <a:avLst/>
          </a:prstGeom>
          <a:noFill/>
        </p:spPr>
        <p:txBody>
          <a:bodyPr wrap="square">
            <a:spAutoFit/>
          </a:bodyPr>
          <a:lstStyle/>
          <a:p>
            <a:pPr algn="ctr"/>
            <a:r>
              <a:rPr lang="es-ES" sz="1200" dirty="0">
                <a:latin typeface="Gotham Black"/>
              </a:rPr>
              <a:t>*</a:t>
            </a:r>
            <a:endParaRPr lang="es-ES" sz="1200" dirty="0"/>
          </a:p>
        </p:txBody>
      </p:sp>
      <p:pic>
        <p:nvPicPr>
          <p:cNvPr id="35" name="Picture 2" descr="Lactobacillus crispatus bacteria, illustration : Ilustración de stock">
            <a:extLst>
              <a:ext uri="{FF2B5EF4-FFF2-40B4-BE49-F238E27FC236}">
                <a16:creationId xmlns:a16="http://schemas.microsoft.com/office/drawing/2014/main" id="{F6848611-C23C-403B-ACE8-87B8DCACB5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0300" b="3974"/>
          <a:stretch/>
        </p:blipFill>
        <p:spPr bwMode="auto">
          <a:xfrm>
            <a:off x="6010209" y="2846268"/>
            <a:ext cx="937185" cy="10046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7" name="Picture 4">
            <a:extLst>
              <a:ext uri="{FF2B5EF4-FFF2-40B4-BE49-F238E27FC236}">
                <a16:creationId xmlns:a16="http://schemas.microsoft.com/office/drawing/2014/main" id="{FE0AC26E-D0CF-498C-B866-843FB5FB524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0037"/>
          <a:stretch/>
        </p:blipFill>
        <p:spPr bwMode="auto">
          <a:xfrm>
            <a:off x="10808819" y="2832808"/>
            <a:ext cx="896206" cy="9607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9" name="CuadroTexto 38">
            <a:extLst>
              <a:ext uri="{FF2B5EF4-FFF2-40B4-BE49-F238E27FC236}">
                <a16:creationId xmlns:a16="http://schemas.microsoft.com/office/drawing/2014/main" id="{B20D7D4E-344F-46D0-801B-4CC2D05DC619}"/>
              </a:ext>
            </a:extLst>
          </p:cNvPr>
          <p:cNvSpPr txBox="1"/>
          <p:nvPr/>
        </p:nvSpPr>
        <p:spPr>
          <a:xfrm>
            <a:off x="9684586" y="5664063"/>
            <a:ext cx="1381108" cy="276999"/>
          </a:xfrm>
          <a:prstGeom prst="rect">
            <a:avLst/>
          </a:prstGeom>
          <a:noFill/>
        </p:spPr>
        <p:txBody>
          <a:bodyPr wrap="square">
            <a:spAutoFit/>
          </a:bodyPr>
          <a:lstStyle/>
          <a:p>
            <a:pPr algn="ctr">
              <a:spcBef>
                <a:spcPct val="0"/>
              </a:spcBef>
              <a:buFont typeface="Arial" panose="020B0604020202020204" pitchFamily="34" charset="0"/>
              <a:buNone/>
            </a:pPr>
            <a:r>
              <a:rPr lang="es-ES" altLang="en-US" sz="1200" dirty="0">
                <a:latin typeface="Gotham Book"/>
              </a:rPr>
              <a:t>* p&lt; 0.005</a:t>
            </a:r>
          </a:p>
        </p:txBody>
      </p:sp>
      <p:sp>
        <p:nvSpPr>
          <p:cNvPr id="16" name="Triángulo isósceles 15">
            <a:extLst>
              <a:ext uri="{FF2B5EF4-FFF2-40B4-BE49-F238E27FC236}">
                <a16:creationId xmlns:a16="http://schemas.microsoft.com/office/drawing/2014/main" id="{851C5AA4-9D68-4F05-A135-5814FCBE2EEA}"/>
              </a:ext>
            </a:extLst>
          </p:cNvPr>
          <p:cNvSpPr/>
          <p:nvPr/>
        </p:nvSpPr>
        <p:spPr>
          <a:xfrm>
            <a:off x="7283654" y="3802450"/>
            <a:ext cx="200092" cy="285750"/>
          </a:xfrm>
          <a:prstGeom prst="triangl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 name="Triángulo isósceles 18">
            <a:extLst>
              <a:ext uri="{FF2B5EF4-FFF2-40B4-BE49-F238E27FC236}">
                <a16:creationId xmlns:a16="http://schemas.microsoft.com/office/drawing/2014/main" id="{03D99E34-5CDB-48AD-BEE9-94C885BB4EF7}"/>
              </a:ext>
            </a:extLst>
          </p:cNvPr>
          <p:cNvSpPr/>
          <p:nvPr/>
        </p:nvSpPr>
        <p:spPr>
          <a:xfrm rot="10800000">
            <a:off x="10567691" y="4336292"/>
            <a:ext cx="200092" cy="28575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25" name="Conector recto 24">
            <a:extLst>
              <a:ext uri="{FF2B5EF4-FFF2-40B4-BE49-F238E27FC236}">
                <a16:creationId xmlns:a16="http://schemas.microsoft.com/office/drawing/2014/main" id="{A8B8228A-C253-4E74-926D-C13838E97392}"/>
              </a:ext>
            </a:extLst>
          </p:cNvPr>
          <p:cNvCxnSpPr/>
          <p:nvPr/>
        </p:nvCxnSpPr>
        <p:spPr>
          <a:xfrm>
            <a:off x="2543175" y="3377971"/>
            <a:ext cx="127635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1" name="Triángulo isósceles 20">
            <a:extLst>
              <a:ext uri="{FF2B5EF4-FFF2-40B4-BE49-F238E27FC236}">
                <a16:creationId xmlns:a16="http://schemas.microsoft.com/office/drawing/2014/main" id="{C21EC5CA-3C68-43AE-A453-5DB60D632565}"/>
              </a:ext>
            </a:extLst>
          </p:cNvPr>
          <p:cNvSpPr/>
          <p:nvPr/>
        </p:nvSpPr>
        <p:spPr>
          <a:xfrm rot="10800000">
            <a:off x="3174375" y="3276563"/>
            <a:ext cx="200092" cy="28575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31" name="Imagen 20">
            <a:extLst>
              <a:ext uri="{FF2B5EF4-FFF2-40B4-BE49-F238E27FC236}">
                <a16:creationId xmlns:a16="http://schemas.microsoft.com/office/drawing/2014/main" id="{A87AAE77-F528-4795-A3DB-E0E2022A8FC4}"/>
              </a:ext>
            </a:extLst>
          </p:cNvPr>
          <p:cNvPicPr>
            <a:picLocks noChangeAspect="1"/>
          </p:cNvPicPr>
          <p:nvPr/>
        </p:nvPicPr>
        <p:blipFill rotWithShape="1">
          <a:blip r:embed="rId7">
            <a:clrChange>
              <a:clrFrom>
                <a:srgbClr val="FFFFFF"/>
              </a:clrFrom>
              <a:clrTo>
                <a:srgbClr val="FFFFFF">
                  <a:alpha val="0"/>
                </a:srgbClr>
              </a:clrTo>
            </a:clrChange>
          </a:blip>
          <a:srcRect t="9566"/>
          <a:stretch/>
        </p:blipFill>
        <p:spPr>
          <a:xfrm>
            <a:off x="10259622" y="17959"/>
            <a:ext cx="1841439" cy="695260"/>
          </a:xfrm>
          <a:prstGeom prst="rect">
            <a:avLst/>
          </a:prstGeom>
        </p:spPr>
      </p:pic>
      <p:sp>
        <p:nvSpPr>
          <p:cNvPr id="33" name="TextBox 32">
            <a:extLst>
              <a:ext uri="{FF2B5EF4-FFF2-40B4-BE49-F238E27FC236}">
                <a16:creationId xmlns:a16="http://schemas.microsoft.com/office/drawing/2014/main" id="{5775C991-0237-4AA3-B958-DB0853B0DFB4}"/>
              </a:ext>
            </a:extLst>
          </p:cNvPr>
          <p:cNvSpPr txBox="1"/>
          <p:nvPr/>
        </p:nvSpPr>
        <p:spPr>
          <a:xfrm>
            <a:off x="-1" y="815483"/>
            <a:ext cx="12192000" cy="400110"/>
          </a:xfrm>
          <a:prstGeom prst="rect">
            <a:avLst/>
          </a:prstGeom>
          <a:solidFill>
            <a:srgbClr val="990099"/>
          </a:solidFill>
        </p:spPr>
        <p:txBody>
          <a:bodyPr wrap="square">
            <a:spAutoFit/>
          </a:bodyPr>
          <a:lstStyle>
            <a:defPPr>
              <a:defRPr lang="es-ES"/>
            </a:defPPr>
            <a:lvl1pPr algn="ctr">
              <a:defRPr b="1">
                <a:solidFill>
                  <a:schemeClr val="bg1"/>
                </a:solidFill>
                <a:effectLst>
                  <a:outerShdw blurRad="38100" dist="38100" dir="2700000" algn="tl">
                    <a:srgbClr val="000000">
                      <a:alpha val="43137"/>
                    </a:srgbClr>
                  </a:outerShdw>
                </a:effectLst>
                <a:latin typeface="Gotham Black"/>
              </a:defRPr>
            </a:lvl1pPr>
          </a:lstStyle>
          <a:p>
            <a:r>
              <a:rPr lang="en-US" dirty="0"/>
              <a:t>EFICACIA </a:t>
            </a:r>
            <a:r>
              <a:rPr lang="en-US" dirty="0" err="1"/>
              <a:t>en</a:t>
            </a:r>
            <a:r>
              <a:rPr lang="en-US" dirty="0"/>
              <a:t> la MICROBIOTA VAGINAL: RESULTADOS SIGNIFICATIVOS</a:t>
            </a:r>
          </a:p>
        </p:txBody>
      </p:sp>
    </p:spTree>
    <p:extLst>
      <p:ext uri="{BB962C8B-B14F-4D97-AF65-F5344CB8AC3E}">
        <p14:creationId xmlns:p14="http://schemas.microsoft.com/office/powerpoint/2010/main" val="3639991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A6B2409-62BA-490C-9829-C964DE258E34}"/>
              </a:ext>
            </a:extLst>
          </p:cNvPr>
          <p:cNvSpPr txBox="1"/>
          <p:nvPr/>
        </p:nvSpPr>
        <p:spPr>
          <a:xfrm>
            <a:off x="4027760" y="1417316"/>
            <a:ext cx="39565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otham Black"/>
                <a:ea typeface="MS PGothic" panose="020B0600070205080204" pitchFamily="34" charset="-128"/>
                <a:cs typeface="+mn-cs"/>
              </a:rPr>
              <a:t>PRIMARY ENDPOINT</a:t>
            </a:r>
          </a:p>
        </p:txBody>
      </p:sp>
      <p:sp>
        <p:nvSpPr>
          <p:cNvPr id="20" name="Rectangle 19">
            <a:extLst>
              <a:ext uri="{FF2B5EF4-FFF2-40B4-BE49-F238E27FC236}">
                <a16:creationId xmlns:a16="http://schemas.microsoft.com/office/drawing/2014/main" id="{F0716DD8-C18F-4020-9C42-9693E6181306}"/>
              </a:ext>
            </a:extLst>
          </p:cNvPr>
          <p:cNvSpPr/>
          <p:nvPr/>
        </p:nvSpPr>
        <p:spPr>
          <a:xfrm>
            <a:off x="339810" y="1552046"/>
            <a:ext cx="10957843" cy="584775"/>
          </a:xfrm>
          <a:prstGeom prst="rect">
            <a:avLst/>
          </a:prstGeom>
        </p:spPr>
        <p:txBody>
          <a:bodyPr wrap="square">
            <a:spAutoFit/>
          </a:bodyPr>
          <a:lstStyle/>
          <a:p>
            <a:pPr marL="130969" marR="0" lvl="0" indent="-130969"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lack"/>
                <a:ea typeface="+mn-ea"/>
                <a:cs typeface="+mn-cs"/>
              </a:rPr>
              <a:t>   </a:t>
            </a:r>
            <a:r>
              <a:rPr kumimoji="0" lang="es-ES" sz="1600" b="0" i="0" u="none" strike="noStrike" kern="1200" cap="none" spc="0" normalizeH="0" baseline="0" noProof="0" dirty="0">
                <a:ln>
                  <a:noFill/>
                </a:ln>
                <a:solidFill>
                  <a:prstClr val="black"/>
                </a:solidFill>
                <a:effectLst/>
                <a:uLnTx/>
                <a:uFillTx/>
                <a:latin typeface="Gotham Black"/>
                <a:ea typeface="+mn-ea"/>
                <a:cs typeface="+mn-cs"/>
              </a:rPr>
              <a:t>Evaluar el grado de </a:t>
            </a:r>
            <a:r>
              <a:rPr kumimoji="0" lang="es-ES" sz="1600" b="1" i="0" u="none" strike="noStrike" kern="1200" cap="none" spc="0" normalizeH="0" baseline="0" noProof="0" dirty="0">
                <a:ln>
                  <a:noFill/>
                </a:ln>
                <a:solidFill>
                  <a:prstClr val="black"/>
                </a:solidFill>
                <a:effectLst/>
                <a:uLnTx/>
                <a:uFillTx/>
                <a:latin typeface="Gotham Black"/>
                <a:ea typeface="+mn-ea"/>
                <a:cs typeface="+mn-cs"/>
              </a:rPr>
              <a:t>reparación de la mucosa cervical en mujeres </a:t>
            </a:r>
            <a:r>
              <a:rPr kumimoji="0" lang="es-ES" sz="1600" b="0" i="0" u="none" strike="noStrike" kern="1200" cap="none" spc="0" normalizeH="0" baseline="0" noProof="0" dirty="0">
                <a:ln>
                  <a:noFill/>
                </a:ln>
                <a:solidFill>
                  <a:prstClr val="black"/>
                </a:solidFill>
                <a:effectLst/>
                <a:uLnTx/>
                <a:uFillTx/>
                <a:latin typeface="Gotham Black"/>
                <a:ea typeface="+mn-ea"/>
                <a:cs typeface="+mn-cs"/>
              </a:rPr>
              <a:t>de entre 30 y 65 años con VPH positivo, </a:t>
            </a:r>
            <a:r>
              <a:rPr kumimoji="0" lang="es-ES" sz="1600" b="1" i="0" u="none" strike="noStrike" kern="1200" cap="none" spc="0" normalizeH="0" baseline="0" noProof="0" dirty="0">
                <a:ln>
                  <a:noFill/>
                </a:ln>
                <a:solidFill>
                  <a:prstClr val="black"/>
                </a:solidFill>
                <a:effectLst/>
                <a:uLnTx/>
                <a:uFillTx/>
                <a:latin typeface="Gotham Black"/>
                <a:ea typeface="+mn-ea"/>
                <a:cs typeface="+mn-cs"/>
              </a:rPr>
              <a:t>resultado citológico </a:t>
            </a:r>
            <a:r>
              <a:rPr kumimoji="0" lang="es-ES" sz="1600" b="0" i="0" u="none" strike="noStrike" kern="1200" cap="none" spc="0" normalizeH="0" baseline="0" noProof="0" dirty="0">
                <a:ln>
                  <a:noFill/>
                </a:ln>
                <a:solidFill>
                  <a:prstClr val="black"/>
                </a:solidFill>
                <a:effectLst/>
                <a:uLnTx/>
                <a:uFillTx/>
                <a:latin typeface="Gotham Black"/>
                <a:ea typeface="+mn-ea"/>
                <a:cs typeface="+mn-cs"/>
              </a:rPr>
              <a:t>AS-CUS, LSIL o AG-US, </a:t>
            </a:r>
            <a:r>
              <a:rPr kumimoji="0" lang="es-ES" sz="1600" b="1" i="0" u="none" strike="noStrike" kern="1200" cap="none" spc="0" normalizeH="0" baseline="0" noProof="0" dirty="0">
                <a:ln>
                  <a:noFill/>
                </a:ln>
                <a:solidFill>
                  <a:prstClr val="black"/>
                </a:solidFill>
                <a:effectLst/>
                <a:uLnTx/>
                <a:uFillTx/>
                <a:latin typeface="Gotham Black"/>
                <a:ea typeface="+mn-ea"/>
                <a:cs typeface="+mn-cs"/>
              </a:rPr>
              <a:t>e imagen colposcópica concordante a los 6 meses</a:t>
            </a:r>
            <a:r>
              <a:rPr kumimoji="0" lang="es-ES" sz="1600" b="0" i="0" u="none" strike="noStrike" kern="1200" cap="none" spc="0" normalizeH="0" baseline="0" noProof="0" dirty="0">
                <a:ln>
                  <a:noFill/>
                </a:ln>
                <a:solidFill>
                  <a:prstClr val="black"/>
                </a:solidFill>
                <a:effectLst/>
                <a:uLnTx/>
                <a:uFillTx/>
                <a:latin typeface="Gotham Black"/>
                <a:ea typeface="+mn-ea"/>
                <a:cs typeface="+mn-cs"/>
              </a:rPr>
              <a:t>.</a:t>
            </a:r>
            <a:endParaRPr kumimoji="0" lang="en-US" sz="1600" b="1" i="0" u="none" strike="noStrike" kern="1200" cap="none" spc="0" normalizeH="0" baseline="0" noProof="0" dirty="0">
              <a:ln>
                <a:noFill/>
              </a:ln>
              <a:solidFill>
                <a:prstClr val="black"/>
              </a:solidFill>
              <a:effectLst/>
              <a:uLnTx/>
              <a:uFillTx/>
              <a:latin typeface="Gotham Black"/>
              <a:ea typeface="+mn-ea"/>
              <a:cs typeface="+mn-cs"/>
            </a:endParaRPr>
          </a:p>
        </p:txBody>
      </p:sp>
      <p:sp>
        <p:nvSpPr>
          <p:cNvPr id="22" name="TextBox 21">
            <a:extLst>
              <a:ext uri="{FF2B5EF4-FFF2-40B4-BE49-F238E27FC236}">
                <a16:creationId xmlns:a16="http://schemas.microsoft.com/office/drawing/2014/main" id="{5603EC65-2B85-4958-8969-F651B13411E6}"/>
              </a:ext>
            </a:extLst>
          </p:cNvPr>
          <p:cNvSpPr txBox="1"/>
          <p:nvPr/>
        </p:nvSpPr>
        <p:spPr>
          <a:xfrm>
            <a:off x="4207729" y="3145492"/>
            <a:ext cx="37765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otham Black"/>
                <a:ea typeface="MS PGothic" panose="020B0600070205080204" pitchFamily="34" charset="-128"/>
                <a:cs typeface="+mn-cs"/>
              </a:rPr>
              <a:t>SECONDARY</a:t>
            </a:r>
            <a:r>
              <a:rPr kumimoji="0" lang="en-US" sz="2000" b="1" i="0" u="none" strike="noStrike" kern="1200" cap="none" spc="0" normalizeH="0" baseline="0" noProof="0" dirty="0">
                <a:ln>
                  <a:noFill/>
                </a:ln>
                <a:solidFill>
                  <a:prstClr val="white"/>
                </a:solidFill>
                <a:effectLst/>
                <a:uLnTx/>
                <a:uFillTx/>
                <a:latin typeface="Gotham Black"/>
                <a:ea typeface="MS PGothic" panose="020B0600070205080204" pitchFamily="34" charset="-128"/>
                <a:cs typeface="+mn-cs"/>
              </a:rPr>
              <a:t> ENDPOINT</a:t>
            </a:r>
          </a:p>
        </p:txBody>
      </p:sp>
      <p:sp>
        <p:nvSpPr>
          <p:cNvPr id="23" name="Rectangle 22">
            <a:extLst>
              <a:ext uri="{FF2B5EF4-FFF2-40B4-BE49-F238E27FC236}">
                <a16:creationId xmlns:a16="http://schemas.microsoft.com/office/drawing/2014/main" id="{8EE4DC83-9CF8-4A8D-AA54-3BC09862E632}"/>
              </a:ext>
            </a:extLst>
          </p:cNvPr>
          <p:cNvSpPr/>
          <p:nvPr/>
        </p:nvSpPr>
        <p:spPr>
          <a:xfrm>
            <a:off x="116212" y="3318978"/>
            <a:ext cx="6082569" cy="3093154"/>
          </a:xfrm>
          <a:prstGeom prst="rect">
            <a:avLst/>
          </a:prstGeom>
        </p:spPr>
        <p:txBody>
          <a:bodyPr wrap="square">
            <a:spAutoFit/>
          </a:bodyPr>
          <a:lstStyle/>
          <a:p>
            <a:pPr marL="214313" indent="-214313" defTabSz="342900">
              <a:buFont typeface="Arial" panose="020B0604020202020204" pitchFamily="34" charset="0"/>
              <a:buChar char="•"/>
              <a:defRPr/>
            </a:pPr>
            <a:r>
              <a:rPr lang="es-ES" sz="1500" dirty="0">
                <a:latin typeface="Gotham Book"/>
              </a:rPr>
              <a:t>Evaluar el grado de </a:t>
            </a:r>
            <a:r>
              <a:rPr lang="es-ES" sz="1500" b="1" dirty="0">
                <a:latin typeface="Gotham Book"/>
              </a:rPr>
              <a:t>reparación de la mucosa cervical </a:t>
            </a:r>
            <a:r>
              <a:rPr lang="es-ES" sz="1500" dirty="0">
                <a:latin typeface="Gotham Book"/>
              </a:rPr>
              <a:t>en mujeres de entre 30 y 65 años con VPH positivo, resultado citológico AS-CUS, LSIL o AG-US, e imagen colposcópica concordante a los 3 y 12 meses. </a:t>
            </a:r>
          </a:p>
          <a:p>
            <a:pPr marL="214313" indent="-214313" defTabSz="342900">
              <a:buFont typeface="Arial" panose="020B0604020202020204" pitchFamily="34" charset="0"/>
              <a:buChar char="•"/>
              <a:defRPr/>
            </a:pPr>
            <a:r>
              <a:rPr lang="es-ES" sz="1500" dirty="0">
                <a:latin typeface="Gotham Book"/>
              </a:rPr>
              <a:t>Evaluar el grado de </a:t>
            </a:r>
            <a:r>
              <a:rPr lang="es-ES" sz="1500" b="1" dirty="0">
                <a:latin typeface="Gotham Book"/>
              </a:rPr>
              <a:t>aclaramiento del VPH</a:t>
            </a:r>
            <a:r>
              <a:rPr lang="es-ES" sz="1500" dirty="0">
                <a:latin typeface="Gotham Book"/>
              </a:rPr>
              <a:t> a los 6 meses. </a:t>
            </a:r>
          </a:p>
          <a:p>
            <a:pPr marL="214313" indent="-214313" defTabSz="342900">
              <a:buFont typeface="Arial" panose="020B0604020202020204" pitchFamily="34" charset="0"/>
              <a:buChar char="•"/>
              <a:defRPr/>
            </a:pPr>
            <a:r>
              <a:rPr lang="es-ES" sz="1500" dirty="0">
                <a:latin typeface="Gotham Book"/>
              </a:rPr>
              <a:t>Evaluar el grado de </a:t>
            </a:r>
            <a:r>
              <a:rPr lang="es-ES" sz="1500" b="1" dirty="0" err="1">
                <a:latin typeface="Gotham Book"/>
              </a:rPr>
              <a:t>reepitelización</a:t>
            </a:r>
            <a:r>
              <a:rPr lang="es-ES" sz="1500" b="1" dirty="0">
                <a:latin typeface="Gotham Book"/>
              </a:rPr>
              <a:t> de la mucosa cervical </a:t>
            </a:r>
            <a:r>
              <a:rPr lang="es-ES" sz="1500" dirty="0">
                <a:latin typeface="Gotham Book"/>
              </a:rPr>
              <a:t>a 3, 6 y 12 meses</a:t>
            </a:r>
          </a:p>
          <a:p>
            <a:pPr marL="214313" indent="-214313" defTabSz="342900">
              <a:buFont typeface="Arial" panose="020B0604020202020204" pitchFamily="34" charset="0"/>
              <a:buChar char="•"/>
              <a:defRPr/>
            </a:pPr>
            <a:r>
              <a:rPr lang="es-ES" sz="1500" dirty="0">
                <a:latin typeface="Gotham Book"/>
              </a:rPr>
              <a:t>Evaluar el índice </a:t>
            </a:r>
            <a:r>
              <a:rPr lang="es-ES" sz="1500" b="1" dirty="0">
                <a:latin typeface="Gotham Book"/>
              </a:rPr>
              <a:t>de salud vaginal </a:t>
            </a:r>
            <a:r>
              <a:rPr lang="es-ES" sz="1500" dirty="0">
                <a:latin typeface="Gotham Book"/>
              </a:rPr>
              <a:t>a 3, 6 y 12 meses</a:t>
            </a:r>
          </a:p>
          <a:p>
            <a:pPr marL="214313" indent="-214313" defTabSz="342900">
              <a:buFont typeface="Arial" panose="020B0604020202020204" pitchFamily="34" charset="0"/>
              <a:buChar char="•"/>
              <a:defRPr/>
            </a:pPr>
            <a:r>
              <a:rPr lang="es-ES" sz="1500" dirty="0">
                <a:latin typeface="Gotham Book"/>
              </a:rPr>
              <a:t>Evaluar la </a:t>
            </a:r>
            <a:r>
              <a:rPr lang="es-ES" sz="1500" b="1" dirty="0">
                <a:latin typeface="Gotham Book"/>
              </a:rPr>
              <a:t>seguridad y tolerabilidad </a:t>
            </a:r>
            <a:r>
              <a:rPr lang="es-ES" sz="1500" dirty="0">
                <a:latin typeface="Gotham Book"/>
              </a:rPr>
              <a:t>del gel Papilocare</a:t>
            </a:r>
          </a:p>
          <a:p>
            <a:pPr marL="214313" indent="-214313" defTabSz="342900">
              <a:buFont typeface="Arial" panose="020B0604020202020204" pitchFamily="34" charset="0"/>
              <a:buChar char="•"/>
              <a:defRPr/>
            </a:pPr>
            <a:r>
              <a:rPr lang="es-ES" sz="1500" dirty="0">
                <a:latin typeface="Gotham Book"/>
              </a:rPr>
              <a:t>Evaluar el nivel de </a:t>
            </a:r>
            <a:r>
              <a:rPr lang="es-ES" sz="1500" b="1" dirty="0">
                <a:latin typeface="Gotham Book"/>
              </a:rPr>
              <a:t>estrés percibido </a:t>
            </a:r>
            <a:r>
              <a:rPr lang="es-ES" sz="1500" dirty="0">
                <a:latin typeface="Gotham Book"/>
              </a:rPr>
              <a:t>por las pacientes (medido por PSS14) a 3, 6 y 12 meses</a:t>
            </a:r>
          </a:p>
          <a:p>
            <a:pPr marL="214313" indent="-214313" defTabSz="342900">
              <a:buFont typeface="Arial" panose="020B0604020202020204" pitchFamily="34" charset="0"/>
              <a:buChar char="•"/>
              <a:defRPr/>
            </a:pPr>
            <a:r>
              <a:rPr lang="es-ES" sz="1500" dirty="0">
                <a:latin typeface="Gotham Book"/>
              </a:rPr>
              <a:t>Evaluar la </a:t>
            </a:r>
            <a:r>
              <a:rPr lang="es-ES" sz="1500" b="1" dirty="0">
                <a:latin typeface="Gotham Book"/>
              </a:rPr>
              <a:t>satisfacción de la paciente </a:t>
            </a:r>
            <a:r>
              <a:rPr lang="es-ES" sz="1500" dirty="0">
                <a:latin typeface="Gotham Book"/>
              </a:rPr>
              <a:t>con el Papilocare a 3, 6 y 12 meses</a:t>
            </a:r>
          </a:p>
          <a:p>
            <a:pPr marL="214313" indent="-214313" defTabSz="342900">
              <a:buFont typeface="Arial" panose="020B0604020202020204" pitchFamily="34" charset="0"/>
              <a:buChar char="•"/>
              <a:defRPr/>
            </a:pPr>
            <a:r>
              <a:rPr lang="es-ES" sz="1500" dirty="0">
                <a:latin typeface="Gotham Book"/>
              </a:rPr>
              <a:t>Evaluar el </a:t>
            </a:r>
            <a:r>
              <a:rPr lang="es-ES" sz="1500" b="1" dirty="0">
                <a:latin typeface="Gotham Book"/>
              </a:rPr>
              <a:t>cumplimiento del tratamiento </a:t>
            </a:r>
            <a:r>
              <a:rPr lang="es-ES" sz="1500" dirty="0">
                <a:latin typeface="Gotham Book"/>
              </a:rPr>
              <a:t>a 3 y 6 meses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effectLst/>
              <a:uLnTx/>
              <a:uFillTx/>
              <a:latin typeface="Gotham Black"/>
              <a:ea typeface="+mn-ea"/>
              <a:cs typeface="+mn-cs"/>
            </a:endParaRPr>
          </a:p>
        </p:txBody>
      </p:sp>
      <p:sp>
        <p:nvSpPr>
          <p:cNvPr id="9" name="TextBox 11">
            <a:extLst>
              <a:ext uri="{FF2B5EF4-FFF2-40B4-BE49-F238E27FC236}">
                <a16:creationId xmlns:a16="http://schemas.microsoft.com/office/drawing/2014/main" id="{D443F292-D446-4C06-87B8-86DC04C37BE2}"/>
              </a:ext>
            </a:extLst>
          </p:cNvPr>
          <p:cNvSpPr txBox="1"/>
          <p:nvPr/>
        </p:nvSpPr>
        <p:spPr>
          <a:xfrm>
            <a:off x="0" y="983450"/>
            <a:ext cx="12192000" cy="369332"/>
          </a:xfrm>
          <a:prstGeom prst="rect">
            <a:avLst/>
          </a:prstGeom>
          <a:solidFill>
            <a:srgbClr val="990099"/>
          </a:solidFill>
        </p:spPr>
        <p:txBody>
          <a:bodyPr wrap="square">
            <a:spAutoFit/>
          </a:bodyPr>
          <a:lstStyle>
            <a:defPPr>
              <a:defRPr lang="es-ES"/>
            </a:defPPr>
            <a:lvl1pPr algn="ctr">
              <a:defRPr b="1">
                <a:solidFill>
                  <a:schemeClr val="bg1"/>
                </a:solidFill>
                <a:effectLst>
                  <a:outerShdw blurRad="38100" dist="38100" dir="2700000" algn="tl">
                    <a:srgbClr val="000000">
                      <a:alpha val="43137"/>
                    </a:srgbClr>
                  </a:outerShdw>
                </a:effectLst>
                <a:latin typeface="Gotham Black"/>
              </a:defRPr>
            </a:lvl1pPr>
          </a:lstStyle>
          <a:p>
            <a:r>
              <a:rPr lang="en-US"/>
              <a:t>OBJETIVO</a:t>
            </a:r>
            <a:r>
              <a:rPr lang="en-US" dirty="0"/>
              <a:t> PRIMARIO</a:t>
            </a:r>
          </a:p>
        </p:txBody>
      </p:sp>
      <p:sp>
        <p:nvSpPr>
          <p:cNvPr id="10" name="TextBox 11">
            <a:extLst>
              <a:ext uri="{FF2B5EF4-FFF2-40B4-BE49-F238E27FC236}">
                <a16:creationId xmlns:a16="http://schemas.microsoft.com/office/drawing/2014/main" id="{453E5F92-DF5E-4A64-9E7E-8CE01B1A3818}"/>
              </a:ext>
            </a:extLst>
          </p:cNvPr>
          <p:cNvSpPr txBox="1"/>
          <p:nvPr/>
        </p:nvSpPr>
        <p:spPr>
          <a:xfrm>
            <a:off x="0" y="2743193"/>
            <a:ext cx="6867525" cy="369332"/>
          </a:xfrm>
          <a:prstGeom prst="rect">
            <a:avLst/>
          </a:prstGeom>
          <a:solidFill>
            <a:srgbClr val="990099"/>
          </a:solidFill>
        </p:spPr>
        <p:txBody>
          <a:bodyPr wrap="square">
            <a:spAutoFit/>
          </a:bodyPr>
          <a:lstStyle>
            <a:defPPr>
              <a:defRPr lang="es-ES"/>
            </a:defPPr>
            <a:lvl1pPr algn="ctr">
              <a:defRPr b="1">
                <a:solidFill>
                  <a:schemeClr val="bg1"/>
                </a:solidFill>
                <a:effectLst>
                  <a:outerShdw blurRad="38100" dist="38100" dir="2700000" algn="tl">
                    <a:srgbClr val="000000">
                      <a:alpha val="43137"/>
                    </a:srgbClr>
                  </a:outerShdw>
                </a:effectLst>
                <a:latin typeface="Gotham Black"/>
              </a:defRPr>
            </a:lvl1pPr>
          </a:lstStyle>
          <a:p>
            <a:r>
              <a:rPr lang="en-US" dirty="0"/>
              <a:t>OBJETIVO SECUNDARIO</a:t>
            </a:r>
          </a:p>
        </p:txBody>
      </p:sp>
      <p:sp>
        <p:nvSpPr>
          <p:cNvPr id="4" name="Rectángulo 15">
            <a:extLst>
              <a:ext uri="{FF2B5EF4-FFF2-40B4-BE49-F238E27FC236}">
                <a16:creationId xmlns:a16="http://schemas.microsoft.com/office/drawing/2014/main" id="{40435D3E-EB12-459A-857B-B5241548A828}"/>
              </a:ext>
            </a:extLst>
          </p:cNvPr>
          <p:cNvSpPr/>
          <p:nvPr/>
        </p:nvSpPr>
        <p:spPr>
          <a:xfrm>
            <a:off x="5803573" y="6424605"/>
            <a:ext cx="5550054"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Seydoux G, et al. Efficacy of a Multi-Ingredient Vaginal Gel in Normalizing HPV-Dependent Cervical Lesions and HR-HPV Clearance.  J Low Genit. Tract Dis. 2020 April; 24(1S):S16. doi:10.1097/LGT.0000000000000538. </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3" name="Grupo 3">
            <a:extLst>
              <a:ext uri="{FF2B5EF4-FFF2-40B4-BE49-F238E27FC236}">
                <a16:creationId xmlns:a16="http://schemas.microsoft.com/office/drawing/2014/main" id="{B5E2C5AE-D665-4CD2-8E71-F8E826BB24D8}"/>
              </a:ext>
            </a:extLst>
          </p:cNvPr>
          <p:cNvGrpSpPr/>
          <p:nvPr/>
        </p:nvGrpSpPr>
        <p:grpSpPr>
          <a:xfrm>
            <a:off x="10605749" y="96313"/>
            <a:ext cx="1495757" cy="722948"/>
            <a:chOff x="7383770" y="946754"/>
            <a:chExt cx="1632548" cy="836286"/>
          </a:xfrm>
        </p:grpSpPr>
        <p:pic>
          <p:nvPicPr>
            <p:cNvPr id="14" name="Imagen 3">
              <a:extLst>
                <a:ext uri="{FF2B5EF4-FFF2-40B4-BE49-F238E27FC236}">
                  <a16:creationId xmlns:a16="http://schemas.microsoft.com/office/drawing/2014/main" id="{160E2940-A4F1-488D-B84C-C6BFE33101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83770" y="946754"/>
              <a:ext cx="1632548" cy="486973"/>
            </a:xfrm>
            <a:prstGeom prst="rect">
              <a:avLst/>
            </a:prstGeom>
          </p:spPr>
        </p:pic>
        <p:sp>
          <p:nvSpPr>
            <p:cNvPr id="15" name="Rectangle 14">
              <a:extLst>
                <a:ext uri="{FF2B5EF4-FFF2-40B4-BE49-F238E27FC236}">
                  <a16:creationId xmlns:a16="http://schemas.microsoft.com/office/drawing/2014/main" id="{E24DA16A-42CA-4B9D-AD68-E09583CB3003}"/>
                </a:ext>
              </a:extLst>
            </p:cNvPr>
            <p:cNvSpPr/>
            <p:nvPr/>
          </p:nvSpPr>
          <p:spPr>
            <a:xfrm>
              <a:off x="7383770" y="1427012"/>
              <a:ext cx="1371268" cy="3560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212072"/>
                  </a:solidFill>
                  <a:effectLst/>
                  <a:uLnTx/>
                  <a:uFillTx/>
                  <a:latin typeface="GothamBook"/>
                  <a:ea typeface="+mn-ea"/>
                  <a:cs typeface="+mn-cs"/>
                </a:rPr>
                <a:t>NCT 04002154</a:t>
              </a:r>
            </a:p>
          </p:txBody>
        </p:sp>
      </p:grpSp>
      <p:sp>
        <p:nvSpPr>
          <p:cNvPr id="16" name="TextBox 15">
            <a:extLst>
              <a:ext uri="{FF2B5EF4-FFF2-40B4-BE49-F238E27FC236}">
                <a16:creationId xmlns:a16="http://schemas.microsoft.com/office/drawing/2014/main" id="{55A3986F-5365-4F3E-866A-AC77D20B55E5}"/>
              </a:ext>
            </a:extLst>
          </p:cNvPr>
          <p:cNvSpPr txBox="1"/>
          <p:nvPr/>
        </p:nvSpPr>
        <p:spPr>
          <a:xfrm>
            <a:off x="7013196" y="5951606"/>
            <a:ext cx="6236987" cy="338554"/>
          </a:xfrm>
          <a:prstGeom prst="rect">
            <a:avLst/>
          </a:prstGeom>
          <a:noFill/>
        </p:spPr>
        <p:txBody>
          <a:bodyPr wrap="square">
            <a:spAutoFit/>
          </a:bodyPr>
          <a:lstStyle/>
          <a:p>
            <a:pPr algn="l"/>
            <a:r>
              <a:rPr lang="es-ES" sz="1600" b="0" i="0" u="none" strike="noStrike" baseline="0" dirty="0">
                <a:solidFill>
                  <a:srgbClr val="231F20"/>
                </a:solidFill>
              </a:rPr>
              <a:t>© 2021, ASCCP DOI: 10.1097/LGT.0000000000000596</a:t>
            </a:r>
            <a:endParaRPr lang="es-ES" sz="4400" dirty="0"/>
          </a:p>
        </p:txBody>
      </p:sp>
      <p:pic>
        <p:nvPicPr>
          <p:cNvPr id="5" name="Imagen 4" descr="Texto&#10;&#10;Descripción generada automáticamente">
            <a:extLst>
              <a:ext uri="{FF2B5EF4-FFF2-40B4-BE49-F238E27FC236}">
                <a16:creationId xmlns:a16="http://schemas.microsoft.com/office/drawing/2014/main" id="{9D25D56C-87E3-4FA9-A246-7E50CC889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0826" y="1818936"/>
            <a:ext cx="3119711" cy="4144857"/>
          </a:xfrm>
          <a:prstGeom prst="rect">
            <a:avLst/>
          </a:prstGeom>
        </p:spPr>
      </p:pic>
      <p:pic>
        <p:nvPicPr>
          <p:cNvPr id="18" name="Imagen 9" descr="Interfaz de usuario gráfica, Sitio web&#10;&#10;Descripción generada automáticamente">
            <a:extLst>
              <a:ext uri="{FF2B5EF4-FFF2-40B4-BE49-F238E27FC236}">
                <a16:creationId xmlns:a16="http://schemas.microsoft.com/office/drawing/2014/main" id="{E4F4D09A-066A-4949-B60E-C59A8F8595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2625" y="2136821"/>
            <a:ext cx="2514833" cy="3634673"/>
          </a:xfrm>
          <a:prstGeom prst="rect">
            <a:avLst/>
          </a:prstGeom>
        </p:spPr>
      </p:pic>
      <p:pic>
        <p:nvPicPr>
          <p:cNvPr id="3" name="Picture 2">
            <a:extLst>
              <a:ext uri="{FF2B5EF4-FFF2-40B4-BE49-F238E27FC236}">
                <a16:creationId xmlns:a16="http://schemas.microsoft.com/office/drawing/2014/main" id="{944CE7F0-4173-4B40-9C1D-8104982C8A54}"/>
              </a:ext>
            </a:extLst>
          </p:cNvPr>
          <p:cNvPicPr>
            <a:picLocks noChangeAspect="1"/>
          </p:cNvPicPr>
          <p:nvPr/>
        </p:nvPicPr>
        <p:blipFill>
          <a:blip r:embed="rId6"/>
          <a:stretch>
            <a:fillRect/>
          </a:stretch>
        </p:blipFill>
        <p:spPr>
          <a:xfrm>
            <a:off x="6333099" y="3363270"/>
            <a:ext cx="5742689" cy="19161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85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BB9FF47-7F59-4F6E-919A-FCD0599212AB}"/>
              </a:ext>
            </a:extLst>
          </p:cNvPr>
          <p:cNvSpPr/>
          <p:nvPr/>
        </p:nvSpPr>
        <p:spPr>
          <a:xfrm>
            <a:off x="1384383" y="5009358"/>
            <a:ext cx="4461716" cy="276999"/>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
                <a:srgbClr val="AB4D98"/>
              </a:buClr>
              <a:buSzTx/>
              <a:buFontTx/>
              <a:buNone/>
              <a:tabLst/>
              <a:defRPr/>
            </a:pPr>
            <a:r>
              <a:rPr lang="en-US" altLang="es-ES_tradnl" sz="1200" dirty="0" err="1">
                <a:solidFill>
                  <a:prstClr val="black"/>
                </a:solidFill>
                <a:latin typeface="Gotham Book"/>
                <a:ea typeface="MS PGothic" panose="020B0600070205080204" pitchFamily="34" charset="-128"/>
              </a:rPr>
              <a:t>Análisis</a:t>
            </a:r>
            <a:r>
              <a:rPr kumimoji="0" lang="en-US" altLang="es-ES_tradnl" sz="1200" i="0" u="none" strike="noStrike" kern="1200" cap="none" spc="0" normalizeH="0" baseline="0" noProof="0" dirty="0">
                <a:ln>
                  <a:noFill/>
                </a:ln>
                <a:solidFill>
                  <a:prstClr val="black"/>
                </a:solidFill>
                <a:effectLst/>
                <a:uLnTx/>
                <a:uFillTx/>
                <a:latin typeface="Gotham Book"/>
                <a:ea typeface="MS PGothic" panose="020B0600070205080204" pitchFamily="34" charset="-128"/>
                <a:cs typeface="+mn-cs"/>
              </a:rPr>
              <a:t>: A+B vs C </a:t>
            </a:r>
            <a:r>
              <a:rPr kumimoji="0" lang="en-US" altLang="es-ES_tradnl" sz="1200" i="0" u="none" strike="noStrike" kern="1200" cap="none" spc="0" normalizeH="0" baseline="0" noProof="0" dirty="0" err="1">
                <a:ln>
                  <a:noFill/>
                </a:ln>
                <a:solidFill>
                  <a:prstClr val="black"/>
                </a:solidFill>
                <a:effectLst/>
                <a:uLnTx/>
                <a:uFillTx/>
                <a:latin typeface="Gotham Book"/>
                <a:ea typeface="MS PGothic" panose="020B0600070205080204" pitchFamily="34" charset="-128"/>
                <a:cs typeface="+mn-cs"/>
              </a:rPr>
              <a:t>en</a:t>
            </a:r>
            <a:r>
              <a:rPr kumimoji="0" lang="en-US" altLang="es-ES_tradnl" sz="1200" i="0" u="none" strike="noStrike" kern="1200" cap="none" spc="0" normalizeH="0" baseline="0" noProof="0" dirty="0">
                <a:ln>
                  <a:noFill/>
                </a:ln>
                <a:solidFill>
                  <a:prstClr val="black"/>
                </a:solidFill>
                <a:effectLst/>
                <a:uLnTx/>
                <a:uFillTx/>
                <a:latin typeface="Gotham Book"/>
                <a:ea typeface="MS PGothic" panose="020B0600070205080204" pitchFamily="34" charset="-128"/>
                <a:cs typeface="+mn-cs"/>
              </a:rPr>
              <a:t> población ITT (n=101)</a:t>
            </a:r>
          </a:p>
        </p:txBody>
      </p:sp>
      <p:graphicFrame>
        <p:nvGraphicFramePr>
          <p:cNvPr id="17" name="Tabla 13">
            <a:extLst>
              <a:ext uri="{FF2B5EF4-FFF2-40B4-BE49-F238E27FC236}">
                <a16:creationId xmlns:a16="http://schemas.microsoft.com/office/drawing/2014/main" id="{D23F0FFC-4DC8-4FA4-8235-0FEF1F75CD4D}"/>
              </a:ext>
            </a:extLst>
          </p:cNvPr>
          <p:cNvGraphicFramePr>
            <a:graphicFrameLocks noGrp="1"/>
          </p:cNvGraphicFramePr>
          <p:nvPr/>
        </p:nvGraphicFramePr>
        <p:xfrm>
          <a:off x="7760893" y="2292023"/>
          <a:ext cx="4157330" cy="1123686"/>
        </p:xfrm>
        <a:graphic>
          <a:graphicData uri="http://schemas.openxmlformats.org/drawingml/2006/table">
            <a:tbl>
              <a:tblPr firstRow="1" bandRow="1">
                <a:tableStyleId>{F5AB1C69-6EDB-4FF4-983F-18BD219EF322}</a:tableStyleId>
              </a:tblPr>
              <a:tblGrid>
                <a:gridCol w="2239145">
                  <a:extLst>
                    <a:ext uri="{9D8B030D-6E8A-4147-A177-3AD203B41FA5}">
                      <a16:colId xmlns:a16="http://schemas.microsoft.com/office/drawing/2014/main" val="120184079"/>
                    </a:ext>
                  </a:extLst>
                </a:gridCol>
                <a:gridCol w="1918185">
                  <a:extLst>
                    <a:ext uri="{9D8B030D-6E8A-4147-A177-3AD203B41FA5}">
                      <a16:colId xmlns:a16="http://schemas.microsoft.com/office/drawing/2014/main" val="1710401859"/>
                    </a:ext>
                  </a:extLst>
                </a:gridCol>
              </a:tblGrid>
              <a:tr h="370840">
                <a:tc gridSpan="2">
                  <a:txBody>
                    <a:bodyPr/>
                    <a:lstStyle/>
                    <a:p>
                      <a:pPr algn="ctr"/>
                      <a:r>
                        <a:rPr lang="es-ES" sz="1600" dirty="0">
                          <a:solidFill>
                            <a:schemeClr val="tx1"/>
                          </a:solidFill>
                          <a:effectLst/>
                          <a:latin typeface="Gotham Black"/>
                        </a:rPr>
                        <a:t>Edad media (41 años)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solidFill>
                      <a:srgbClr val="AB4E99"/>
                    </a:solidFill>
                  </a:tcPr>
                </a:tc>
                <a:extLst>
                  <a:ext uri="{0D108BD9-81ED-4DB2-BD59-A6C34878D82A}">
                    <a16:rowId xmlns:a16="http://schemas.microsoft.com/office/drawing/2014/main" val="3355684506"/>
                  </a:ext>
                </a:extLst>
              </a:tr>
              <a:tr h="382006">
                <a:tc>
                  <a:txBody>
                    <a:bodyPr/>
                    <a:lstStyle/>
                    <a:p>
                      <a:pPr algn="ctr"/>
                      <a:r>
                        <a:rPr lang="es-ES" sz="1600" dirty="0">
                          <a:solidFill>
                            <a:schemeClr val="tx1"/>
                          </a:solidFill>
                          <a:effectLst/>
                          <a:latin typeface="Gotham Black"/>
                        </a:rPr>
                        <a:t>Grupo PAPILOCARE®</a:t>
                      </a:r>
                      <a:endParaRPr lang="es-ES" sz="1600" b="1" dirty="0">
                        <a:solidFill>
                          <a:schemeClr val="tx1"/>
                        </a:solidFill>
                        <a:effectLst/>
                        <a:latin typeface="Gotham Black"/>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600" dirty="0">
                          <a:solidFill>
                            <a:schemeClr val="tx1"/>
                          </a:solidFill>
                          <a:effectLst/>
                          <a:latin typeface="Gotham Black"/>
                        </a:rPr>
                        <a:t>Grupo Control</a:t>
                      </a:r>
                      <a:endParaRPr lang="es-ES" sz="1600" b="1" dirty="0">
                        <a:solidFill>
                          <a:schemeClr val="tx1"/>
                        </a:solidFill>
                        <a:effectLst/>
                        <a:latin typeface="Gotham Black"/>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9015060"/>
                  </a:ext>
                </a:extLst>
              </a:tr>
              <a:tr h="370840">
                <a:tc>
                  <a:txBody>
                    <a:bodyPr/>
                    <a:lstStyle/>
                    <a:p>
                      <a:pPr algn="ctr"/>
                      <a:r>
                        <a:rPr lang="es-ES" sz="1600" dirty="0">
                          <a:solidFill>
                            <a:schemeClr val="tx1"/>
                          </a:solidFill>
                          <a:effectLst/>
                          <a:latin typeface="Gotham Black"/>
                        </a:rPr>
                        <a:t>41.3</a:t>
                      </a:r>
                      <a:endParaRPr lang="es-ES" sz="1600" b="1" dirty="0">
                        <a:solidFill>
                          <a:schemeClr val="tx1"/>
                        </a:solidFill>
                        <a:effectLst/>
                        <a:latin typeface="Gotham Black"/>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600" dirty="0">
                          <a:solidFill>
                            <a:schemeClr val="tx1"/>
                          </a:solidFill>
                          <a:effectLst/>
                          <a:latin typeface="Gotham Black"/>
                        </a:rPr>
                        <a:t>39.2</a:t>
                      </a:r>
                      <a:endParaRPr lang="es-ES" sz="1600" b="1" dirty="0">
                        <a:solidFill>
                          <a:schemeClr val="tx1"/>
                        </a:solidFill>
                        <a:effectLst/>
                        <a:latin typeface="Gotham Black"/>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6763230"/>
                  </a:ext>
                </a:extLst>
              </a:tr>
            </a:tbl>
          </a:graphicData>
        </a:graphic>
      </p:graphicFrame>
      <p:graphicFrame>
        <p:nvGraphicFramePr>
          <p:cNvPr id="25" name="Tabla 18">
            <a:extLst>
              <a:ext uri="{FF2B5EF4-FFF2-40B4-BE49-F238E27FC236}">
                <a16:creationId xmlns:a16="http://schemas.microsoft.com/office/drawing/2014/main" id="{D2858D14-224B-4282-8701-E0F5FB7F2092}"/>
              </a:ext>
            </a:extLst>
          </p:cNvPr>
          <p:cNvGraphicFramePr>
            <a:graphicFrameLocks noGrp="1"/>
          </p:cNvGraphicFramePr>
          <p:nvPr/>
        </p:nvGraphicFramePr>
        <p:xfrm>
          <a:off x="7757392" y="3545097"/>
          <a:ext cx="4142306" cy="1043870"/>
        </p:xfrm>
        <a:graphic>
          <a:graphicData uri="http://schemas.openxmlformats.org/drawingml/2006/table">
            <a:tbl>
              <a:tblPr firstRow="1" bandRow="1">
                <a:tableStyleId>{F5AB1C69-6EDB-4FF4-983F-18BD219EF322}</a:tableStyleId>
              </a:tblPr>
              <a:tblGrid>
                <a:gridCol w="2263742">
                  <a:extLst>
                    <a:ext uri="{9D8B030D-6E8A-4147-A177-3AD203B41FA5}">
                      <a16:colId xmlns:a16="http://schemas.microsoft.com/office/drawing/2014/main" val="120184079"/>
                    </a:ext>
                  </a:extLst>
                </a:gridCol>
                <a:gridCol w="1878564">
                  <a:extLst>
                    <a:ext uri="{9D8B030D-6E8A-4147-A177-3AD203B41FA5}">
                      <a16:colId xmlns:a16="http://schemas.microsoft.com/office/drawing/2014/main" val="1710401859"/>
                    </a:ext>
                  </a:extLst>
                </a:gridCol>
              </a:tblGrid>
              <a:tr h="344499">
                <a:tc gridSpan="2">
                  <a:txBody>
                    <a:bodyPr/>
                    <a:lstStyle/>
                    <a:p>
                      <a:pPr algn="ctr"/>
                      <a:r>
                        <a:rPr lang="es-ES" sz="1600" b="1" kern="1200" dirty="0">
                          <a:solidFill>
                            <a:schemeClr val="tx1"/>
                          </a:solidFill>
                          <a:effectLst/>
                          <a:latin typeface="Gotham Black"/>
                          <a:ea typeface="+mn-ea"/>
                          <a:cs typeface="+mn-cs"/>
                        </a:rPr>
                        <a:t>Pacientes con VPH-AR incluidas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solidFill>
                      <a:srgbClr val="AB4E99"/>
                    </a:solidFill>
                  </a:tcPr>
                </a:tc>
                <a:extLst>
                  <a:ext uri="{0D108BD9-81ED-4DB2-BD59-A6C34878D82A}">
                    <a16:rowId xmlns:a16="http://schemas.microsoft.com/office/drawing/2014/main" val="3355684506"/>
                  </a:ext>
                </a:extLst>
              </a:tr>
              <a:tr h="354872">
                <a:tc>
                  <a:txBody>
                    <a:bodyPr/>
                    <a:lstStyle/>
                    <a:p>
                      <a:pPr algn="ctr"/>
                      <a:r>
                        <a:rPr lang="es-ES" sz="1600" kern="1200" dirty="0">
                          <a:solidFill>
                            <a:schemeClr val="dk1"/>
                          </a:solidFill>
                          <a:latin typeface="Gotham Black"/>
                          <a:ea typeface="+mn-ea"/>
                          <a:cs typeface="+mn-cs"/>
                        </a:rPr>
                        <a:t>Grupo PAPILOCARE®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600" kern="1200" dirty="0">
                          <a:solidFill>
                            <a:schemeClr val="dk1"/>
                          </a:solidFill>
                          <a:latin typeface="Gotham Black"/>
                          <a:ea typeface="+mn-ea"/>
                          <a:cs typeface="+mn-cs"/>
                        </a:rPr>
                        <a:t>Grupo Control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9015060"/>
                  </a:ext>
                </a:extLst>
              </a:tr>
              <a:tr h="344499">
                <a:tc>
                  <a:txBody>
                    <a:bodyPr/>
                    <a:lstStyle/>
                    <a:p>
                      <a:pPr algn="ctr"/>
                      <a:r>
                        <a:rPr lang="es-ES" sz="1600" b="1" kern="1200" dirty="0">
                          <a:solidFill>
                            <a:schemeClr val="dk1"/>
                          </a:solidFill>
                          <a:latin typeface="Gotham Black"/>
                          <a:ea typeface="+mn-ea"/>
                          <a:cs typeface="+mn-cs"/>
                        </a:rPr>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600" b="1" kern="1200" dirty="0">
                          <a:solidFill>
                            <a:schemeClr val="dk1"/>
                          </a:solidFill>
                          <a:latin typeface="Gotham Black"/>
                          <a:ea typeface="+mn-ea"/>
                          <a:cs typeface="+mn-cs"/>
                        </a:rPr>
                        <a:t>75.7%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6763230"/>
                  </a:ext>
                </a:extLst>
              </a:tr>
            </a:tbl>
          </a:graphicData>
        </a:graphic>
      </p:graphicFrame>
      <p:sp>
        <p:nvSpPr>
          <p:cNvPr id="8" name="TextBox 11">
            <a:extLst>
              <a:ext uri="{FF2B5EF4-FFF2-40B4-BE49-F238E27FC236}">
                <a16:creationId xmlns:a16="http://schemas.microsoft.com/office/drawing/2014/main" id="{856618D4-255A-4632-B064-394AD6F9551E}"/>
              </a:ext>
            </a:extLst>
          </p:cNvPr>
          <p:cNvSpPr txBox="1"/>
          <p:nvPr/>
        </p:nvSpPr>
        <p:spPr>
          <a:xfrm>
            <a:off x="14355" y="852837"/>
            <a:ext cx="12163289" cy="369332"/>
          </a:xfrm>
          <a:prstGeom prst="rect">
            <a:avLst/>
          </a:prstGeom>
          <a:solidFill>
            <a:srgbClr val="990099"/>
          </a:solidFill>
        </p:spPr>
        <p:txBody>
          <a:bodyPr wrap="square">
            <a:spAutoFit/>
          </a:bodyPr>
          <a:lstStyle>
            <a:defPPr>
              <a:defRPr lang="es-ES"/>
            </a:defPPr>
            <a:lvl1pPr algn="ctr">
              <a:defRPr b="1">
                <a:solidFill>
                  <a:schemeClr val="bg1"/>
                </a:solidFill>
                <a:effectLst>
                  <a:outerShdw blurRad="38100" dist="38100" dir="2700000" algn="tl">
                    <a:srgbClr val="000000">
                      <a:alpha val="43137"/>
                    </a:srgbClr>
                  </a:outerShdw>
                </a:effectLst>
                <a:latin typeface="Gotham Black"/>
              </a:defRPr>
            </a:lvl1pPr>
          </a:lstStyle>
          <a:p>
            <a:r>
              <a:rPr lang="en-US" dirty="0"/>
              <a:t>DISEÑO y CARACTERÍSITICAS de las PACIENTES</a:t>
            </a:r>
          </a:p>
        </p:txBody>
      </p:sp>
      <p:pic>
        <p:nvPicPr>
          <p:cNvPr id="6" name="Picture 5">
            <a:extLst>
              <a:ext uri="{FF2B5EF4-FFF2-40B4-BE49-F238E27FC236}">
                <a16:creationId xmlns:a16="http://schemas.microsoft.com/office/drawing/2014/main" id="{276C47E1-AC90-42B3-9BDA-FA725CD8CAF6}"/>
              </a:ext>
            </a:extLst>
          </p:cNvPr>
          <p:cNvPicPr>
            <a:picLocks noChangeAspect="1"/>
          </p:cNvPicPr>
          <p:nvPr/>
        </p:nvPicPr>
        <p:blipFill>
          <a:blip r:embed="rId3"/>
          <a:stretch>
            <a:fillRect/>
          </a:stretch>
        </p:blipFill>
        <p:spPr>
          <a:xfrm>
            <a:off x="0" y="1495566"/>
            <a:ext cx="7230483" cy="3365284"/>
          </a:xfrm>
          <a:prstGeom prst="rect">
            <a:avLst/>
          </a:prstGeom>
        </p:spPr>
      </p:pic>
      <p:pic>
        <p:nvPicPr>
          <p:cNvPr id="9" name="Picture 8" descr="Diagram, schematic&#10;&#10;Description automatically generated">
            <a:extLst>
              <a:ext uri="{FF2B5EF4-FFF2-40B4-BE49-F238E27FC236}">
                <a16:creationId xmlns:a16="http://schemas.microsoft.com/office/drawing/2014/main" id="{D92BB573-4AB0-43F2-A815-1FF30E8A50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3294" y="5329774"/>
            <a:ext cx="2583894" cy="1235775"/>
          </a:xfrm>
          <a:prstGeom prst="rect">
            <a:avLst/>
          </a:prstGeom>
        </p:spPr>
      </p:pic>
      <p:grpSp>
        <p:nvGrpSpPr>
          <p:cNvPr id="13" name="Grupo 3">
            <a:extLst>
              <a:ext uri="{FF2B5EF4-FFF2-40B4-BE49-F238E27FC236}">
                <a16:creationId xmlns:a16="http://schemas.microsoft.com/office/drawing/2014/main" id="{0A35222D-A225-4A59-9BF1-27F73A6CD889}"/>
              </a:ext>
            </a:extLst>
          </p:cNvPr>
          <p:cNvGrpSpPr/>
          <p:nvPr/>
        </p:nvGrpSpPr>
        <p:grpSpPr>
          <a:xfrm>
            <a:off x="10605749" y="96313"/>
            <a:ext cx="1495757" cy="722948"/>
            <a:chOff x="7383770" y="946754"/>
            <a:chExt cx="1632548" cy="836286"/>
          </a:xfrm>
        </p:grpSpPr>
        <p:pic>
          <p:nvPicPr>
            <p:cNvPr id="14" name="Imagen 3">
              <a:extLst>
                <a:ext uri="{FF2B5EF4-FFF2-40B4-BE49-F238E27FC236}">
                  <a16:creationId xmlns:a16="http://schemas.microsoft.com/office/drawing/2014/main" id="{07DB25AA-A2F4-4B5C-99C2-9FF0C912A1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83770" y="946754"/>
              <a:ext cx="1632548" cy="486973"/>
            </a:xfrm>
            <a:prstGeom prst="rect">
              <a:avLst/>
            </a:prstGeom>
          </p:spPr>
        </p:pic>
        <p:sp>
          <p:nvSpPr>
            <p:cNvPr id="15" name="Rectangle 14">
              <a:extLst>
                <a:ext uri="{FF2B5EF4-FFF2-40B4-BE49-F238E27FC236}">
                  <a16:creationId xmlns:a16="http://schemas.microsoft.com/office/drawing/2014/main" id="{20ABAC80-6B39-476D-828D-23B1EB5A02A5}"/>
                </a:ext>
              </a:extLst>
            </p:cNvPr>
            <p:cNvSpPr/>
            <p:nvPr/>
          </p:nvSpPr>
          <p:spPr>
            <a:xfrm>
              <a:off x="7383770" y="1427012"/>
              <a:ext cx="1371268" cy="3560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212072"/>
                  </a:solidFill>
                  <a:effectLst/>
                  <a:uLnTx/>
                  <a:uFillTx/>
                  <a:latin typeface="GothamBook"/>
                  <a:ea typeface="+mn-ea"/>
                  <a:cs typeface="+mn-cs"/>
                </a:rPr>
                <a:t>NCT 04002154</a:t>
              </a:r>
            </a:p>
          </p:txBody>
        </p:sp>
      </p:grpSp>
      <p:sp>
        <p:nvSpPr>
          <p:cNvPr id="3" name="Rectángulo 15">
            <a:extLst>
              <a:ext uri="{FF2B5EF4-FFF2-40B4-BE49-F238E27FC236}">
                <a16:creationId xmlns:a16="http://schemas.microsoft.com/office/drawing/2014/main" id="{71E675A5-3520-4605-B29D-812F35683904}"/>
              </a:ext>
            </a:extLst>
          </p:cNvPr>
          <p:cNvSpPr/>
          <p:nvPr/>
        </p:nvSpPr>
        <p:spPr>
          <a:xfrm>
            <a:off x="5803573" y="6424605"/>
            <a:ext cx="5550054"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Seydoux G, et al. Efficacy of a Multi-Ingredient Vaginal Gel in Normalizing HPV-Dependent Cervical Lesions and HR-HPV Clearance.  J Low Genit. Tract Dis. 2020 April; 24(1S):S16. doi:10.1097/LGT.0000000000000538. </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454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50AA2EE-10C6-47B2-8607-3FBFD91F765C}"/>
              </a:ext>
            </a:extLst>
          </p:cNvPr>
          <p:cNvSpPr txBox="1"/>
          <p:nvPr/>
        </p:nvSpPr>
        <p:spPr>
          <a:xfrm>
            <a:off x="-1" y="798521"/>
            <a:ext cx="12192001" cy="369332"/>
          </a:xfrm>
          <a:prstGeom prst="rect">
            <a:avLst/>
          </a:prstGeom>
          <a:solidFill>
            <a:srgbClr val="990099"/>
          </a:solidFill>
        </p:spPr>
        <p:txBody>
          <a:bodyPr wrap="square">
            <a:spAutoFit/>
          </a:bodyPr>
          <a:lstStyle>
            <a:defPPr>
              <a:defRPr lang="es-ES"/>
            </a:defPPr>
            <a:lvl1pPr algn="ctr">
              <a:defRPr b="1">
                <a:solidFill>
                  <a:schemeClr val="bg1"/>
                </a:solidFill>
                <a:effectLst>
                  <a:outerShdw blurRad="38100" dist="38100" dir="2700000" algn="tl">
                    <a:srgbClr val="000000">
                      <a:alpha val="43137"/>
                    </a:srgbClr>
                  </a:outerShdw>
                </a:effectLst>
                <a:latin typeface="Gotham Black"/>
              </a:defRPr>
            </a:lvl1pPr>
          </a:lstStyle>
          <a:p>
            <a:r>
              <a:rPr lang="en-US" dirty="0"/>
              <a:t>REGRESIÓN de las LESIONES CERVICALES a 3 y 6 MESES</a:t>
            </a:r>
          </a:p>
        </p:txBody>
      </p:sp>
      <p:pic>
        <p:nvPicPr>
          <p:cNvPr id="7" name="Picture 6" descr="A screenshot of a cell phone&#10;&#10;Description automatically generated">
            <a:extLst>
              <a:ext uri="{FF2B5EF4-FFF2-40B4-BE49-F238E27FC236}">
                <a16:creationId xmlns:a16="http://schemas.microsoft.com/office/drawing/2014/main" id="{460CC89D-54CA-46F1-8DF3-ECA95EF2C41F}"/>
              </a:ext>
            </a:extLst>
          </p:cNvPr>
          <p:cNvPicPr>
            <a:picLocks noChangeAspect="1"/>
          </p:cNvPicPr>
          <p:nvPr/>
        </p:nvPicPr>
        <p:blipFill rotWithShape="1">
          <a:blip r:embed="rId3">
            <a:extLst>
              <a:ext uri="{28A0092B-C50C-407E-A947-70E740481C1C}">
                <a14:useLocalDpi xmlns:a14="http://schemas.microsoft.com/office/drawing/2010/main" val="0"/>
              </a:ext>
            </a:extLst>
          </a:blip>
          <a:srcRect t="17469" r="35143"/>
          <a:stretch/>
        </p:blipFill>
        <p:spPr>
          <a:xfrm>
            <a:off x="773755" y="2075117"/>
            <a:ext cx="4095842" cy="4115735"/>
          </a:xfrm>
          <a:prstGeom prst="rect">
            <a:avLst/>
          </a:prstGeom>
        </p:spPr>
      </p:pic>
      <p:sp>
        <p:nvSpPr>
          <p:cNvPr id="4" name="TextBox 3">
            <a:extLst>
              <a:ext uri="{FF2B5EF4-FFF2-40B4-BE49-F238E27FC236}">
                <a16:creationId xmlns:a16="http://schemas.microsoft.com/office/drawing/2014/main" id="{F93B2469-846E-47C5-AF5A-974E55152290}"/>
              </a:ext>
            </a:extLst>
          </p:cNvPr>
          <p:cNvSpPr txBox="1"/>
          <p:nvPr/>
        </p:nvSpPr>
        <p:spPr>
          <a:xfrm>
            <a:off x="7739679" y="1746403"/>
            <a:ext cx="256890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Calibri" panose="020F0502020204030204"/>
                <a:ea typeface="+mn-ea"/>
                <a:cs typeface="+mn-cs"/>
              </a:rPr>
              <a:t>Subpoblación </a:t>
            </a:r>
            <a:r>
              <a:rPr lang="es-ES" sz="1600" b="1" dirty="0">
                <a:solidFill>
                  <a:prstClr val="black"/>
                </a:solidFill>
                <a:latin typeface="Calibri" panose="020F0502020204030204"/>
              </a:rPr>
              <a:t>VPH-AR</a:t>
            </a:r>
            <a:endParaRPr kumimoji="0" lang="es-E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8C17BCF-3F8E-443E-B3B1-3DC7E6A400F1}"/>
              </a:ext>
            </a:extLst>
          </p:cNvPr>
          <p:cNvSpPr txBox="1"/>
          <p:nvPr/>
        </p:nvSpPr>
        <p:spPr>
          <a:xfrm>
            <a:off x="1762357" y="1832776"/>
            <a:ext cx="213722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1" dirty="0">
                <a:solidFill>
                  <a:prstClr val="black"/>
                </a:solidFill>
                <a:latin typeface="Calibri" panose="020F0502020204030204"/>
              </a:rPr>
              <a:t>Población VPH t</a:t>
            </a:r>
            <a:r>
              <a:rPr kumimoji="0" lang="es-ES" sz="1600" b="1" i="0" u="none" strike="noStrike" kern="1200" cap="none" spc="0" normalizeH="0" baseline="0" noProof="0" dirty="0" err="1">
                <a:ln>
                  <a:noFill/>
                </a:ln>
                <a:solidFill>
                  <a:prstClr val="black"/>
                </a:solidFill>
                <a:effectLst/>
                <a:uLnTx/>
                <a:uFillTx/>
                <a:latin typeface="Calibri" panose="020F0502020204030204"/>
                <a:ea typeface="+mn-ea"/>
                <a:cs typeface="+mn-cs"/>
              </a:rPr>
              <a:t>otal</a:t>
            </a:r>
            <a:endParaRPr kumimoji="0" lang="es-E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4">
            <a:extLst>
              <a:ext uri="{FF2B5EF4-FFF2-40B4-BE49-F238E27FC236}">
                <a16:creationId xmlns:a16="http://schemas.microsoft.com/office/drawing/2014/main" id="{96CFD3AE-E708-4E71-AECC-F3370F1EADD1}"/>
              </a:ext>
            </a:extLst>
          </p:cNvPr>
          <p:cNvSpPr txBox="1"/>
          <p:nvPr/>
        </p:nvSpPr>
        <p:spPr>
          <a:xfrm>
            <a:off x="0" y="1246373"/>
            <a:ext cx="12142046" cy="553998"/>
          </a:xfrm>
          <a:prstGeom prst="rect">
            <a:avLst/>
          </a:prstGeom>
          <a:noFill/>
        </p:spPr>
        <p:txBody>
          <a:bodyPr wrap="square" rtlCol="0">
            <a:spAutoFit/>
          </a:bodyPr>
          <a:lstStyle/>
          <a:p>
            <a:pPr lvl="0" algn="ctr">
              <a:defRPr/>
            </a:pPr>
            <a:r>
              <a:rPr kumimoji="0" lang="es-ES" sz="1600" b="1" i="0" u="none" strike="noStrike" kern="1200" cap="none" spc="0" normalizeH="0" baseline="0" noProof="0" dirty="0">
                <a:ln>
                  <a:noFill/>
                </a:ln>
                <a:solidFill>
                  <a:prstClr val="black"/>
                </a:solidFill>
                <a:effectLst/>
                <a:uLnTx/>
                <a:uFillTx/>
                <a:latin typeface="Gotham Book"/>
              </a:rPr>
              <a:t>Normalización de ASC-US/LSIL con colposcopia concordante</a:t>
            </a:r>
          </a:p>
          <a:p>
            <a:pPr lvl="0" algn="ctr">
              <a:defRPr/>
            </a:pPr>
            <a:r>
              <a:rPr kumimoji="0" lang="es-ES" sz="1400" i="0" u="none" strike="noStrike" kern="1200" cap="none" spc="0" normalizeH="0" baseline="0" noProof="0" dirty="0">
                <a:ln>
                  <a:noFill/>
                </a:ln>
                <a:solidFill>
                  <a:prstClr val="black"/>
                </a:solidFill>
                <a:effectLst/>
                <a:uLnTx/>
                <a:uFillTx/>
                <a:latin typeface="Gotham Book"/>
              </a:rPr>
              <a:t>Objetivo principal</a:t>
            </a:r>
          </a:p>
        </p:txBody>
      </p:sp>
      <p:pic>
        <p:nvPicPr>
          <p:cNvPr id="8" name="Picture 7" descr="A screenshot of a cell phone&#10;&#10;Description automatically generated">
            <a:extLst>
              <a:ext uri="{FF2B5EF4-FFF2-40B4-BE49-F238E27FC236}">
                <a16:creationId xmlns:a16="http://schemas.microsoft.com/office/drawing/2014/main" id="{83A9EAC5-D696-4B94-BC09-A6A122753C57}"/>
              </a:ext>
            </a:extLst>
          </p:cNvPr>
          <p:cNvPicPr>
            <a:picLocks noChangeAspect="1"/>
          </p:cNvPicPr>
          <p:nvPr/>
        </p:nvPicPr>
        <p:blipFill rotWithShape="1">
          <a:blip r:embed="rId4">
            <a:extLst>
              <a:ext uri="{28A0092B-C50C-407E-A947-70E740481C1C}">
                <a14:useLocalDpi xmlns:a14="http://schemas.microsoft.com/office/drawing/2010/main" val="0"/>
              </a:ext>
            </a:extLst>
          </a:blip>
          <a:srcRect t="20683" r="42785"/>
          <a:stretch/>
        </p:blipFill>
        <p:spPr>
          <a:xfrm>
            <a:off x="6488034" y="2010265"/>
            <a:ext cx="4325364" cy="4093622"/>
          </a:xfrm>
          <a:prstGeom prst="rect">
            <a:avLst/>
          </a:prstGeom>
        </p:spPr>
      </p:pic>
      <p:sp>
        <p:nvSpPr>
          <p:cNvPr id="9" name="CuadroTexto 47">
            <a:extLst>
              <a:ext uri="{FF2B5EF4-FFF2-40B4-BE49-F238E27FC236}">
                <a16:creationId xmlns:a16="http://schemas.microsoft.com/office/drawing/2014/main" id="{0270CC7C-6E14-416E-8E34-0434E5F6539F}"/>
              </a:ext>
            </a:extLst>
          </p:cNvPr>
          <p:cNvSpPr txBox="1"/>
          <p:nvPr/>
        </p:nvSpPr>
        <p:spPr>
          <a:xfrm>
            <a:off x="8542781" y="6196189"/>
            <a:ext cx="2934940" cy="2540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i="0" u="none" strike="noStrike" kern="1200" cap="none" spc="0" normalizeH="0" baseline="0" noProof="0" dirty="0">
                <a:ln>
                  <a:noFill/>
                </a:ln>
                <a:solidFill>
                  <a:prstClr val="black"/>
                </a:solidFill>
                <a:effectLst/>
                <a:uLnTx/>
                <a:uFillTx/>
                <a:latin typeface="Gotham Black"/>
                <a:ea typeface="+mn-ea"/>
                <a:cs typeface="+mn-cs"/>
              </a:rPr>
              <a:t>VPH-AR</a:t>
            </a:r>
            <a:r>
              <a:rPr kumimoji="0" lang="es-ES" sz="1051" i="0" u="none" strike="noStrike" kern="1200" cap="none" spc="0" normalizeH="0" baseline="0" noProof="0" dirty="0">
                <a:ln>
                  <a:noFill/>
                </a:ln>
                <a:solidFill>
                  <a:prstClr val="black"/>
                </a:solidFill>
                <a:effectLst/>
                <a:uLnTx/>
                <a:uFillTx/>
                <a:latin typeface="Gotham Black"/>
                <a:ea typeface="+mn-ea"/>
                <a:cs typeface="+mn-cs"/>
              </a:rPr>
              <a:t>: 16,18,31,33,35,39,45,51,52,56,58,59,68</a:t>
            </a:r>
          </a:p>
        </p:txBody>
      </p:sp>
      <p:sp>
        <p:nvSpPr>
          <p:cNvPr id="11" name="CuadroTexto 47">
            <a:extLst>
              <a:ext uri="{FF2B5EF4-FFF2-40B4-BE49-F238E27FC236}">
                <a16:creationId xmlns:a16="http://schemas.microsoft.com/office/drawing/2014/main" id="{C979D767-D643-4B16-91D3-D21BA424F7BA}"/>
              </a:ext>
            </a:extLst>
          </p:cNvPr>
          <p:cNvSpPr txBox="1"/>
          <p:nvPr/>
        </p:nvSpPr>
        <p:spPr>
          <a:xfrm>
            <a:off x="10813397" y="4758620"/>
            <a:ext cx="1328649" cy="47705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s-ES" sz="800" i="0" u="none" strike="noStrike" kern="1200" cap="none" spc="0" normalizeH="0" baseline="0" noProof="0" dirty="0">
                <a:ln>
                  <a:noFill/>
                </a:ln>
                <a:solidFill>
                  <a:prstClr val="black"/>
                </a:solidFill>
                <a:effectLst/>
                <a:uLnTx/>
                <a:uFillTx/>
                <a:latin typeface="Gotham Black"/>
                <a:ea typeface="+mn-ea"/>
                <a:cs typeface="+mn-cs"/>
              </a:rPr>
              <a:t>*    p:0.0311</a:t>
            </a:r>
          </a:p>
          <a:p>
            <a:pPr marR="0" lvl="0" algn="l" defTabSz="914400" rtl="0" eaLnBrk="1" fontAlgn="auto" latinLnBrk="0" hangingPunct="1">
              <a:lnSpc>
                <a:spcPct val="100000"/>
              </a:lnSpc>
              <a:spcBef>
                <a:spcPts val="0"/>
              </a:spcBef>
              <a:spcAft>
                <a:spcPts val="0"/>
              </a:spcAft>
              <a:buClrTx/>
              <a:buSzTx/>
              <a:tabLst/>
              <a:defRPr/>
            </a:pPr>
            <a:r>
              <a:rPr lang="es-ES" sz="800" dirty="0">
                <a:solidFill>
                  <a:prstClr val="black"/>
                </a:solidFill>
                <a:latin typeface="Gotham Black"/>
              </a:rPr>
              <a:t>** p: 0.0034</a:t>
            </a:r>
          </a:p>
          <a:p>
            <a:pPr marR="0" lvl="0" algn="l" defTabSz="914400" rtl="0" eaLnBrk="1" fontAlgn="auto" latinLnBrk="0" hangingPunct="1">
              <a:lnSpc>
                <a:spcPct val="100000"/>
              </a:lnSpc>
              <a:spcBef>
                <a:spcPts val="0"/>
              </a:spcBef>
              <a:spcAft>
                <a:spcPts val="0"/>
              </a:spcAft>
              <a:buClrTx/>
              <a:buSzTx/>
              <a:tabLst/>
              <a:defRPr/>
            </a:pPr>
            <a:r>
              <a:rPr kumimoji="0" lang="es-ES" sz="900" i="0" u="none" strike="noStrike" kern="1200" cap="none" spc="0" normalizeH="0" baseline="0" noProof="0" dirty="0">
                <a:ln>
                  <a:noFill/>
                </a:ln>
                <a:solidFill>
                  <a:prstClr val="black"/>
                </a:solidFill>
                <a:effectLst/>
                <a:uLnTx/>
                <a:uFillTx/>
                <a:latin typeface="Gotham Black"/>
                <a:ea typeface="+mn-ea"/>
                <a:cs typeface="+mn-cs"/>
              </a:rPr>
              <a:t>Test Chi-cuadrado</a:t>
            </a:r>
          </a:p>
        </p:txBody>
      </p:sp>
      <p:sp>
        <p:nvSpPr>
          <p:cNvPr id="15" name="CuadroTexto 47">
            <a:extLst>
              <a:ext uri="{FF2B5EF4-FFF2-40B4-BE49-F238E27FC236}">
                <a16:creationId xmlns:a16="http://schemas.microsoft.com/office/drawing/2014/main" id="{C752628C-99ED-4334-A4F0-5C110954A9AD}"/>
              </a:ext>
            </a:extLst>
          </p:cNvPr>
          <p:cNvSpPr txBox="1"/>
          <p:nvPr/>
        </p:nvSpPr>
        <p:spPr>
          <a:xfrm>
            <a:off x="4833402" y="5110588"/>
            <a:ext cx="1126622" cy="33855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s-ES" sz="800" i="0" u="none" strike="noStrike" kern="1200" cap="none" spc="0" normalizeH="0" baseline="0" noProof="0" dirty="0">
                <a:ln>
                  <a:noFill/>
                </a:ln>
                <a:solidFill>
                  <a:prstClr val="black"/>
                </a:solidFill>
                <a:effectLst/>
                <a:uLnTx/>
                <a:uFillTx/>
                <a:latin typeface="Gotham Black"/>
                <a:ea typeface="+mn-ea"/>
                <a:cs typeface="+mn-cs"/>
              </a:rPr>
              <a:t>* p:0.0311</a:t>
            </a:r>
          </a:p>
          <a:p>
            <a:pPr marR="0" lvl="0" algn="l" defTabSz="914400" rtl="0" eaLnBrk="1" fontAlgn="auto" latinLnBrk="0" hangingPunct="1">
              <a:lnSpc>
                <a:spcPct val="100000"/>
              </a:lnSpc>
              <a:spcBef>
                <a:spcPts val="0"/>
              </a:spcBef>
              <a:spcAft>
                <a:spcPts val="0"/>
              </a:spcAft>
              <a:buClrTx/>
              <a:buSzTx/>
              <a:tabLst/>
              <a:defRPr/>
            </a:pPr>
            <a:r>
              <a:rPr lang="es-ES" sz="800" dirty="0">
                <a:solidFill>
                  <a:prstClr val="black"/>
                </a:solidFill>
                <a:latin typeface="Gotham Black"/>
              </a:rPr>
              <a:t>Test Chi-cuadrado</a:t>
            </a:r>
            <a:endParaRPr kumimoji="0" lang="es-ES" sz="800" i="0" u="none" strike="noStrike" kern="1200" cap="none" spc="0" normalizeH="0" baseline="0" noProof="0" dirty="0">
              <a:ln>
                <a:noFill/>
              </a:ln>
              <a:solidFill>
                <a:prstClr val="black"/>
              </a:solidFill>
              <a:effectLst/>
              <a:uLnTx/>
              <a:uFillTx/>
              <a:latin typeface="Gotham Black"/>
              <a:ea typeface="+mn-ea"/>
              <a:cs typeface="+mn-cs"/>
            </a:endParaRPr>
          </a:p>
        </p:txBody>
      </p:sp>
      <p:grpSp>
        <p:nvGrpSpPr>
          <p:cNvPr id="17" name="Grupo 3">
            <a:extLst>
              <a:ext uri="{FF2B5EF4-FFF2-40B4-BE49-F238E27FC236}">
                <a16:creationId xmlns:a16="http://schemas.microsoft.com/office/drawing/2014/main" id="{CB5067CE-6FE2-483A-B9AB-51E56D66DDFE}"/>
              </a:ext>
            </a:extLst>
          </p:cNvPr>
          <p:cNvGrpSpPr/>
          <p:nvPr/>
        </p:nvGrpSpPr>
        <p:grpSpPr>
          <a:xfrm>
            <a:off x="10605749" y="96313"/>
            <a:ext cx="1495757" cy="722948"/>
            <a:chOff x="7383770" y="946754"/>
            <a:chExt cx="1632548" cy="836286"/>
          </a:xfrm>
        </p:grpSpPr>
        <p:pic>
          <p:nvPicPr>
            <p:cNvPr id="18" name="Imagen 3">
              <a:extLst>
                <a:ext uri="{FF2B5EF4-FFF2-40B4-BE49-F238E27FC236}">
                  <a16:creationId xmlns:a16="http://schemas.microsoft.com/office/drawing/2014/main" id="{309FDBF7-FCF0-463B-A8CB-5136C3192E3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83770" y="946754"/>
              <a:ext cx="1632548" cy="486973"/>
            </a:xfrm>
            <a:prstGeom prst="rect">
              <a:avLst/>
            </a:prstGeom>
          </p:spPr>
        </p:pic>
        <p:sp>
          <p:nvSpPr>
            <p:cNvPr id="19" name="Rectangle 18">
              <a:extLst>
                <a:ext uri="{FF2B5EF4-FFF2-40B4-BE49-F238E27FC236}">
                  <a16:creationId xmlns:a16="http://schemas.microsoft.com/office/drawing/2014/main" id="{CE5A2B67-7AC7-4EEA-A808-68FBA88CAB80}"/>
                </a:ext>
              </a:extLst>
            </p:cNvPr>
            <p:cNvSpPr/>
            <p:nvPr/>
          </p:nvSpPr>
          <p:spPr>
            <a:xfrm>
              <a:off x="7383770" y="1427012"/>
              <a:ext cx="1371268" cy="3560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212072"/>
                  </a:solidFill>
                  <a:effectLst/>
                  <a:uLnTx/>
                  <a:uFillTx/>
                  <a:latin typeface="GothamBook"/>
                  <a:ea typeface="+mn-ea"/>
                  <a:cs typeface="+mn-cs"/>
                </a:rPr>
                <a:t>NCT 04002154</a:t>
              </a:r>
            </a:p>
          </p:txBody>
        </p:sp>
      </p:grpSp>
      <p:sp>
        <p:nvSpPr>
          <p:cNvPr id="6" name="Rectángulo 15">
            <a:extLst>
              <a:ext uri="{FF2B5EF4-FFF2-40B4-BE49-F238E27FC236}">
                <a16:creationId xmlns:a16="http://schemas.microsoft.com/office/drawing/2014/main" id="{45060C96-CC9E-4FA9-85D3-7A5FA049119D}"/>
              </a:ext>
            </a:extLst>
          </p:cNvPr>
          <p:cNvSpPr/>
          <p:nvPr/>
        </p:nvSpPr>
        <p:spPr>
          <a:xfrm>
            <a:off x="5803573" y="6424605"/>
            <a:ext cx="5550054"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Seydoux G, et al. Efficacy of a Multi-Ingredient Vaginal Gel in Normalizing HPV-Dependent Cervical Lesions and HR-HPV Clearance.  J Low Genit. Tract Dis. 2020 April; 24(1S):S16. doi:10.1097/LGT.0000000000000538. </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828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CF5FED3-A00F-49FE-9000-DC1ACC74F6A0}"/>
              </a:ext>
            </a:extLst>
          </p:cNvPr>
          <p:cNvSpPr/>
          <p:nvPr/>
        </p:nvSpPr>
        <p:spPr>
          <a:xfrm>
            <a:off x="7050467" y="1621669"/>
            <a:ext cx="4973444" cy="319570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Picture 9">
            <a:extLst>
              <a:ext uri="{FF2B5EF4-FFF2-40B4-BE49-F238E27FC236}">
                <a16:creationId xmlns:a16="http://schemas.microsoft.com/office/drawing/2014/main" id="{0E98F73C-7F8A-4CF3-A586-94000AC768E0}"/>
              </a:ext>
            </a:extLst>
          </p:cNvPr>
          <p:cNvPicPr>
            <a:picLocks noChangeAspect="1"/>
          </p:cNvPicPr>
          <p:nvPr/>
        </p:nvPicPr>
        <p:blipFill>
          <a:blip r:embed="rId2"/>
          <a:stretch>
            <a:fillRect/>
          </a:stretch>
        </p:blipFill>
        <p:spPr>
          <a:xfrm>
            <a:off x="8787323" y="2362149"/>
            <a:ext cx="2968696" cy="2221404"/>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FC4482EE-2B45-4219-ACD4-83CAE18D7475}"/>
              </a:ext>
            </a:extLst>
          </p:cNvPr>
          <p:cNvPicPr>
            <a:picLocks noChangeAspect="1"/>
          </p:cNvPicPr>
          <p:nvPr/>
        </p:nvPicPr>
        <p:blipFill rotWithShape="1">
          <a:blip r:embed="rId3">
            <a:clrChange>
              <a:clrFrom>
                <a:srgbClr val="FFFFFF"/>
              </a:clrFrom>
              <a:clrTo>
                <a:srgbClr val="FFFFFF">
                  <a:alpha val="0"/>
                </a:srgbClr>
              </a:clrTo>
            </a:clrChange>
          </a:blip>
          <a:srcRect t="7772" b="12920"/>
          <a:stretch/>
        </p:blipFill>
        <p:spPr>
          <a:xfrm>
            <a:off x="450733" y="1940326"/>
            <a:ext cx="6423611" cy="4609260"/>
          </a:xfrm>
          <a:prstGeom prst="rect">
            <a:avLst/>
          </a:prstGeom>
        </p:spPr>
      </p:pic>
      <p:sp>
        <p:nvSpPr>
          <p:cNvPr id="8" name="Rectangle 7">
            <a:extLst>
              <a:ext uri="{FF2B5EF4-FFF2-40B4-BE49-F238E27FC236}">
                <a16:creationId xmlns:a16="http://schemas.microsoft.com/office/drawing/2014/main" id="{CC58B66D-DED9-485D-A0FA-95F48298A5D8}"/>
              </a:ext>
            </a:extLst>
          </p:cNvPr>
          <p:cNvSpPr/>
          <p:nvPr/>
        </p:nvSpPr>
        <p:spPr>
          <a:xfrm>
            <a:off x="6796347" y="5485621"/>
            <a:ext cx="3667048" cy="592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50" baseline="30000" dirty="0">
                <a:solidFill>
                  <a:schemeClr val="tx1">
                    <a:lumMod val="65000"/>
                    <a:lumOff val="35000"/>
                  </a:schemeClr>
                </a:solidFill>
                <a:latin typeface="Gotham Black"/>
                <a:cs typeface="Times New Roman" panose="02020603050405020304" pitchFamily="18" charset="0"/>
              </a:rPr>
              <a:t>ϯ </a:t>
            </a:r>
            <a:r>
              <a:rPr lang="es-ES" sz="1050" dirty="0">
                <a:solidFill>
                  <a:schemeClr val="tx1">
                    <a:lumMod val="65000"/>
                    <a:lumOff val="35000"/>
                  </a:schemeClr>
                </a:solidFill>
                <a:latin typeface="Gotham Black"/>
                <a:cs typeface="Times New Roman" panose="02020603050405020304" pitchFamily="18" charset="0"/>
              </a:rPr>
              <a:t>VPH- AR16,18,31,33,35,39,45,51,52,56,58,59, 68</a:t>
            </a:r>
          </a:p>
          <a:p>
            <a:r>
              <a:rPr lang="es-ES" sz="1050" baseline="30000" dirty="0">
                <a:solidFill>
                  <a:schemeClr val="tx1">
                    <a:lumMod val="65000"/>
                    <a:lumOff val="35000"/>
                  </a:schemeClr>
                </a:solidFill>
                <a:latin typeface="Gotham Black"/>
                <a:cs typeface="Times New Roman" panose="02020603050405020304" pitchFamily="18" charset="0"/>
              </a:rPr>
              <a:t>ϯ </a:t>
            </a:r>
            <a:r>
              <a:rPr lang="es-ES" sz="1050" baseline="30000" dirty="0" err="1">
                <a:solidFill>
                  <a:schemeClr val="tx1">
                    <a:lumMod val="65000"/>
                    <a:lumOff val="35000"/>
                  </a:schemeClr>
                </a:solidFill>
                <a:latin typeface="Gotham Black"/>
                <a:cs typeface="Times New Roman" panose="02020603050405020304" pitchFamily="18" charset="0"/>
              </a:rPr>
              <a:t>ϯ</a:t>
            </a:r>
            <a:r>
              <a:rPr lang="es-ES" sz="1050" baseline="30000" dirty="0">
                <a:solidFill>
                  <a:schemeClr val="tx1">
                    <a:lumMod val="65000"/>
                    <a:lumOff val="35000"/>
                  </a:schemeClr>
                </a:solidFill>
                <a:latin typeface="Gotham Black"/>
                <a:cs typeface="Times New Roman" panose="02020603050405020304" pitchFamily="18" charset="0"/>
              </a:rPr>
              <a:t> </a:t>
            </a:r>
            <a:r>
              <a:rPr lang="es-ES" sz="1050" dirty="0">
                <a:solidFill>
                  <a:schemeClr val="tx1">
                    <a:lumMod val="65000"/>
                    <a:lumOff val="35000"/>
                  </a:schemeClr>
                </a:solidFill>
                <a:latin typeface="Gotham Black"/>
                <a:cs typeface="Times New Roman" panose="02020603050405020304" pitchFamily="18" charset="0"/>
              </a:rPr>
              <a:t>VPH-muy AR 16, 18, 31</a:t>
            </a:r>
          </a:p>
        </p:txBody>
      </p:sp>
      <p:sp>
        <p:nvSpPr>
          <p:cNvPr id="9" name="Rectangle 17">
            <a:extLst>
              <a:ext uri="{FF2B5EF4-FFF2-40B4-BE49-F238E27FC236}">
                <a16:creationId xmlns:a16="http://schemas.microsoft.com/office/drawing/2014/main" id="{415F1737-CFCF-4FAD-8FB1-5E8FF75D52F9}"/>
              </a:ext>
            </a:extLst>
          </p:cNvPr>
          <p:cNvSpPr/>
          <p:nvPr/>
        </p:nvSpPr>
        <p:spPr>
          <a:xfrm>
            <a:off x="6763214" y="4977578"/>
            <a:ext cx="2387600" cy="59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50" dirty="0">
                <a:solidFill>
                  <a:schemeClr val="tx1">
                    <a:lumMod val="65000"/>
                    <a:lumOff val="35000"/>
                  </a:schemeClr>
                </a:solidFill>
                <a:latin typeface="Gotham Black"/>
              </a:rPr>
              <a:t>*p=0,0066; **p=0,0031; p=0,2929 para VPH-muy AR.</a:t>
            </a:r>
          </a:p>
          <a:p>
            <a:r>
              <a:rPr lang="es-ES" sz="1050" dirty="0">
                <a:solidFill>
                  <a:schemeClr val="tx1">
                    <a:lumMod val="65000"/>
                    <a:lumOff val="35000"/>
                  </a:schemeClr>
                </a:solidFill>
                <a:latin typeface="Gotham Black"/>
              </a:rPr>
              <a:t>Test de Fisher</a:t>
            </a:r>
          </a:p>
        </p:txBody>
      </p:sp>
      <p:grpSp>
        <p:nvGrpSpPr>
          <p:cNvPr id="11" name="Grupo 3">
            <a:extLst>
              <a:ext uri="{FF2B5EF4-FFF2-40B4-BE49-F238E27FC236}">
                <a16:creationId xmlns:a16="http://schemas.microsoft.com/office/drawing/2014/main" id="{921A42EE-DF52-421F-A244-F87E592A2F20}"/>
              </a:ext>
            </a:extLst>
          </p:cNvPr>
          <p:cNvGrpSpPr/>
          <p:nvPr/>
        </p:nvGrpSpPr>
        <p:grpSpPr>
          <a:xfrm>
            <a:off x="10605749" y="96313"/>
            <a:ext cx="1495757" cy="722948"/>
            <a:chOff x="7383770" y="946754"/>
            <a:chExt cx="1632548" cy="836286"/>
          </a:xfrm>
        </p:grpSpPr>
        <p:pic>
          <p:nvPicPr>
            <p:cNvPr id="12" name="Imagen 3">
              <a:extLst>
                <a:ext uri="{FF2B5EF4-FFF2-40B4-BE49-F238E27FC236}">
                  <a16:creationId xmlns:a16="http://schemas.microsoft.com/office/drawing/2014/main" id="{F4CF6823-76B3-4C05-A682-F042AFBE34E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83770" y="946754"/>
              <a:ext cx="1632548" cy="486973"/>
            </a:xfrm>
            <a:prstGeom prst="rect">
              <a:avLst/>
            </a:prstGeom>
          </p:spPr>
        </p:pic>
        <p:sp>
          <p:nvSpPr>
            <p:cNvPr id="13" name="Rectangle 12">
              <a:extLst>
                <a:ext uri="{FF2B5EF4-FFF2-40B4-BE49-F238E27FC236}">
                  <a16:creationId xmlns:a16="http://schemas.microsoft.com/office/drawing/2014/main" id="{C814A548-E61D-4D92-AEC8-A54829E4BA69}"/>
                </a:ext>
              </a:extLst>
            </p:cNvPr>
            <p:cNvSpPr/>
            <p:nvPr/>
          </p:nvSpPr>
          <p:spPr>
            <a:xfrm>
              <a:off x="7383770" y="1427012"/>
              <a:ext cx="1371268" cy="3560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212072"/>
                  </a:solidFill>
                  <a:effectLst/>
                  <a:uLnTx/>
                  <a:uFillTx/>
                  <a:latin typeface="GothamBook"/>
                  <a:ea typeface="+mn-ea"/>
                  <a:cs typeface="+mn-cs"/>
                </a:rPr>
                <a:t>NCT 04002154</a:t>
              </a:r>
            </a:p>
          </p:txBody>
        </p:sp>
      </p:grpSp>
      <p:sp>
        <p:nvSpPr>
          <p:cNvPr id="2" name="TextBox 1">
            <a:extLst>
              <a:ext uri="{FF2B5EF4-FFF2-40B4-BE49-F238E27FC236}">
                <a16:creationId xmlns:a16="http://schemas.microsoft.com/office/drawing/2014/main" id="{D8D76C54-C58A-4936-A8AC-C2A3047FEB71}"/>
              </a:ext>
            </a:extLst>
          </p:cNvPr>
          <p:cNvSpPr txBox="1"/>
          <p:nvPr/>
        </p:nvSpPr>
        <p:spPr>
          <a:xfrm>
            <a:off x="-1" y="798521"/>
            <a:ext cx="12192001" cy="369332"/>
          </a:xfrm>
          <a:prstGeom prst="rect">
            <a:avLst/>
          </a:prstGeom>
          <a:solidFill>
            <a:srgbClr val="990099"/>
          </a:solidFill>
        </p:spPr>
        <p:txBody>
          <a:bodyPr wrap="square">
            <a:spAutoFit/>
          </a:bodyPr>
          <a:lstStyle>
            <a:defPPr>
              <a:defRPr lang="es-ES"/>
            </a:defPPr>
            <a:lvl1pPr algn="ctr">
              <a:defRPr b="1">
                <a:solidFill>
                  <a:schemeClr val="bg1"/>
                </a:solidFill>
                <a:effectLst>
                  <a:outerShdw blurRad="38100" dist="38100" dir="2700000" algn="tl">
                    <a:srgbClr val="000000">
                      <a:alpha val="43137"/>
                    </a:srgbClr>
                  </a:outerShdw>
                </a:effectLst>
                <a:latin typeface="Gotham Black"/>
              </a:defRPr>
            </a:lvl1pPr>
          </a:lstStyle>
          <a:p>
            <a:r>
              <a:rPr lang="es-ES" dirty="0"/>
              <a:t>REGRESIÓN de las LESIONES CERVICALES a 6 MESES en mayores de 40 años</a:t>
            </a:r>
          </a:p>
        </p:txBody>
      </p:sp>
      <p:sp>
        <p:nvSpPr>
          <p:cNvPr id="3" name="TextBox 4">
            <a:extLst>
              <a:ext uri="{FF2B5EF4-FFF2-40B4-BE49-F238E27FC236}">
                <a16:creationId xmlns:a16="http://schemas.microsoft.com/office/drawing/2014/main" id="{A47D8ADC-5702-44C6-B380-7A6DDAA973C9}"/>
              </a:ext>
            </a:extLst>
          </p:cNvPr>
          <p:cNvSpPr txBox="1"/>
          <p:nvPr/>
        </p:nvSpPr>
        <p:spPr>
          <a:xfrm>
            <a:off x="-1962615" y="1323438"/>
            <a:ext cx="12192000" cy="553998"/>
          </a:xfrm>
          <a:prstGeom prst="rect">
            <a:avLst/>
          </a:prstGeom>
          <a:noFill/>
        </p:spPr>
        <p:txBody>
          <a:bodyPr wrap="square" rtlCol="0">
            <a:spAutoFit/>
          </a:bodyPr>
          <a:lstStyle/>
          <a:p>
            <a:pPr lvl="0" algn="ctr">
              <a:defRPr/>
            </a:pPr>
            <a:r>
              <a:rPr kumimoji="0" lang="es-ES" sz="1600" b="1" i="0" u="none" strike="noStrike" kern="1200" cap="none" spc="0" normalizeH="0" baseline="0" noProof="0" dirty="0">
                <a:ln>
                  <a:noFill/>
                </a:ln>
                <a:solidFill>
                  <a:prstClr val="black"/>
                </a:solidFill>
                <a:effectLst/>
                <a:uLnTx/>
                <a:uFillTx/>
                <a:latin typeface="Gotham Book"/>
              </a:rPr>
              <a:t>Normalización de ASC-US/LSIL con colposcopia concordante</a:t>
            </a:r>
          </a:p>
          <a:p>
            <a:pPr lvl="0" algn="ctr">
              <a:defRPr/>
            </a:pPr>
            <a:r>
              <a:rPr kumimoji="0" lang="es-ES" sz="1400" i="0" u="none" strike="noStrike" kern="1200" cap="none" spc="0" normalizeH="0" baseline="0" noProof="0" dirty="0">
                <a:ln>
                  <a:noFill/>
                </a:ln>
                <a:solidFill>
                  <a:prstClr val="black"/>
                </a:solidFill>
                <a:effectLst/>
                <a:uLnTx/>
                <a:uFillTx/>
                <a:latin typeface="Gotham Book"/>
              </a:rPr>
              <a:t>Objetivo principal. </a:t>
            </a:r>
            <a:r>
              <a:rPr lang="es-ES" sz="1400" dirty="0">
                <a:solidFill>
                  <a:prstClr val="black"/>
                </a:solidFill>
                <a:latin typeface="Gotham Book"/>
              </a:rPr>
              <a:t>Subanálisis </a:t>
            </a:r>
            <a:r>
              <a:rPr lang="es-ES" sz="1400" b="1" u="sng" dirty="0">
                <a:solidFill>
                  <a:prstClr val="black"/>
                </a:solidFill>
                <a:latin typeface="Gotham Book"/>
              </a:rPr>
              <a:t>mujeres &gt; 40 años </a:t>
            </a:r>
            <a:endParaRPr kumimoji="0" lang="es-ES" sz="1400" b="1" i="0" u="sng" strike="noStrike" kern="1200" cap="none" spc="0" normalizeH="0" baseline="0" noProof="0" dirty="0">
              <a:ln>
                <a:noFill/>
              </a:ln>
              <a:solidFill>
                <a:prstClr val="black"/>
              </a:solidFill>
              <a:effectLst/>
              <a:uLnTx/>
              <a:uFillTx/>
              <a:latin typeface="Gotham Book"/>
            </a:endParaRPr>
          </a:p>
        </p:txBody>
      </p:sp>
      <p:sp>
        <p:nvSpPr>
          <p:cNvPr id="16" name="Rectángulo 15">
            <a:extLst>
              <a:ext uri="{FF2B5EF4-FFF2-40B4-BE49-F238E27FC236}">
                <a16:creationId xmlns:a16="http://schemas.microsoft.com/office/drawing/2014/main" id="{8C85127B-F21E-4D6F-9BC6-D0E74241A855}"/>
              </a:ext>
            </a:extLst>
          </p:cNvPr>
          <p:cNvSpPr/>
          <p:nvPr/>
        </p:nvSpPr>
        <p:spPr>
          <a:xfrm>
            <a:off x="5625153" y="6472521"/>
            <a:ext cx="6304775" cy="338554"/>
          </a:xfrm>
          <a:prstGeom prst="rect">
            <a:avLst/>
          </a:prstGeom>
        </p:spPr>
        <p:txBody>
          <a:bodyPr wrap="square">
            <a:spAutoFit/>
          </a:bodyPr>
          <a:lstStyle/>
          <a:p>
            <a:pPr algn="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Cortés J. </a:t>
            </a:r>
            <a:r>
              <a:rPr lang="es-ES" sz="800" dirty="0">
                <a:solidFill>
                  <a:prstClr val="black"/>
                </a:solidFill>
                <a:latin typeface="Calibri" panose="020F0502020204030204"/>
              </a:rPr>
              <a:t>Eficacia de un gel vaginal multi ingrediente a base de </a:t>
            </a:r>
            <a:r>
              <a:rPr lang="es-ES" sz="800" dirty="0" err="1">
                <a:solidFill>
                  <a:prstClr val="black"/>
                </a:solidFill>
                <a:latin typeface="Calibri" panose="020F0502020204030204"/>
              </a:rPr>
              <a:t>Coriolus</a:t>
            </a:r>
            <a:r>
              <a:rPr lang="es-ES" sz="800" dirty="0">
                <a:solidFill>
                  <a:prstClr val="black"/>
                </a:solidFill>
                <a:latin typeface="Calibri" panose="020F0502020204030204"/>
              </a:rPr>
              <a:t> </a:t>
            </a:r>
            <a:r>
              <a:rPr lang="es-ES" sz="800" dirty="0" err="1">
                <a:solidFill>
                  <a:prstClr val="black"/>
                </a:solidFill>
                <a:latin typeface="Calibri" panose="020F0502020204030204"/>
              </a:rPr>
              <a:t>versicolor</a:t>
            </a:r>
            <a:r>
              <a:rPr lang="es-ES" sz="800" dirty="0">
                <a:solidFill>
                  <a:prstClr val="black"/>
                </a:solidFill>
                <a:latin typeface="Calibri" panose="020F0502020204030204"/>
              </a:rPr>
              <a:t> en mujeres VPH+ mayores de 40 años: </a:t>
            </a:r>
          </a:p>
          <a:p>
            <a:pPr algn="r"/>
            <a:r>
              <a:rPr lang="es-ES" sz="800" dirty="0">
                <a:solidFill>
                  <a:prstClr val="black"/>
                </a:solidFill>
                <a:latin typeface="Calibri" panose="020F0502020204030204"/>
              </a:rPr>
              <a:t>Subanálisis del ensayo clínico Paloma. Comunicación Oral presentada en el I Congreso virtual y semipresencial de la ONCOSEGO. Octubre 2020</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85C79F2-897C-4AED-B8D9-4DDA76A14E2E}"/>
              </a:ext>
            </a:extLst>
          </p:cNvPr>
          <p:cNvPicPr>
            <a:picLocks noChangeAspect="1"/>
          </p:cNvPicPr>
          <p:nvPr/>
        </p:nvPicPr>
        <p:blipFill>
          <a:blip r:embed="rId5"/>
          <a:stretch>
            <a:fillRect/>
          </a:stretch>
        </p:blipFill>
        <p:spPr>
          <a:xfrm>
            <a:off x="7567842" y="2762848"/>
            <a:ext cx="2216992" cy="1820705"/>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8AE937C5-170C-471B-8C44-BFAF82D0D334}"/>
              </a:ext>
            </a:extLst>
          </p:cNvPr>
          <p:cNvSpPr txBox="1"/>
          <p:nvPr/>
        </p:nvSpPr>
        <p:spPr>
          <a:xfrm>
            <a:off x="7382107" y="1757770"/>
            <a:ext cx="4480012" cy="584775"/>
          </a:xfrm>
          <a:prstGeom prst="rect">
            <a:avLst/>
          </a:prstGeom>
          <a:noFill/>
        </p:spPr>
        <p:txBody>
          <a:bodyPr wrap="square" rtlCol="0">
            <a:spAutoFit/>
          </a:bodyPr>
          <a:lstStyle/>
          <a:p>
            <a:pPr algn="ctr"/>
            <a:r>
              <a:rPr lang="es-ES" sz="1600" dirty="0">
                <a:latin typeface="Gotham Black"/>
              </a:rPr>
              <a:t>Resultados presentados en el </a:t>
            </a:r>
            <a:r>
              <a:rPr lang="es-ES" sz="1600" b="1" dirty="0">
                <a:latin typeface="Gotham Black"/>
              </a:rPr>
              <a:t>Congreso Americano de Colposcopia y Patología Cervical </a:t>
            </a:r>
            <a:r>
              <a:rPr lang="es-ES" sz="1600" dirty="0">
                <a:latin typeface="Gotham Black"/>
              </a:rPr>
              <a:t>(ASCCP) 2021</a:t>
            </a:r>
          </a:p>
        </p:txBody>
      </p:sp>
    </p:spTree>
    <p:extLst>
      <p:ext uri="{BB962C8B-B14F-4D97-AF65-F5344CB8AC3E}">
        <p14:creationId xmlns:p14="http://schemas.microsoft.com/office/powerpoint/2010/main" val="134562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Conector recto 27">
            <a:extLst>
              <a:ext uri="{FF2B5EF4-FFF2-40B4-BE49-F238E27FC236}">
                <a16:creationId xmlns:a16="http://schemas.microsoft.com/office/drawing/2014/main" id="{BD573A67-0F20-4B91-8DFE-34B8DF8F7959}"/>
              </a:ext>
            </a:extLst>
          </p:cNvPr>
          <p:cNvCxnSpPr/>
          <p:nvPr/>
        </p:nvCxnSpPr>
        <p:spPr>
          <a:xfrm>
            <a:off x="7895398" y="3712464"/>
            <a:ext cx="167763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37" descr="A screenshot of a cell phone&#10;&#10;Description automatically generated">
            <a:extLst>
              <a:ext uri="{FF2B5EF4-FFF2-40B4-BE49-F238E27FC236}">
                <a16:creationId xmlns:a16="http://schemas.microsoft.com/office/drawing/2014/main" id="{A02C415B-5E9C-400F-9711-D6204AE28F09}"/>
              </a:ext>
            </a:extLst>
          </p:cNvPr>
          <p:cNvPicPr>
            <a:picLocks noChangeAspect="1"/>
          </p:cNvPicPr>
          <p:nvPr/>
        </p:nvPicPr>
        <p:blipFill rotWithShape="1">
          <a:blip r:embed="rId2">
            <a:extLst>
              <a:ext uri="{28A0092B-C50C-407E-A947-70E740481C1C}">
                <a14:useLocalDpi xmlns:a14="http://schemas.microsoft.com/office/drawing/2010/main" val="0"/>
              </a:ext>
            </a:extLst>
          </a:blip>
          <a:srcRect t="22402" r="47083"/>
          <a:stretch/>
        </p:blipFill>
        <p:spPr>
          <a:xfrm>
            <a:off x="5612275" y="1903440"/>
            <a:ext cx="4533668" cy="4048741"/>
          </a:xfrm>
          <a:prstGeom prst="rect">
            <a:avLst/>
          </a:prstGeom>
        </p:spPr>
      </p:pic>
      <p:sp>
        <p:nvSpPr>
          <p:cNvPr id="14" name="TextBox 13">
            <a:extLst>
              <a:ext uri="{FF2B5EF4-FFF2-40B4-BE49-F238E27FC236}">
                <a16:creationId xmlns:a16="http://schemas.microsoft.com/office/drawing/2014/main" id="{C9BB505F-97F1-4B3A-ABA1-1EC225311564}"/>
              </a:ext>
            </a:extLst>
          </p:cNvPr>
          <p:cNvSpPr txBox="1"/>
          <p:nvPr/>
        </p:nvSpPr>
        <p:spPr>
          <a:xfrm>
            <a:off x="-7986" y="781803"/>
            <a:ext cx="12199986" cy="369332"/>
          </a:xfrm>
          <a:prstGeom prst="rect">
            <a:avLst/>
          </a:prstGeom>
          <a:solidFill>
            <a:srgbClr val="990099"/>
          </a:solidFill>
        </p:spPr>
        <p:txBody>
          <a:bodyPr wrap="square">
            <a:spAutoFit/>
          </a:bodyPr>
          <a:lstStyle>
            <a:defPPr>
              <a:defRPr lang="es-ES"/>
            </a:defPPr>
            <a:lvl1pPr algn="ctr">
              <a:defRPr b="1">
                <a:solidFill>
                  <a:schemeClr val="bg1"/>
                </a:solidFill>
                <a:effectLst>
                  <a:outerShdw blurRad="38100" dist="38100" dir="2700000" algn="tl">
                    <a:srgbClr val="000000">
                      <a:alpha val="43137"/>
                    </a:srgbClr>
                  </a:outerShdw>
                </a:effectLst>
                <a:latin typeface="Gotham Black"/>
              </a:defRPr>
            </a:lvl1pPr>
          </a:lstStyle>
          <a:p>
            <a:r>
              <a:rPr lang="en-US" dirty="0"/>
              <a:t>	OBJETIVO SECUNDARIO: EPITELIZACIÓN del CÉRVIX y ACLARAMIENTO del VPH-AR a 6 MESES</a:t>
            </a:r>
          </a:p>
        </p:txBody>
      </p:sp>
      <p:sp>
        <p:nvSpPr>
          <p:cNvPr id="10" name="TextBox 9">
            <a:extLst>
              <a:ext uri="{FF2B5EF4-FFF2-40B4-BE49-F238E27FC236}">
                <a16:creationId xmlns:a16="http://schemas.microsoft.com/office/drawing/2014/main" id="{A36ADC34-5F53-4F9B-B494-9D4CFA8A262C}"/>
              </a:ext>
            </a:extLst>
          </p:cNvPr>
          <p:cNvSpPr txBox="1"/>
          <p:nvPr/>
        </p:nvSpPr>
        <p:spPr>
          <a:xfrm>
            <a:off x="1282437" y="1548615"/>
            <a:ext cx="308481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1" dirty="0">
                <a:latin typeface="Gotham Book"/>
              </a:rPr>
              <a:t>Población t</a:t>
            </a:r>
            <a:r>
              <a:rPr lang="es-ES" sz="1600" b="1" dirty="0" err="1">
                <a:latin typeface="Gotham Book"/>
              </a:rPr>
              <a:t>otal</a:t>
            </a:r>
            <a:r>
              <a:rPr lang="es-ES" sz="1600" b="1" dirty="0">
                <a:latin typeface="Gotham Book"/>
              </a:rPr>
              <a:t> sin ectopia</a:t>
            </a:r>
          </a:p>
        </p:txBody>
      </p:sp>
      <p:sp>
        <p:nvSpPr>
          <p:cNvPr id="2" name="CuadroTexto 47">
            <a:extLst>
              <a:ext uri="{FF2B5EF4-FFF2-40B4-BE49-F238E27FC236}">
                <a16:creationId xmlns:a16="http://schemas.microsoft.com/office/drawing/2014/main" id="{7D9154A2-F918-47DC-812D-05092A93427C}"/>
              </a:ext>
            </a:extLst>
          </p:cNvPr>
          <p:cNvSpPr txBox="1"/>
          <p:nvPr/>
        </p:nvSpPr>
        <p:spPr>
          <a:xfrm>
            <a:off x="6550711" y="6128752"/>
            <a:ext cx="2934940" cy="2540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i="0" u="none" strike="noStrike" kern="1200" cap="none" spc="0" normalizeH="0" baseline="0" noProof="0" dirty="0">
                <a:ln>
                  <a:noFill/>
                </a:ln>
                <a:solidFill>
                  <a:prstClr val="black"/>
                </a:solidFill>
                <a:effectLst/>
                <a:uLnTx/>
                <a:uFillTx/>
                <a:latin typeface="Gotham Black"/>
                <a:ea typeface="+mn-ea"/>
                <a:cs typeface="+mn-cs"/>
              </a:rPr>
              <a:t>VPH-AR</a:t>
            </a:r>
            <a:r>
              <a:rPr kumimoji="0" lang="es-ES" sz="1051" i="0" u="none" strike="noStrike" kern="1200" cap="none" spc="0" normalizeH="0" baseline="0" noProof="0" dirty="0">
                <a:ln>
                  <a:noFill/>
                </a:ln>
                <a:solidFill>
                  <a:prstClr val="black"/>
                </a:solidFill>
                <a:effectLst/>
                <a:uLnTx/>
                <a:uFillTx/>
                <a:latin typeface="Gotham Black"/>
                <a:ea typeface="+mn-ea"/>
                <a:cs typeface="+mn-cs"/>
              </a:rPr>
              <a:t>: 16,18,31,33,35,39,45,51,52,56,58,59,68</a:t>
            </a:r>
          </a:p>
        </p:txBody>
      </p:sp>
      <p:sp>
        <p:nvSpPr>
          <p:cNvPr id="26" name="CuadroTexto 25">
            <a:extLst>
              <a:ext uri="{FF2B5EF4-FFF2-40B4-BE49-F238E27FC236}">
                <a16:creationId xmlns:a16="http://schemas.microsoft.com/office/drawing/2014/main" id="{66FD4C06-0025-4CF3-B47B-A31F98825CFF}"/>
              </a:ext>
            </a:extLst>
          </p:cNvPr>
          <p:cNvSpPr txBox="1"/>
          <p:nvPr/>
        </p:nvSpPr>
        <p:spPr>
          <a:xfrm>
            <a:off x="6260147" y="1539161"/>
            <a:ext cx="4177821" cy="338554"/>
          </a:xfrm>
          <a:prstGeom prst="rect">
            <a:avLst/>
          </a:prstGeom>
          <a:noFill/>
        </p:spPr>
        <p:txBody>
          <a:bodyPr wrap="square">
            <a:spAutoFit/>
          </a:bodyPr>
          <a:lstStyle/>
          <a:p>
            <a:pPr algn="ctr" rtl="0">
              <a:defRPr sz="1600" b="0" i="0" u="none" strike="noStrike" kern="1200" spc="0" baseline="0">
                <a:solidFill>
                  <a:prstClr val="black"/>
                </a:solidFill>
                <a:latin typeface="Gotham Book"/>
                <a:ea typeface="+mn-ea"/>
                <a:cs typeface="+mn-cs"/>
              </a:defRPr>
            </a:pPr>
            <a:r>
              <a:rPr lang="es-ES" b="1" dirty="0">
                <a:latin typeface="Gotham Book"/>
              </a:rPr>
              <a:t>A</a:t>
            </a:r>
            <a:r>
              <a:rPr lang="es-ES" b="1" dirty="0">
                <a:solidFill>
                  <a:schemeClr val="tx1"/>
                </a:solidFill>
                <a:latin typeface="Gotham Book"/>
              </a:rPr>
              <a:t>claramiento del VPH-AR</a:t>
            </a:r>
            <a:endParaRPr lang="es-ES" b="1" baseline="0" dirty="0">
              <a:solidFill>
                <a:schemeClr val="tx1"/>
              </a:solidFill>
              <a:latin typeface="Gotham Book"/>
            </a:endParaRPr>
          </a:p>
        </p:txBody>
      </p:sp>
      <p:sp>
        <p:nvSpPr>
          <p:cNvPr id="9" name="TextBox 10">
            <a:extLst>
              <a:ext uri="{FF2B5EF4-FFF2-40B4-BE49-F238E27FC236}">
                <a16:creationId xmlns:a16="http://schemas.microsoft.com/office/drawing/2014/main" id="{FDF3DCC1-72D1-455C-BD52-071F58D3199E}"/>
              </a:ext>
            </a:extLst>
          </p:cNvPr>
          <p:cNvSpPr txBox="1"/>
          <p:nvPr/>
        </p:nvSpPr>
        <p:spPr>
          <a:xfrm>
            <a:off x="8940889" y="3058619"/>
            <a:ext cx="108952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Gotham Black"/>
                <a:ea typeface="+mn-ea"/>
                <a:cs typeface="+mn-cs"/>
              </a:rPr>
              <a:t>+57%</a:t>
            </a:r>
          </a:p>
        </p:txBody>
      </p:sp>
      <p:grpSp>
        <p:nvGrpSpPr>
          <p:cNvPr id="41" name="Grupo 40">
            <a:extLst>
              <a:ext uri="{FF2B5EF4-FFF2-40B4-BE49-F238E27FC236}">
                <a16:creationId xmlns:a16="http://schemas.microsoft.com/office/drawing/2014/main" id="{C1593187-F423-46F8-A118-609D282C5EDA}"/>
              </a:ext>
            </a:extLst>
          </p:cNvPr>
          <p:cNvGrpSpPr/>
          <p:nvPr/>
        </p:nvGrpSpPr>
        <p:grpSpPr>
          <a:xfrm>
            <a:off x="613889" y="2103538"/>
            <a:ext cx="4063099" cy="4187022"/>
            <a:chOff x="1103179" y="1889175"/>
            <a:chExt cx="4063099" cy="4187022"/>
          </a:xfrm>
        </p:grpSpPr>
        <p:cxnSp>
          <p:nvCxnSpPr>
            <p:cNvPr id="13" name="Conector recto 12">
              <a:extLst>
                <a:ext uri="{FF2B5EF4-FFF2-40B4-BE49-F238E27FC236}">
                  <a16:creationId xmlns:a16="http://schemas.microsoft.com/office/drawing/2014/main" id="{878E5D37-1A57-46B3-B24D-8A56110FCF8E}"/>
                </a:ext>
              </a:extLst>
            </p:cNvPr>
            <p:cNvCxnSpPr/>
            <p:nvPr/>
          </p:nvCxnSpPr>
          <p:spPr>
            <a:xfrm>
              <a:off x="3018344" y="3700952"/>
              <a:ext cx="167763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 name="Grupo 5">
              <a:extLst>
                <a:ext uri="{FF2B5EF4-FFF2-40B4-BE49-F238E27FC236}">
                  <a16:creationId xmlns:a16="http://schemas.microsoft.com/office/drawing/2014/main" id="{C3502E75-4407-445D-9359-2DE45636AF30}"/>
                </a:ext>
              </a:extLst>
            </p:cNvPr>
            <p:cNvGrpSpPr/>
            <p:nvPr/>
          </p:nvGrpSpPr>
          <p:grpSpPr>
            <a:xfrm>
              <a:off x="1103179" y="1889175"/>
              <a:ext cx="4063099" cy="4187022"/>
              <a:chOff x="2594024" y="1705351"/>
              <a:chExt cx="4063099" cy="4187022"/>
            </a:xfrm>
          </p:grpSpPr>
          <p:grpSp>
            <p:nvGrpSpPr>
              <p:cNvPr id="15" name="Grupo 4">
                <a:extLst>
                  <a:ext uri="{FF2B5EF4-FFF2-40B4-BE49-F238E27FC236}">
                    <a16:creationId xmlns:a16="http://schemas.microsoft.com/office/drawing/2014/main" id="{17E83CE7-0A88-4874-A42B-A5A6070DFA10}"/>
                  </a:ext>
                </a:extLst>
              </p:cNvPr>
              <p:cNvGrpSpPr/>
              <p:nvPr/>
            </p:nvGrpSpPr>
            <p:grpSpPr>
              <a:xfrm>
                <a:off x="2594024" y="1705351"/>
                <a:ext cx="4063099" cy="4187022"/>
                <a:chOff x="7550967" y="2562862"/>
                <a:chExt cx="3285262" cy="3180717"/>
              </a:xfrm>
            </p:grpSpPr>
            <p:pic>
              <p:nvPicPr>
                <p:cNvPr id="17" name="Picture 7" descr="A picture containing black&#10;&#10;Description automatically generated">
                  <a:extLst>
                    <a:ext uri="{FF2B5EF4-FFF2-40B4-BE49-F238E27FC236}">
                      <a16:creationId xmlns:a16="http://schemas.microsoft.com/office/drawing/2014/main" id="{ACD18672-BCF2-441E-8A87-F8E434D905B7}"/>
                    </a:ext>
                  </a:extLst>
                </p:cNvPr>
                <p:cNvPicPr>
                  <a:picLocks noChangeAspect="1"/>
                </p:cNvPicPr>
                <p:nvPr/>
              </p:nvPicPr>
              <p:blipFill rotWithShape="1">
                <a:blip r:embed="rId3">
                  <a:extLst>
                    <a:ext uri="{28A0092B-C50C-407E-A947-70E740481C1C}">
                      <a14:useLocalDpi xmlns:a14="http://schemas.microsoft.com/office/drawing/2010/main" val="0"/>
                    </a:ext>
                  </a:extLst>
                </a:blip>
                <a:srcRect t="14199" b="4299"/>
                <a:stretch/>
              </p:blipFill>
              <p:spPr>
                <a:xfrm>
                  <a:off x="7550967" y="2562862"/>
                  <a:ext cx="3285262" cy="3180717"/>
                </a:xfrm>
                <a:prstGeom prst="rect">
                  <a:avLst/>
                </a:prstGeom>
              </p:spPr>
            </p:pic>
            <p:sp>
              <p:nvSpPr>
                <p:cNvPr id="20" name="TextBox 10">
                  <a:extLst>
                    <a:ext uri="{FF2B5EF4-FFF2-40B4-BE49-F238E27FC236}">
                      <a16:creationId xmlns:a16="http://schemas.microsoft.com/office/drawing/2014/main" id="{5DD9F9CB-8C05-4574-A9F0-5409578932A7}"/>
                    </a:ext>
                  </a:extLst>
                </p:cNvPr>
                <p:cNvSpPr txBox="1"/>
                <p:nvPr/>
              </p:nvSpPr>
              <p:spPr>
                <a:xfrm>
                  <a:off x="10041836" y="3400249"/>
                  <a:ext cx="618567" cy="2571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Gotham Black"/>
                      <a:ea typeface="+mn-ea"/>
                      <a:cs typeface="+mn-cs"/>
                    </a:rPr>
                    <a:t>+77%</a:t>
                  </a:r>
                </a:p>
              </p:txBody>
            </p:sp>
            <p:sp>
              <p:nvSpPr>
                <p:cNvPr id="21" name="CuadroTexto 34">
                  <a:extLst>
                    <a:ext uri="{FF2B5EF4-FFF2-40B4-BE49-F238E27FC236}">
                      <a16:creationId xmlns:a16="http://schemas.microsoft.com/office/drawing/2014/main" id="{74D001BE-A5E8-42D3-83ED-617186134B0F}"/>
                    </a:ext>
                  </a:extLst>
                </p:cNvPr>
                <p:cNvSpPr txBox="1"/>
                <p:nvPr/>
              </p:nvSpPr>
              <p:spPr>
                <a:xfrm>
                  <a:off x="10088585" y="5009195"/>
                  <a:ext cx="747644" cy="2104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Gotham Black"/>
                      <a:ea typeface="+mn-ea"/>
                      <a:cs typeface="+mn-cs"/>
                    </a:rPr>
                    <a:t>*p&lt;0,017</a:t>
                  </a:r>
                </a:p>
              </p:txBody>
            </p:sp>
          </p:grpSp>
          <p:sp>
            <p:nvSpPr>
              <p:cNvPr id="5" name="CuadroTexto 4">
                <a:extLst>
                  <a:ext uri="{FF2B5EF4-FFF2-40B4-BE49-F238E27FC236}">
                    <a16:creationId xmlns:a16="http://schemas.microsoft.com/office/drawing/2014/main" id="{46D2745D-EB18-47C1-A0FF-B1C52F791AB7}"/>
                  </a:ext>
                </a:extLst>
              </p:cNvPr>
              <p:cNvSpPr txBox="1"/>
              <p:nvPr/>
            </p:nvSpPr>
            <p:spPr>
              <a:xfrm>
                <a:off x="4914900" y="2272108"/>
                <a:ext cx="255198" cy="261610"/>
              </a:xfrm>
              <a:prstGeom prst="rect">
                <a:avLst/>
              </a:prstGeom>
              <a:noFill/>
            </p:spPr>
            <p:txBody>
              <a:bodyPr wrap="none" rtlCol="0">
                <a:spAutoFit/>
              </a:bodyPr>
              <a:lstStyle/>
              <a:p>
                <a:r>
                  <a:rPr lang="es-ES" sz="1100" dirty="0">
                    <a:solidFill>
                      <a:srgbClr val="951783"/>
                    </a:solidFill>
                  </a:rPr>
                  <a:t>*</a:t>
                </a:r>
              </a:p>
            </p:txBody>
          </p:sp>
        </p:grpSp>
        <p:cxnSp>
          <p:nvCxnSpPr>
            <p:cNvPr id="30" name="Conector recto de flecha 29">
              <a:extLst>
                <a:ext uri="{FF2B5EF4-FFF2-40B4-BE49-F238E27FC236}">
                  <a16:creationId xmlns:a16="http://schemas.microsoft.com/office/drawing/2014/main" id="{70A4CD91-5981-4524-9F94-0A99B720778C}"/>
                </a:ext>
              </a:extLst>
            </p:cNvPr>
            <p:cNvCxnSpPr/>
            <p:nvPr/>
          </p:nvCxnSpPr>
          <p:spPr>
            <a:xfrm>
              <a:off x="4305300" y="2424287"/>
              <a:ext cx="0" cy="126451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31" name="Conector recto de flecha 30">
            <a:extLst>
              <a:ext uri="{FF2B5EF4-FFF2-40B4-BE49-F238E27FC236}">
                <a16:creationId xmlns:a16="http://schemas.microsoft.com/office/drawing/2014/main" id="{E9603891-0B3C-4799-980E-8BA7BD8B24DA}"/>
              </a:ext>
            </a:extLst>
          </p:cNvPr>
          <p:cNvCxnSpPr>
            <a:cxnSpLocks/>
          </p:cNvCxnSpPr>
          <p:nvPr/>
        </p:nvCxnSpPr>
        <p:spPr>
          <a:xfrm>
            <a:off x="9192093" y="2573687"/>
            <a:ext cx="9525" cy="11169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CuadroTexto 35">
            <a:extLst>
              <a:ext uri="{FF2B5EF4-FFF2-40B4-BE49-F238E27FC236}">
                <a16:creationId xmlns:a16="http://schemas.microsoft.com/office/drawing/2014/main" id="{6B63D4CE-50C8-4EA5-9EEC-332725BFE58B}"/>
              </a:ext>
            </a:extLst>
          </p:cNvPr>
          <p:cNvSpPr txBox="1"/>
          <p:nvPr/>
        </p:nvSpPr>
        <p:spPr>
          <a:xfrm>
            <a:off x="9969971" y="2681078"/>
            <a:ext cx="2075002" cy="1169551"/>
          </a:xfrm>
          <a:prstGeom prst="rect">
            <a:avLst/>
          </a:prstGeom>
          <a:solidFill>
            <a:schemeClr val="bg1">
              <a:lumMod val="95000"/>
            </a:schemeClr>
          </a:solidFill>
        </p:spPr>
        <p:txBody>
          <a:bodyPr wrap="square">
            <a:spAutoFit/>
          </a:bodyPr>
          <a:lstStyle/>
          <a:p>
            <a:r>
              <a:rPr lang="es-ES" sz="1400">
                <a:latin typeface="Gotham Book"/>
              </a:rPr>
              <a:t>El </a:t>
            </a:r>
            <a:r>
              <a:rPr lang="es-ES" sz="1400" u="sng">
                <a:latin typeface="Gotham Book"/>
              </a:rPr>
              <a:t>aclaramiento espontáneo </a:t>
            </a:r>
            <a:r>
              <a:rPr lang="es-ES" sz="1400">
                <a:latin typeface="Gotham Book"/>
              </a:rPr>
              <a:t>del VPH-AR es de aproximadamente:</a:t>
            </a:r>
          </a:p>
          <a:p>
            <a:r>
              <a:rPr lang="es-ES" sz="1400" b="1">
                <a:latin typeface="Gotham Book"/>
              </a:rPr>
              <a:t>29%</a:t>
            </a:r>
            <a:r>
              <a:rPr lang="es-ES" sz="1400">
                <a:latin typeface="Gotham Book"/>
              </a:rPr>
              <a:t> a 6 meses</a:t>
            </a:r>
          </a:p>
          <a:p>
            <a:r>
              <a:rPr lang="es-ES" sz="1400">
                <a:latin typeface="Gotham Book"/>
              </a:rPr>
              <a:t>41% a 18 meses</a:t>
            </a:r>
          </a:p>
        </p:txBody>
      </p:sp>
      <p:sp>
        <p:nvSpPr>
          <p:cNvPr id="38" name="CuadroTexto 37">
            <a:extLst>
              <a:ext uri="{FF2B5EF4-FFF2-40B4-BE49-F238E27FC236}">
                <a16:creationId xmlns:a16="http://schemas.microsoft.com/office/drawing/2014/main" id="{9C086CAB-7EBF-481B-A80C-A1528E49F230}"/>
              </a:ext>
            </a:extLst>
          </p:cNvPr>
          <p:cNvSpPr txBox="1"/>
          <p:nvPr/>
        </p:nvSpPr>
        <p:spPr>
          <a:xfrm>
            <a:off x="9485651" y="6255774"/>
            <a:ext cx="1778947" cy="230832"/>
          </a:xfrm>
          <a:prstGeom prst="rect">
            <a:avLst/>
          </a:prstGeom>
          <a:noFill/>
        </p:spPr>
        <p:txBody>
          <a:bodyPr wrap="square">
            <a:spAutoFit/>
          </a:bodyPr>
          <a:lstStyle/>
          <a:p>
            <a:pPr algn="r"/>
            <a:r>
              <a:rPr lang="es-ES" sz="900" dirty="0"/>
              <a:t> Br J </a:t>
            </a:r>
            <a:r>
              <a:rPr lang="es-ES" sz="900" dirty="0" err="1"/>
              <a:t>Cancer</a:t>
            </a:r>
            <a:r>
              <a:rPr lang="es-ES" sz="900" dirty="0"/>
              <a:t> 2007;96:1419–24</a:t>
            </a:r>
          </a:p>
        </p:txBody>
      </p:sp>
      <p:sp>
        <p:nvSpPr>
          <p:cNvPr id="40" name="CuadroTexto 39">
            <a:extLst>
              <a:ext uri="{FF2B5EF4-FFF2-40B4-BE49-F238E27FC236}">
                <a16:creationId xmlns:a16="http://schemas.microsoft.com/office/drawing/2014/main" id="{19A625D9-F85F-4185-81A7-CC3A988A6A5A}"/>
              </a:ext>
            </a:extLst>
          </p:cNvPr>
          <p:cNvSpPr txBox="1"/>
          <p:nvPr/>
        </p:nvSpPr>
        <p:spPr>
          <a:xfrm>
            <a:off x="2039919" y="1194432"/>
            <a:ext cx="8656044" cy="307777"/>
          </a:xfrm>
          <a:prstGeom prst="rect">
            <a:avLst/>
          </a:prstGeom>
          <a:noFill/>
        </p:spPr>
        <p:txBody>
          <a:bodyPr wrap="square">
            <a:spAutoFit/>
          </a:bodyPr>
          <a:lstStyle/>
          <a:p>
            <a:r>
              <a:rPr lang="es-ES" sz="1400" dirty="0">
                <a:latin typeface="Gotham Book"/>
              </a:rPr>
              <a:t>Mujeres tratadas con </a:t>
            </a:r>
            <a:r>
              <a:rPr lang="es-ES" sz="1400" dirty="0" err="1">
                <a:latin typeface="Gotham Book"/>
              </a:rPr>
              <a:t>Papilocare</a:t>
            </a:r>
            <a:r>
              <a:rPr lang="es-ES" sz="1400" dirty="0">
                <a:latin typeface="Gotham Book"/>
              </a:rPr>
              <a:t>® mejoran la </a:t>
            </a:r>
            <a:r>
              <a:rPr lang="es-ES" sz="1400" dirty="0" err="1">
                <a:latin typeface="Gotham Book"/>
              </a:rPr>
              <a:t>reepitelización</a:t>
            </a:r>
            <a:r>
              <a:rPr lang="es-ES" sz="1400" dirty="0">
                <a:latin typeface="Gotham Book"/>
              </a:rPr>
              <a:t> del cérvix y aclaramiento del VPH de Alto Riesgo</a:t>
            </a:r>
          </a:p>
        </p:txBody>
      </p:sp>
      <p:grpSp>
        <p:nvGrpSpPr>
          <p:cNvPr id="23" name="Grupo 3">
            <a:extLst>
              <a:ext uri="{FF2B5EF4-FFF2-40B4-BE49-F238E27FC236}">
                <a16:creationId xmlns:a16="http://schemas.microsoft.com/office/drawing/2014/main" id="{AE0FCEEA-7E18-4242-A317-6FCB16FF71AA}"/>
              </a:ext>
            </a:extLst>
          </p:cNvPr>
          <p:cNvGrpSpPr/>
          <p:nvPr/>
        </p:nvGrpSpPr>
        <p:grpSpPr>
          <a:xfrm>
            <a:off x="10605749" y="96313"/>
            <a:ext cx="1495757" cy="722948"/>
            <a:chOff x="7383770" y="946754"/>
            <a:chExt cx="1632548" cy="836286"/>
          </a:xfrm>
        </p:grpSpPr>
        <p:pic>
          <p:nvPicPr>
            <p:cNvPr id="24" name="Imagen 3">
              <a:extLst>
                <a:ext uri="{FF2B5EF4-FFF2-40B4-BE49-F238E27FC236}">
                  <a16:creationId xmlns:a16="http://schemas.microsoft.com/office/drawing/2014/main" id="{757E2974-C06F-472B-94E3-127DB83B84A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83770" y="946754"/>
              <a:ext cx="1632548" cy="486973"/>
            </a:xfrm>
            <a:prstGeom prst="rect">
              <a:avLst/>
            </a:prstGeom>
          </p:spPr>
        </p:pic>
        <p:sp>
          <p:nvSpPr>
            <p:cNvPr id="25" name="Rectangle 24">
              <a:extLst>
                <a:ext uri="{FF2B5EF4-FFF2-40B4-BE49-F238E27FC236}">
                  <a16:creationId xmlns:a16="http://schemas.microsoft.com/office/drawing/2014/main" id="{00BB546F-2520-4352-8B8D-9B4214441AA8}"/>
                </a:ext>
              </a:extLst>
            </p:cNvPr>
            <p:cNvSpPr/>
            <p:nvPr/>
          </p:nvSpPr>
          <p:spPr>
            <a:xfrm>
              <a:off x="7383770" y="1427012"/>
              <a:ext cx="1371268" cy="3560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212072"/>
                  </a:solidFill>
                  <a:effectLst/>
                  <a:uLnTx/>
                  <a:uFillTx/>
                  <a:latin typeface="GothamBook"/>
                  <a:ea typeface="+mn-ea"/>
                  <a:cs typeface="+mn-cs"/>
                </a:rPr>
                <a:t>NCT 04002154</a:t>
              </a:r>
            </a:p>
          </p:txBody>
        </p:sp>
      </p:grpSp>
      <p:sp>
        <p:nvSpPr>
          <p:cNvPr id="3" name="Rectángulo 15">
            <a:extLst>
              <a:ext uri="{FF2B5EF4-FFF2-40B4-BE49-F238E27FC236}">
                <a16:creationId xmlns:a16="http://schemas.microsoft.com/office/drawing/2014/main" id="{7AE4953A-BEB1-4C5E-BA8A-96DF0476A20C}"/>
              </a:ext>
            </a:extLst>
          </p:cNvPr>
          <p:cNvSpPr/>
          <p:nvPr/>
        </p:nvSpPr>
        <p:spPr>
          <a:xfrm>
            <a:off x="5803573" y="6460068"/>
            <a:ext cx="5550054"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Seydoux G et al.  Effect of a Multi-Ingredient Vaginal Gel in HPV+ Women: Cervical Reepithelization, Stress and Tolerability. J Low Genit. Tract Dis. 2020 April; 24(1S):S16. doi:10.1097/LGT.0000000000000538</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240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16">
            <a:extLst>
              <a:ext uri="{FF2B5EF4-FFF2-40B4-BE49-F238E27FC236}">
                <a16:creationId xmlns:a16="http://schemas.microsoft.com/office/drawing/2014/main" id="{EC8F16D1-DFEE-44A4-A4E3-703C10C6D24B}"/>
              </a:ext>
            </a:extLst>
          </p:cNvPr>
          <p:cNvSpPr/>
          <p:nvPr/>
        </p:nvSpPr>
        <p:spPr>
          <a:xfrm>
            <a:off x="4778376" y="4808620"/>
            <a:ext cx="7042347" cy="830997"/>
          </a:xfrm>
          <a:prstGeom prst="rect">
            <a:avLst/>
          </a:prstGeom>
          <a:noFill/>
          <a:effectLst/>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s-ES" sz="1600" b="1" dirty="0">
                <a:latin typeface="Gotham Black"/>
              </a:rPr>
              <a:t>Nota:</a:t>
            </a:r>
          </a:p>
          <a:p>
            <a:pPr lvl="0">
              <a:defRPr/>
            </a:pPr>
            <a:r>
              <a:rPr lang="es-ES" sz="1600" b="1" dirty="0">
                <a:latin typeface="Gotham Black"/>
              </a:rPr>
              <a:t>58% de las pacientes tratadas con PAPILOCARE mejoraron su nivel de estrés percibido</a:t>
            </a:r>
            <a:endParaRPr kumimoji="0" lang="es-ES" sz="1600" b="1" i="0" u="none" strike="noStrike" kern="1200" cap="none" spc="0" dirty="0">
              <a:ln>
                <a:noFill/>
              </a:ln>
              <a:uLnTx/>
              <a:uFillTx/>
              <a:latin typeface="Gotham Black"/>
            </a:endParaRPr>
          </a:p>
        </p:txBody>
      </p:sp>
      <p:sp>
        <p:nvSpPr>
          <p:cNvPr id="7" name="TextBox 16">
            <a:extLst>
              <a:ext uri="{FF2B5EF4-FFF2-40B4-BE49-F238E27FC236}">
                <a16:creationId xmlns:a16="http://schemas.microsoft.com/office/drawing/2014/main" id="{D628889D-3368-40D1-9765-DF682CEF254D}"/>
              </a:ext>
            </a:extLst>
          </p:cNvPr>
          <p:cNvSpPr txBox="1"/>
          <p:nvPr/>
        </p:nvSpPr>
        <p:spPr>
          <a:xfrm>
            <a:off x="0" y="956171"/>
            <a:ext cx="12192000" cy="369332"/>
          </a:xfrm>
          <a:prstGeom prst="rect">
            <a:avLst/>
          </a:prstGeom>
          <a:solidFill>
            <a:srgbClr val="990099"/>
          </a:solidFill>
        </p:spPr>
        <p:txBody>
          <a:bodyPr wrap="square">
            <a:spAutoFit/>
          </a:bodyPr>
          <a:lstStyle>
            <a:defPPr>
              <a:defRPr lang="es-ES"/>
            </a:defPPr>
            <a:lvl1pPr algn="ctr">
              <a:defRPr b="1">
                <a:solidFill>
                  <a:schemeClr val="bg1"/>
                </a:solidFill>
                <a:effectLst>
                  <a:outerShdw blurRad="38100" dist="38100" dir="2700000" algn="tl">
                    <a:srgbClr val="000000">
                      <a:alpha val="43137"/>
                    </a:srgbClr>
                  </a:outerShdw>
                </a:effectLst>
                <a:latin typeface="Gotham Black"/>
              </a:defRPr>
            </a:lvl1pPr>
          </a:lstStyle>
          <a:p>
            <a:r>
              <a:rPr lang="en-US" dirty="0"/>
              <a:t>RESULTADOS EN CALIDAD DE VIDA, SEGURIDAD y ADHERENCIA</a:t>
            </a:r>
          </a:p>
        </p:txBody>
      </p:sp>
      <p:sp>
        <p:nvSpPr>
          <p:cNvPr id="14" name="TextBox 4">
            <a:extLst>
              <a:ext uri="{FF2B5EF4-FFF2-40B4-BE49-F238E27FC236}">
                <a16:creationId xmlns:a16="http://schemas.microsoft.com/office/drawing/2014/main" id="{59FE518A-8FB0-4D6F-8AC8-18CB26750B26}"/>
              </a:ext>
            </a:extLst>
          </p:cNvPr>
          <p:cNvSpPr txBox="1"/>
          <p:nvPr/>
        </p:nvSpPr>
        <p:spPr>
          <a:xfrm>
            <a:off x="4778376" y="3930226"/>
            <a:ext cx="7209492" cy="584775"/>
          </a:xfrm>
          <a:prstGeom prst="rect">
            <a:avLst/>
          </a:prstGeom>
          <a:noFill/>
        </p:spPr>
        <p:txBody>
          <a:bodyPr wrap="square" rtlCol="0">
            <a:spAutoFit/>
          </a:bodyPr>
          <a:lstStyle/>
          <a:p>
            <a:pPr marR="0" lvl="0" defTabSz="457200" rtl="0" eaLnBrk="1" fontAlgn="auto" latinLnBrk="0" hangingPunct="1">
              <a:lnSpc>
                <a:spcPct val="100000"/>
              </a:lnSpc>
              <a:spcBef>
                <a:spcPts val="0"/>
              </a:spcBef>
              <a:spcAft>
                <a:spcPts val="0"/>
              </a:spcAft>
              <a:buClrTx/>
              <a:buSzTx/>
              <a:tabLst/>
              <a:defRPr/>
            </a:pPr>
            <a:r>
              <a:rPr kumimoji="0" lang="es-ES" sz="1600" b="1" i="0" u="none" strike="noStrike" kern="1200" cap="none" spc="0" normalizeH="0" baseline="0" noProof="0" dirty="0">
                <a:ln>
                  <a:noFill/>
                </a:ln>
                <a:effectLst/>
                <a:uLnTx/>
                <a:uFillTx/>
                <a:latin typeface="Gotham Black"/>
                <a:ea typeface="+mn-ea"/>
                <a:cs typeface="+mn-cs"/>
              </a:rPr>
              <a:t>· 87% </a:t>
            </a:r>
            <a:r>
              <a:rPr kumimoji="0" lang="es-ES" sz="1600" i="0" u="none" strike="noStrike" kern="1200" cap="none" spc="0" normalizeH="0" baseline="0" noProof="0" dirty="0">
                <a:ln>
                  <a:noFill/>
                </a:ln>
                <a:effectLst/>
                <a:uLnTx/>
                <a:uFillTx/>
                <a:latin typeface="Gotham Black"/>
                <a:ea typeface="+mn-ea"/>
                <a:cs typeface="+mn-cs"/>
              </a:rPr>
              <a:t>de las pacientes reportaron algún grado de </a:t>
            </a:r>
            <a:r>
              <a:rPr kumimoji="0" lang="es-ES" sz="1600" b="1" i="0" u="none" strike="noStrike" kern="1200" cap="none" spc="0" normalizeH="0" baseline="0" noProof="0" dirty="0">
                <a:ln>
                  <a:noFill/>
                </a:ln>
                <a:effectLst/>
                <a:uLnTx/>
                <a:uFillTx/>
                <a:latin typeface="Gotham Black"/>
                <a:ea typeface="+mn-ea"/>
                <a:cs typeface="+mn-cs"/>
              </a:rPr>
              <a:t>satisfacción</a:t>
            </a:r>
          </a:p>
          <a:p>
            <a:pPr marR="0" lvl="0" defTabSz="457200" rtl="0" eaLnBrk="1" fontAlgn="auto" latinLnBrk="0" hangingPunct="1">
              <a:lnSpc>
                <a:spcPct val="100000"/>
              </a:lnSpc>
              <a:spcBef>
                <a:spcPts val="0"/>
              </a:spcBef>
              <a:spcAft>
                <a:spcPts val="0"/>
              </a:spcAft>
              <a:buClrTx/>
              <a:buSzTx/>
              <a:tabLst/>
              <a:defRPr/>
            </a:pPr>
            <a:r>
              <a:rPr kumimoji="0" lang="es-ES" sz="1600" b="1" i="0" u="none" strike="noStrike" kern="1200" cap="none" spc="0" normalizeH="0" baseline="0" noProof="0" dirty="0">
                <a:ln>
                  <a:noFill/>
                </a:ln>
                <a:effectLst/>
                <a:uLnTx/>
                <a:uFillTx/>
                <a:latin typeface="Gotham Black"/>
                <a:ea typeface="+mn-ea"/>
                <a:cs typeface="+mn-cs"/>
              </a:rPr>
              <a:t>· Ninguna estuvo insatisfecha</a:t>
            </a:r>
          </a:p>
        </p:txBody>
      </p:sp>
      <p:sp>
        <p:nvSpPr>
          <p:cNvPr id="23" name="TextBox 9">
            <a:extLst>
              <a:ext uri="{FF2B5EF4-FFF2-40B4-BE49-F238E27FC236}">
                <a16:creationId xmlns:a16="http://schemas.microsoft.com/office/drawing/2014/main" id="{CC1A1273-3535-4F51-A795-C96478BB2A95}"/>
              </a:ext>
            </a:extLst>
          </p:cNvPr>
          <p:cNvSpPr txBox="1"/>
          <p:nvPr/>
        </p:nvSpPr>
        <p:spPr>
          <a:xfrm>
            <a:off x="4778376" y="2066150"/>
            <a:ext cx="695963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600" b="1" dirty="0">
                <a:latin typeface="Gotham Black"/>
              </a:rPr>
              <a:t>· </a:t>
            </a:r>
            <a:r>
              <a:rPr kumimoji="0" lang="es-ES" sz="1600" b="1" i="0" u="none" strike="noStrike" kern="1200" cap="none" spc="0" normalizeH="0" baseline="0" noProof="0" dirty="0">
                <a:ln>
                  <a:noFill/>
                </a:ln>
                <a:effectLst/>
                <a:uLnTx/>
                <a:uFillTx/>
                <a:latin typeface="Gotham Black"/>
              </a:rPr>
              <a:t>7 EA </a:t>
            </a:r>
            <a:r>
              <a:rPr kumimoji="0" lang="es-ES" sz="1600" i="0" u="none" strike="noStrike" kern="1200" cap="none" spc="0" normalizeH="0" baseline="0" noProof="0" dirty="0">
                <a:ln>
                  <a:noFill/>
                </a:ln>
                <a:effectLst/>
                <a:uLnTx/>
                <a:uFillTx/>
                <a:latin typeface="Gotham Black"/>
              </a:rPr>
              <a:t>posiblemente relacionados con el tratamiento, 6 de ellos clasificados como leves/moderados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effectLst/>
                <a:uLnTx/>
                <a:uFillTx/>
                <a:latin typeface="Gotham Black"/>
              </a:rPr>
              <a:t>· Ningún EA grave relacionado con el tratamiento</a:t>
            </a:r>
            <a:endParaRPr kumimoji="0" lang="es-ES" sz="1600" b="0" i="0" u="none" strike="noStrike" kern="1200" cap="none" spc="0" normalizeH="0" baseline="0" noProof="0" dirty="0">
              <a:ln>
                <a:noFill/>
              </a:ln>
              <a:effectLst/>
              <a:uLnTx/>
              <a:uFillTx/>
              <a:latin typeface="Gotham Black"/>
            </a:endParaRPr>
          </a:p>
        </p:txBody>
      </p:sp>
      <p:sp>
        <p:nvSpPr>
          <p:cNvPr id="33" name="CuadroTexto 32">
            <a:extLst>
              <a:ext uri="{FF2B5EF4-FFF2-40B4-BE49-F238E27FC236}">
                <a16:creationId xmlns:a16="http://schemas.microsoft.com/office/drawing/2014/main" id="{DF3BDA20-3FCF-4F33-9113-18E883307231}"/>
              </a:ext>
            </a:extLst>
          </p:cNvPr>
          <p:cNvSpPr txBox="1"/>
          <p:nvPr/>
        </p:nvSpPr>
        <p:spPr>
          <a:xfrm>
            <a:off x="4778376" y="3190766"/>
            <a:ext cx="6788189" cy="584775"/>
          </a:xfrm>
          <a:prstGeom prst="rect">
            <a:avLst/>
          </a:prstGeom>
          <a:noFill/>
        </p:spPr>
        <p:txBody>
          <a:bodyPr wrap="square">
            <a:spAutoFit/>
          </a:bodyPr>
          <a:lstStyle/>
          <a:p>
            <a:r>
              <a:rPr lang="es-ES" sz="1600" b="1">
                <a:latin typeface="Gotham Black"/>
              </a:rPr>
              <a:t>· 93,4% </a:t>
            </a:r>
            <a:r>
              <a:rPr lang="es-ES" sz="1600">
                <a:latin typeface="Gotham Black"/>
              </a:rPr>
              <a:t>de los pacientes tuvieron una </a:t>
            </a:r>
            <a:r>
              <a:rPr lang="es-ES" sz="1600" b="1">
                <a:latin typeface="Gotham Black"/>
              </a:rPr>
              <a:t>adherencia correcta al tratamiento </a:t>
            </a:r>
            <a:r>
              <a:rPr lang="es-ES" sz="1600">
                <a:latin typeface="Gotham Black"/>
              </a:rPr>
              <a:t>a los 6 meses</a:t>
            </a:r>
          </a:p>
        </p:txBody>
      </p:sp>
      <p:sp>
        <p:nvSpPr>
          <p:cNvPr id="35" name="CuadroTexto 34">
            <a:extLst>
              <a:ext uri="{FF2B5EF4-FFF2-40B4-BE49-F238E27FC236}">
                <a16:creationId xmlns:a16="http://schemas.microsoft.com/office/drawing/2014/main" id="{A68B2DD2-8D3E-4A51-96EE-E6FDFBEE76AA}"/>
              </a:ext>
            </a:extLst>
          </p:cNvPr>
          <p:cNvSpPr txBox="1"/>
          <p:nvPr/>
        </p:nvSpPr>
        <p:spPr>
          <a:xfrm>
            <a:off x="754248" y="5858443"/>
            <a:ext cx="2262160" cy="230832"/>
          </a:xfrm>
          <a:prstGeom prst="rect">
            <a:avLst/>
          </a:prstGeom>
          <a:noFill/>
        </p:spPr>
        <p:txBody>
          <a:bodyPr wrap="square">
            <a:spAutoFit/>
          </a:bodyPr>
          <a:lstStyle/>
          <a:p>
            <a:r>
              <a:rPr kumimoji="0" lang="en-US" sz="900" i="0" u="none" strike="noStrike" kern="1200" cap="none" spc="0" normalizeH="0" baseline="0" noProof="0" dirty="0">
                <a:ln>
                  <a:noFill/>
                </a:ln>
                <a:effectLst/>
                <a:uLnTx/>
                <a:uFillTx/>
                <a:latin typeface="Gotham Black"/>
              </a:rPr>
              <a:t>PSS14:Perceived Stress Scale 14</a:t>
            </a:r>
            <a:endParaRPr lang="es-ES" sz="900" dirty="0"/>
          </a:p>
        </p:txBody>
      </p:sp>
      <p:grpSp>
        <p:nvGrpSpPr>
          <p:cNvPr id="38" name="Grupo 37">
            <a:extLst>
              <a:ext uri="{FF2B5EF4-FFF2-40B4-BE49-F238E27FC236}">
                <a16:creationId xmlns:a16="http://schemas.microsoft.com/office/drawing/2014/main" id="{6CDAEA4A-9A10-478E-887C-BE6D996147C0}"/>
              </a:ext>
            </a:extLst>
          </p:cNvPr>
          <p:cNvGrpSpPr/>
          <p:nvPr/>
        </p:nvGrpSpPr>
        <p:grpSpPr>
          <a:xfrm>
            <a:off x="625435" y="1904995"/>
            <a:ext cx="3784057" cy="3785217"/>
            <a:chOff x="501971" y="2477994"/>
            <a:chExt cx="3784057" cy="3785217"/>
          </a:xfrm>
        </p:grpSpPr>
        <p:pic>
          <p:nvPicPr>
            <p:cNvPr id="2" name="Picture 4">
              <a:extLst>
                <a:ext uri="{FF2B5EF4-FFF2-40B4-BE49-F238E27FC236}">
                  <a16:creationId xmlns:a16="http://schemas.microsoft.com/office/drawing/2014/main" id="{ACA7E851-8142-4A69-AA26-5FFB384B9297}"/>
                </a:ext>
              </a:extLst>
            </p:cNvPr>
            <p:cNvPicPr>
              <a:picLocks noChangeAspect="1"/>
            </p:cNvPicPr>
            <p:nvPr/>
          </p:nvPicPr>
          <p:blipFill rotWithShape="1">
            <a:blip r:embed="rId2"/>
            <a:srcRect t="12557" b="-2978"/>
            <a:stretch/>
          </p:blipFill>
          <p:spPr>
            <a:xfrm>
              <a:off x="501971" y="2713477"/>
              <a:ext cx="3532279" cy="3549734"/>
            </a:xfrm>
            <a:prstGeom prst="rect">
              <a:avLst/>
            </a:prstGeom>
          </p:spPr>
        </p:pic>
        <p:sp>
          <p:nvSpPr>
            <p:cNvPr id="3" name="CuadroTexto 2">
              <a:extLst>
                <a:ext uri="{FF2B5EF4-FFF2-40B4-BE49-F238E27FC236}">
                  <a16:creationId xmlns:a16="http://schemas.microsoft.com/office/drawing/2014/main" id="{E860386F-B9EC-4112-8DFE-004B5E61CB24}"/>
                </a:ext>
              </a:extLst>
            </p:cNvPr>
            <p:cNvSpPr txBox="1"/>
            <p:nvPr/>
          </p:nvSpPr>
          <p:spPr>
            <a:xfrm>
              <a:off x="1087869" y="2477994"/>
              <a:ext cx="3198159" cy="584775"/>
            </a:xfrm>
            <a:prstGeom prst="rect">
              <a:avLst/>
            </a:prstGeom>
            <a:noFill/>
          </p:spPr>
          <p:txBody>
            <a:bodyPr wrap="square" rtlCol="0">
              <a:spAutoFit/>
            </a:bodyPr>
            <a:lstStyle/>
            <a:p>
              <a:pPr lvl="0" algn="ctr" defTabSz="457200">
                <a:defRPr/>
              </a:pPr>
              <a:r>
                <a:rPr lang="en-US" sz="1600" b="1" dirty="0" err="1">
                  <a:latin typeface="Gotham Black"/>
                </a:rPr>
                <a:t>Evolución</a:t>
              </a:r>
              <a:r>
                <a:rPr lang="en-US" sz="1600" b="1" dirty="0">
                  <a:latin typeface="Gotham Black"/>
                </a:rPr>
                <a:t> del </a:t>
              </a:r>
              <a:r>
                <a:rPr lang="en-US" sz="1600" b="1" dirty="0" err="1">
                  <a:latin typeface="Gotham Black"/>
                </a:rPr>
                <a:t>estrés</a:t>
              </a:r>
              <a:r>
                <a:rPr lang="en-US" sz="1600" b="1" dirty="0">
                  <a:latin typeface="Gotham Black"/>
                </a:rPr>
                <a:t> a 6 meses</a:t>
              </a:r>
              <a:endParaRPr kumimoji="0" lang="en-US" sz="1600" b="1" i="0" u="none" strike="noStrike" kern="1200" cap="none" spc="0" normalizeH="0" baseline="0" noProof="0" dirty="0">
                <a:ln>
                  <a:noFill/>
                </a:ln>
                <a:effectLst/>
                <a:uLnTx/>
                <a:uFillTx/>
                <a:latin typeface="Gotham Black"/>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err="1">
                  <a:ln>
                    <a:noFill/>
                  </a:ln>
                  <a:effectLst/>
                  <a:uLnTx/>
                  <a:uFillTx/>
                  <a:latin typeface="Gotham Black"/>
                </a:rPr>
                <a:t>Medido</a:t>
              </a:r>
              <a:r>
                <a:rPr kumimoji="0" lang="en-US" sz="1600" i="0" u="none" strike="noStrike" kern="1200" cap="none" spc="0" normalizeH="0" baseline="0" noProof="0" dirty="0">
                  <a:ln>
                    <a:noFill/>
                  </a:ln>
                  <a:effectLst/>
                  <a:uLnTx/>
                  <a:uFillTx/>
                  <a:latin typeface="Gotham Black"/>
                </a:rPr>
                <a:t> por </a:t>
              </a:r>
              <a:r>
                <a:rPr kumimoji="0" lang="en-US" sz="1600" i="0" u="none" strike="noStrike" kern="1200" cap="none" spc="0" normalizeH="0" baseline="0" noProof="0" dirty="0" err="1">
                  <a:ln>
                    <a:noFill/>
                  </a:ln>
                  <a:effectLst/>
                  <a:uLnTx/>
                  <a:uFillTx/>
                  <a:latin typeface="Gotham Black"/>
                </a:rPr>
                <a:t>escala</a:t>
              </a:r>
              <a:r>
                <a:rPr kumimoji="0" lang="en-US" sz="1600" i="0" u="none" strike="noStrike" kern="1200" cap="none" spc="0" normalizeH="0" baseline="0" noProof="0" dirty="0">
                  <a:ln>
                    <a:noFill/>
                  </a:ln>
                  <a:effectLst/>
                  <a:uLnTx/>
                  <a:uFillTx/>
                  <a:latin typeface="Gotham Black"/>
                </a:rPr>
                <a:t> PSS14</a:t>
              </a:r>
            </a:p>
          </p:txBody>
        </p:sp>
        <p:sp>
          <p:nvSpPr>
            <p:cNvPr id="37" name="TextBox 5">
              <a:extLst>
                <a:ext uri="{FF2B5EF4-FFF2-40B4-BE49-F238E27FC236}">
                  <a16:creationId xmlns:a16="http://schemas.microsoft.com/office/drawing/2014/main" id="{B3E8F0D9-1862-4224-B86C-464083C8B749}"/>
                </a:ext>
              </a:extLst>
            </p:cNvPr>
            <p:cNvSpPr txBox="1"/>
            <p:nvPr/>
          </p:nvSpPr>
          <p:spPr>
            <a:xfrm>
              <a:off x="2268110" y="5693465"/>
              <a:ext cx="1456748" cy="276999"/>
            </a:xfrm>
            <a:prstGeom prst="rect">
              <a:avLst/>
            </a:prstGeom>
            <a:solidFill>
              <a:schemeClr val="bg1"/>
            </a:solidFill>
          </p:spPr>
          <p:txBody>
            <a:bodyPr wrap="square" rtlCol="0">
              <a:spAutoFit/>
            </a:bodyPr>
            <a:lstStyle/>
            <a:p>
              <a:pPr algn="ctr"/>
              <a:r>
                <a:rPr lang="es-ES" sz="1200" spc="300" dirty="0">
                  <a:solidFill>
                    <a:srgbClr val="7E3F97"/>
                  </a:solidFill>
                  <a:latin typeface="Gotham Black"/>
                  <a:ea typeface="MS PGothic" panose="020B0600070205080204" pitchFamily="34" charset="-128"/>
                </a:rPr>
                <a:t>PAPILOCARE</a:t>
              </a:r>
              <a:r>
                <a:rPr lang="es-ES" sz="1200" spc="300" baseline="30000" dirty="0">
                  <a:solidFill>
                    <a:srgbClr val="7E3F97"/>
                  </a:solidFill>
                  <a:latin typeface="Gotham Black"/>
                  <a:ea typeface="MS PGothic" panose="020B0600070205080204" pitchFamily="34" charset="-128"/>
                </a:rPr>
                <a:t>®</a:t>
              </a:r>
            </a:p>
          </p:txBody>
        </p:sp>
      </p:grpSp>
      <p:sp>
        <p:nvSpPr>
          <p:cNvPr id="6" name="TextBox 5">
            <a:extLst>
              <a:ext uri="{FF2B5EF4-FFF2-40B4-BE49-F238E27FC236}">
                <a16:creationId xmlns:a16="http://schemas.microsoft.com/office/drawing/2014/main" id="{CB2E8D2C-68C3-451C-ADF8-4A107464F47A}"/>
              </a:ext>
            </a:extLst>
          </p:cNvPr>
          <p:cNvSpPr txBox="1"/>
          <p:nvPr/>
        </p:nvSpPr>
        <p:spPr>
          <a:xfrm rot="16200000">
            <a:off x="-526641" y="3886411"/>
            <a:ext cx="2778750" cy="307777"/>
          </a:xfrm>
          <a:prstGeom prst="rect">
            <a:avLst/>
          </a:prstGeom>
          <a:solidFill>
            <a:schemeClr val="bg1"/>
          </a:solidFill>
        </p:spPr>
        <p:txBody>
          <a:bodyPr wrap="square" rtlCol="0">
            <a:spAutoFit/>
          </a:bodyPr>
          <a:lstStyle/>
          <a:p>
            <a:pPr algn="ctr"/>
            <a:r>
              <a:rPr lang="es-ES" sz="1400" dirty="0">
                <a:solidFill>
                  <a:schemeClr val="bg1">
                    <a:lumMod val="50000"/>
                  </a:schemeClr>
                </a:solidFill>
              </a:rPr>
              <a:t>Diferencia vs basal</a:t>
            </a:r>
          </a:p>
        </p:txBody>
      </p:sp>
      <p:grpSp>
        <p:nvGrpSpPr>
          <p:cNvPr id="15" name="Grupo 3">
            <a:extLst>
              <a:ext uri="{FF2B5EF4-FFF2-40B4-BE49-F238E27FC236}">
                <a16:creationId xmlns:a16="http://schemas.microsoft.com/office/drawing/2014/main" id="{C12F0D3B-E276-4DB6-B1EB-21BD6DB3B199}"/>
              </a:ext>
            </a:extLst>
          </p:cNvPr>
          <p:cNvGrpSpPr/>
          <p:nvPr/>
        </p:nvGrpSpPr>
        <p:grpSpPr>
          <a:xfrm>
            <a:off x="10605749" y="96313"/>
            <a:ext cx="1495757" cy="722948"/>
            <a:chOff x="7383770" y="946754"/>
            <a:chExt cx="1632548" cy="836286"/>
          </a:xfrm>
        </p:grpSpPr>
        <p:pic>
          <p:nvPicPr>
            <p:cNvPr id="16" name="Imagen 3">
              <a:extLst>
                <a:ext uri="{FF2B5EF4-FFF2-40B4-BE49-F238E27FC236}">
                  <a16:creationId xmlns:a16="http://schemas.microsoft.com/office/drawing/2014/main" id="{B3E07892-1223-474A-840F-E360E6202AA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83770" y="946754"/>
              <a:ext cx="1632548" cy="486973"/>
            </a:xfrm>
            <a:prstGeom prst="rect">
              <a:avLst/>
            </a:prstGeom>
          </p:spPr>
        </p:pic>
        <p:sp>
          <p:nvSpPr>
            <p:cNvPr id="17" name="Rectangle 16">
              <a:extLst>
                <a:ext uri="{FF2B5EF4-FFF2-40B4-BE49-F238E27FC236}">
                  <a16:creationId xmlns:a16="http://schemas.microsoft.com/office/drawing/2014/main" id="{20389D40-789A-4777-9EAC-1541DB3042BC}"/>
                </a:ext>
              </a:extLst>
            </p:cNvPr>
            <p:cNvSpPr/>
            <p:nvPr/>
          </p:nvSpPr>
          <p:spPr>
            <a:xfrm>
              <a:off x="7383770" y="1427012"/>
              <a:ext cx="1371268" cy="3560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212072"/>
                  </a:solidFill>
                  <a:effectLst/>
                  <a:uLnTx/>
                  <a:uFillTx/>
                  <a:latin typeface="GothamBook"/>
                  <a:ea typeface="+mn-ea"/>
                  <a:cs typeface="+mn-cs"/>
                </a:rPr>
                <a:t>NCT 04002154</a:t>
              </a:r>
            </a:p>
          </p:txBody>
        </p:sp>
      </p:grpSp>
      <p:sp>
        <p:nvSpPr>
          <p:cNvPr id="11" name="Rectángulo 15">
            <a:extLst>
              <a:ext uri="{FF2B5EF4-FFF2-40B4-BE49-F238E27FC236}">
                <a16:creationId xmlns:a16="http://schemas.microsoft.com/office/drawing/2014/main" id="{8A1EA876-0DA5-453E-8DB5-59515E4BB2D3}"/>
              </a:ext>
            </a:extLst>
          </p:cNvPr>
          <p:cNvSpPr/>
          <p:nvPr/>
        </p:nvSpPr>
        <p:spPr>
          <a:xfrm>
            <a:off x="5803573" y="6460068"/>
            <a:ext cx="5550054"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Seydoux G et al.  Effect of a Multi-Ingredient Vaginal Gel in HPV+ Women: Cervical Reepithelization, Stress and Tolerability. J Low Genit. Tract Dis. 2020 April; 24(1S):S16. doi:10.1097/LGT.0000000000000538</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862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a:extLst>
              <a:ext uri="{FF2B5EF4-FFF2-40B4-BE49-F238E27FC236}">
                <a16:creationId xmlns:a16="http://schemas.microsoft.com/office/drawing/2014/main" id="{E6AEDA11-FB04-4CC5-83D5-E1EC645A3A74}"/>
              </a:ext>
            </a:extLst>
          </p:cNvPr>
          <p:cNvSpPr txBox="1"/>
          <p:nvPr/>
        </p:nvSpPr>
        <p:spPr>
          <a:xfrm>
            <a:off x="3830999" y="6091455"/>
            <a:ext cx="419670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400" i="0" u="none" strike="noStrike" kern="1200" cap="none" spc="0" normalizeH="0" baseline="0" noProof="0" dirty="0">
                <a:ln>
                  <a:noFill/>
                </a:ln>
                <a:effectLst/>
                <a:uLnTx/>
                <a:uFillTx/>
                <a:latin typeface="Gotham Black"/>
              </a:rPr>
              <a:t>· </a:t>
            </a:r>
            <a:r>
              <a:rPr lang="es-ES" sz="1400" dirty="0">
                <a:latin typeface="Gotham Black"/>
              </a:rPr>
              <a:t>Ningún EA grave relacionado con el tratamiento</a:t>
            </a:r>
            <a:endParaRPr kumimoji="0" lang="es-ES" sz="1400" i="0" u="none" strike="noStrike" kern="1200" cap="none" spc="0" normalizeH="0" baseline="0" noProof="0" dirty="0">
              <a:ln>
                <a:noFill/>
              </a:ln>
              <a:effectLst/>
              <a:uLnTx/>
              <a:uFillTx/>
              <a:latin typeface="Gotham Black"/>
            </a:endParaRPr>
          </a:p>
        </p:txBody>
      </p:sp>
      <p:sp>
        <p:nvSpPr>
          <p:cNvPr id="11" name="TextBox 16">
            <a:extLst>
              <a:ext uri="{FF2B5EF4-FFF2-40B4-BE49-F238E27FC236}">
                <a16:creationId xmlns:a16="http://schemas.microsoft.com/office/drawing/2014/main" id="{B7BABA78-5537-4870-A57C-A1AE26822A31}"/>
              </a:ext>
            </a:extLst>
          </p:cNvPr>
          <p:cNvSpPr txBox="1"/>
          <p:nvPr/>
        </p:nvSpPr>
        <p:spPr>
          <a:xfrm>
            <a:off x="0" y="846732"/>
            <a:ext cx="12192000" cy="369332"/>
          </a:xfrm>
          <a:prstGeom prst="rect">
            <a:avLst/>
          </a:prstGeom>
          <a:solidFill>
            <a:srgbClr val="990099"/>
          </a:solidFill>
        </p:spPr>
        <p:txBody>
          <a:bodyPr wrap="square">
            <a:spAutoFit/>
          </a:bodyPr>
          <a:lstStyle>
            <a:defPPr>
              <a:defRPr lang="es-ES"/>
            </a:defPPr>
            <a:lvl1pPr algn="ctr">
              <a:defRPr b="1">
                <a:solidFill>
                  <a:schemeClr val="bg1"/>
                </a:solidFill>
                <a:effectLst>
                  <a:outerShdw blurRad="38100" dist="38100" dir="2700000" algn="tl">
                    <a:srgbClr val="000000">
                      <a:alpha val="43137"/>
                    </a:srgbClr>
                  </a:outerShdw>
                </a:effectLst>
                <a:latin typeface="Gotham Black"/>
              </a:defRPr>
            </a:lvl1pPr>
          </a:lstStyle>
          <a:p>
            <a:r>
              <a:rPr lang="en-US" dirty="0"/>
              <a:t>CONCLUSIONES</a:t>
            </a:r>
          </a:p>
        </p:txBody>
      </p:sp>
      <p:sp>
        <p:nvSpPr>
          <p:cNvPr id="13" name="CuadroTexto 12">
            <a:extLst>
              <a:ext uri="{FF2B5EF4-FFF2-40B4-BE49-F238E27FC236}">
                <a16:creationId xmlns:a16="http://schemas.microsoft.com/office/drawing/2014/main" id="{7815F1E1-BCEC-45AA-9993-C43C2E0CC7A1}"/>
              </a:ext>
            </a:extLst>
          </p:cNvPr>
          <p:cNvSpPr txBox="1"/>
          <p:nvPr/>
        </p:nvSpPr>
        <p:spPr>
          <a:xfrm>
            <a:off x="671512" y="1497235"/>
            <a:ext cx="10848975" cy="1600438"/>
          </a:xfrm>
          <a:prstGeom prst="rect">
            <a:avLst/>
          </a:prstGeom>
          <a:noFill/>
        </p:spPr>
        <p:txBody>
          <a:bodyPr wrap="square">
            <a:spAutoFit/>
          </a:bodyPr>
          <a:lstStyle/>
          <a:p>
            <a:pPr algn="just"/>
            <a:r>
              <a:rPr lang="es-ES" sz="1400" dirty="0">
                <a:latin typeface="Gotham Book"/>
              </a:rPr>
              <a:t>El tratamiento con PAPILOCARE</a:t>
            </a:r>
            <a:r>
              <a:rPr lang="es-ES" sz="1400" baseline="30000" dirty="0">
                <a:latin typeface="Times New Roman" panose="02020603050405020304" pitchFamily="18" charset="0"/>
                <a:cs typeface="Times New Roman" panose="02020603050405020304" pitchFamily="18" charset="0"/>
              </a:rPr>
              <a:t>®</a:t>
            </a:r>
            <a:r>
              <a:rPr lang="es-ES" sz="1400" dirty="0">
                <a:latin typeface="Gotham Book"/>
              </a:rPr>
              <a:t> ha demostrado tener un mayor beneficio clínico que el enfoque tradicional de espera vigilada (“</a:t>
            </a:r>
            <a:r>
              <a:rPr lang="es-ES" sz="1400" i="1" dirty="0" err="1">
                <a:latin typeface="Gotham Book"/>
              </a:rPr>
              <a:t>wait</a:t>
            </a:r>
            <a:r>
              <a:rPr lang="es-ES" sz="1400" i="1" dirty="0">
                <a:latin typeface="Gotham Book"/>
              </a:rPr>
              <a:t> and </a:t>
            </a:r>
            <a:r>
              <a:rPr lang="es-ES" sz="1400" i="1" dirty="0" err="1">
                <a:latin typeface="Gotham Book"/>
              </a:rPr>
              <a:t>see</a:t>
            </a:r>
            <a:r>
              <a:rPr lang="es-ES" sz="1400" dirty="0">
                <a:latin typeface="Gotham Book"/>
              </a:rPr>
              <a:t>”) en la práctica clínica en pacientes VPH positivas, especialmente para aquellas con VPH-AR. Papilocare ha demostrado una </a:t>
            </a:r>
            <a:r>
              <a:rPr lang="es-ES" sz="1400" b="1" dirty="0">
                <a:latin typeface="Gotham Book"/>
              </a:rPr>
              <a:t>eficacia significativa en el tratamiento de las lesiones cervicales de bajo grado asociadas al VPH </a:t>
            </a:r>
            <a:r>
              <a:rPr lang="es-ES" sz="1400" dirty="0">
                <a:latin typeface="Gotham Book"/>
              </a:rPr>
              <a:t>y una </a:t>
            </a:r>
            <a:r>
              <a:rPr lang="es-ES" sz="1400" b="1" dirty="0">
                <a:latin typeface="Gotham Book"/>
              </a:rPr>
              <a:t>tendencia positiva a aumentar el aclaramiento del VPH </a:t>
            </a:r>
            <a:r>
              <a:rPr lang="es-ES" sz="1400" dirty="0">
                <a:latin typeface="Gotham Book"/>
              </a:rPr>
              <a:t>tras 6 meses de tratamiento. </a:t>
            </a:r>
          </a:p>
          <a:p>
            <a:pPr algn="just"/>
            <a:endParaRPr lang="es-ES" sz="1400" dirty="0">
              <a:latin typeface="Gotham Book"/>
            </a:endParaRPr>
          </a:p>
          <a:p>
            <a:pPr algn="just"/>
            <a:r>
              <a:rPr lang="es-ES" sz="1400" dirty="0">
                <a:latin typeface="Gotham Book"/>
              </a:rPr>
              <a:t>Además, muestra una </a:t>
            </a:r>
            <a:r>
              <a:rPr lang="es-ES" sz="1400" b="1" dirty="0">
                <a:latin typeface="Gotham Book"/>
              </a:rPr>
              <a:t>buena seguridad y tolerabilidad</a:t>
            </a:r>
            <a:r>
              <a:rPr lang="es-ES" sz="1400" dirty="0">
                <a:latin typeface="Gotham Book"/>
              </a:rPr>
              <a:t>, y confiere beneficios adicionales como una </a:t>
            </a:r>
            <a:r>
              <a:rPr lang="es-ES" sz="1400" b="1" dirty="0">
                <a:latin typeface="Gotham Book"/>
              </a:rPr>
              <a:t>mejora significativa en la </a:t>
            </a:r>
            <a:r>
              <a:rPr lang="es-ES" sz="1400" b="1" dirty="0" err="1">
                <a:latin typeface="Gotham Book"/>
              </a:rPr>
              <a:t>reepitelización</a:t>
            </a:r>
            <a:r>
              <a:rPr lang="es-ES" sz="1400" b="1" dirty="0">
                <a:latin typeface="Gotham Book"/>
              </a:rPr>
              <a:t> </a:t>
            </a:r>
            <a:r>
              <a:rPr lang="es-ES" sz="1400" dirty="0">
                <a:latin typeface="Gotham Book"/>
              </a:rPr>
              <a:t>del cuello uterino, una tendencia positiva en la </a:t>
            </a:r>
            <a:r>
              <a:rPr lang="es-ES" sz="1400" b="1" dirty="0">
                <a:latin typeface="Gotham Book"/>
              </a:rPr>
              <a:t>reducción del estrés percibido </a:t>
            </a:r>
            <a:r>
              <a:rPr lang="es-ES" sz="1400" dirty="0">
                <a:latin typeface="Gotham Book"/>
              </a:rPr>
              <a:t>y una alta </a:t>
            </a:r>
            <a:r>
              <a:rPr lang="es-ES" sz="1400" b="1" dirty="0">
                <a:latin typeface="Gotham Book"/>
              </a:rPr>
              <a:t>adherencia al tratamiento</a:t>
            </a:r>
          </a:p>
        </p:txBody>
      </p:sp>
      <p:sp>
        <p:nvSpPr>
          <p:cNvPr id="23" name="Elipse 22">
            <a:extLst>
              <a:ext uri="{FF2B5EF4-FFF2-40B4-BE49-F238E27FC236}">
                <a16:creationId xmlns:a16="http://schemas.microsoft.com/office/drawing/2014/main" id="{A62B17A6-79C2-4D69-8DCD-BBE9D291AC4F}"/>
              </a:ext>
            </a:extLst>
          </p:cNvPr>
          <p:cNvSpPr/>
          <p:nvPr/>
        </p:nvSpPr>
        <p:spPr>
          <a:xfrm>
            <a:off x="470502" y="1570631"/>
            <a:ext cx="201010" cy="19364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pic>
        <p:nvPicPr>
          <p:cNvPr id="12" name="501578B5-CF68-49B3-9816-8C7E304B336B">
            <a:extLst>
              <a:ext uri="{FF2B5EF4-FFF2-40B4-BE49-F238E27FC236}">
                <a16:creationId xmlns:a16="http://schemas.microsoft.com/office/drawing/2014/main" id="{DEDB6569-2089-4BBA-8BAD-8126723117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411774" y="3378845"/>
            <a:ext cx="6817914" cy="223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upo 3">
            <a:extLst>
              <a:ext uri="{FF2B5EF4-FFF2-40B4-BE49-F238E27FC236}">
                <a16:creationId xmlns:a16="http://schemas.microsoft.com/office/drawing/2014/main" id="{82791286-3C96-4D92-B18F-6C3D5320BA51}"/>
              </a:ext>
            </a:extLst>
          </p:cNvPr>
          <p:cNvGrpSpPr/>
          <p:nvPr/>
        </p:nvGrpSpPr>
        <p:grpSpPr>
          <a:xfrm>
            <a:off x="10605749" y="96313"/>
            <a:ext cx="1495757" cy="722948"/>
            <a:chOff x="7383770" y="946754"/>
            <a:chExt cx="1632548" cy="836286"/>
          </a:xfrm>
        </p:grpSpPr>
        <p:pic>
          <p:nvPicPr>
            <p:cNvPr id="15" name="Imagen 3">
              <a:extLst>
                <a:ext uri="{FF2B5EF4-FFF2-40B4-BE49-F238E27FC236}">
                  <a16:creationId xmlns:a16="http://schemas.microsoft.com/office/drawing/2014/main" id="{819F67EA-47D9-4E3E-9500-ACC5110ADA4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83770" y="946754"/>
              <a:ext cx="1632548" cy="486973"/>
            </a:xfrm>
            <a:prstGeom prst="rect">
              <a:avLst/>
            </a:prstGeom>
          </p:spPr>
        </p:pic>
        <p:sp>
          <p:nvSpPr>
            <p:cNvPr id="16" name="Rectangle 15">
              <a:extLst>
                <a:ext uri="{FF2B5EF4-FFF2-40B4-BE49-F238E27FC236}">
                  <a16:creationId xmlns:a16="http://schemas.microsoft.com/office/drawing/2014/main" id="{9026A709-3E02-4995-8C56-F7427F4769DE}"/>
                </a:ext>
              </a:extLst>
            </p:cNvPr>
            <p:cNvSpPr/>
            <p:nvPr/>
          </p:nvSpPr>
          <p:spPr>
            <a:xfrm>
              <a:off x="7383770" y="1427012"/>
              <a:ext cx="1371268" cy="3560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212072"/>
                  </a:solidFill>
                  <a:effectLst/>
                  <a:uLnTx/>
                  <a:uFillTx/>
                  <a:latin typeface="GothamBook"/>
                  <a:ea typeface="+mn-ea"/>
                  <a:cs typeface="+mn-cs"/>
                </a:rPr>
                <a:t>NCT 04002154</a:t>
              </a:r>
            </a:p>
          </p:txBody>
        </p:sp>
      </p:grpSp>
      <p:sp>
        <p:nvSpPr>
          <p:cNvPr id="2" name="Rectángulo 15">
            <a:extLst>
              <a:ext uri="{FF2B5EF4-FFF2-40B4-BE49-F238E27FC236}">
                <a16:creationId xmlns:a16="http://schemas.microsoft.com/office/drawing/2014/main" id="{A5BC378D-6567-49F6-8129-33CC06D20F14}"/>
              </a:ext>
            </a:extLst>
          </p:cNvPr>
          <p:cNvSpPr/>
          <p:nvPr/>
        </p:nvSpPr>
        <p:spPr>
          <a:xfrm>
            <a:off x="5803573" y="6424605"/>
            <a:ext cx="5550054"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Seydoux G, et al. Efficacy of a Multi-Ingredient Vaginal Gel in Normalizing HPV-Dependent Cervical Lesions and HR-HPV Clearance.  J Low Genit. Tract Dis. 2020 April; 24(1S):S16. doi:10.1097/LGT.0000000000000538. </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255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AE6DA9A-1289-45F9-91B2-6A864C4684D8">
            <a:extLst>
              <a:ext uri="{FF2B5EF4-FFF2-40B4-BE49-F238E27FC236}">
                <a16:creationId xmlns:a16="http://schemas.microsoft.com/office/drawing/2014/main" id="{0C2555D4-C115-4A51-8046-F7B6199133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4348"/>
          <a:stretch/>
        </p:blipFill>
        <p:spPr bwMode="auto">
          <a:xfrm rot="10800000">
            <a:off x="0" y="5091989"/>
            <a:ext cx="12192000" cy="1759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Text Placeholder 2">
            <a:extLst>
              <a:ext uri="{FF2B5EF4-FFF2-40B4-BE49-F238E27FC236}">
                <a16:creationId xmlns:a16="http://schemas.microsoft.com/office/drawing/2014/main" id="{11070D2D-6CDA-4028-BBB7-9E9AD1639C24}"/>
              </a:ext>
            </a:extLst>
          </p:cNvPr>
          <p:cNvSpPr txBox="1">
            <a:spLocks/>
          </p:cNvSpPr>
          <p:nvPr/>
        </p:nvSpPr>
        <p:spPr>
          <a:xfrm>
            <a:off x="522514" y="1766010"/>
            <a:ext cx="11146972" cy="2768332"/>
          </a:xfrm>
          <a:prstGeom prst="rect">
            <a:avLst/>
          </a:prstGeom>
        </p:spPr>
        <p:txBody>
          <a:bodyPr>
            <a:noAutofit/>
          </a:bodyPr>
          <a:lstStyle>
            <a:lvl1pPr marL="171450" indent="-171450" algn="l" rtl="0" eaLnBrk="0" fontAlgn="base" hangingPunct="0">
              <a:lnSpc>
                <a:spcPct val="90000"/>
              </a:lnSpc>
              <a:spcBef>
                <a:spcPts val="750"/>
              </a:spcBef>
              <a:spcAft>
                <a:spcPct val="0"/>
              </a:spcAft>
              <a:buFont typeface="Arial" charset="0"/>
              <a:buChar char="•"/>
              <a:defRPr sz="2100" kern="1200">
                <a:solidFill>
                  <a:schemeClr val="tx1"/>
                </a:solidFill>
                <a:latin typeface="+mn-lt"/>
                <a:ea typeface="ＭＳ Ｐゴシック" charset="0"/>
                <a:cs typeface="ＭＳ Ｐゴシック" charset="0"/>
              </a:defRPr>
            </a:lvl1pPr>
            <a:lvl2pPr marL="514350" indent="-171450" algn="l" rtl="0" eaLnBrk="0" fontAlgn="base" hangingPunct="0">
              <a:lnSpc>
                <a:spcPct val="90000"/>
              </a:lnSpc>
              <a:spcBef>
                <a:spcPts val="375"/>
              </a:spcBef>
              <a:spcAft>
                <a:spcPct val="0"/>
              </a:spcAft>
              <a:buFont typeface="Arial" charset="0"/>
              <a:buChar char="•"/>
              <a:defRPr sz="1800" kern="1200">
                <a:solidFill>
                  <a:schemeClr val="tx1"/>
                </a:solidFill>
                <a:latin typeface="+mn-lt"/>
                <a:ea typeface="ＭＳ Ｐゴシック" charset="0"/>
                <a:cs typeface="+mn-cs"/>
              </a:defRPr>
            </a:lvl2pPr>
            <a:lvl3pPr marL="857250" indent="-171450" algn="l" rtl="0" eaLnBrk="0" fontAlgn="base" hangingPunct="0">
              <a:lnSpc>
                <a:spcPct val="90000"/>
              </a:lnSpc>
              <a:spcBef>
                <a:spcPts val="375"/>
              </a:spcBef>
              <a:spcAft>
                <a:spcPct val="0"/>
              </a:spcAft>
              <a:buFont typeface="Arial" charset="0"/>
              <a:buChar char="•"/>
              <a:defRPr sz="1500" kern="1200">
                <a:solidFill>
                  <a:schemeClr val="tx1"/>
                </a:solidFill>
                <a:latin typeface="+mn-lt"/>
                <a:ea typeface="ＭＳ Ｐゴシック" charset="0"/>
                <a:cs typeface="+mn-cs"/>
              </a:defRPr>
            </a:lvl3pPr>
            <a:lvl4pPr marL="1200150" indent="-171450" algn="l" rtl="0" eaLnBrk="0" fontAlgn="base" hangingPunct="0">
              <a:lnSpc>
                <a:spcPct val="90000"/>
              </a:lnSpc>
              <a:spcBef>
                <a:spcPts val="375"/>
              </a:spcBef>
              <a:spcAft>
                <a:spcPct val="0"/>
              </a:spcAft>
              <a:buFont typeface="Arial" charset="0"/>
              <a:buChar char="•"/>
              <a:defRPr kern="1200">
                <a:solidFill>
                  <a:schemeClr val="tx1"/>
                </a:solidFill>
                <a:latin typeface="+mn-lt"/>
                <a:ea typeface="ＭＳ Ｐゴシック" charset="0"/>
                <a:cs typeface="+mn-cs"/>
              </a:defRPr>
            </a:lvl4pPr>
            <a:lvl5pPr marL="1543050" indent="-171450" algn="l" rtl="0" eaLnBrk="0" fontAlgn="base" hangingPunct="0">
              <a:lnSpc>
                <a:spcPct val="90000"/>
              </a:lnSpc>
              <a:spcBef>
                <a:spcPts val="375"/>
              </a:spcBef>
              <a:spcAft>
                <a:spcPct val="0"/>
              </a:spcAft>
              <a:buFont typeface="Arial" charset="0"/>
              <a:buChar char="•"/>
              <a:defRPr kern="1200">
                <a:solidFill>
                  <a:schemeClr val="tx1"/>
                </a:solidFill>
                <a:latin typeface="+mn-lt"/>
                <a:ea typeface="ＭＳ Ｐゴシック"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en-US" sz="4000" b="1" dirty="0">
                <a:latin typeface="Gotham Book"/>
              </a:rPr>
              <a:t>“</a:t>
            </a:r>
            <a:r>
              <a:rPr lang="es-ES" sz="3600" b="1" dirty="0">
                <a:latin typeface="Gotham Book"/>
              </a:rPr>
              <a:t>El cáncer de cérvix es una rara y evitable complicación de una infección por VPH muy frecuente”</a:t>
            </a:r>
            <a:endParaRPr lang="es-ES" sz="2400" i="1" dirty="0">
              <a:solidFill>
                <a:schemeClr val="tx1">
                  <a:lumMod val="50000"/>
                  <a:lumOff val="50000"/>
                </a:schemeClr>
              </a:solidFill>
              <a:latin typeface="Gotham Black"/>
            </a:endParaRPr>
          </a:p>
          <a:p>
            <a:pPr marL="0" indent="0" algn="ctr">
              <a:buNone/>
            </a:pPr>
            <a:endParaRPr lang="es-ES" sz="2400" i="1" dirty="0">
              <a:solidFill>
                <a:schemeClr val="tx1">
                  <a:lumMod val="50000"/>
                  <a:lumOff val="50000"/>
                </a:schemeClr>
              </a:solidFill>
              <a:latin typeface="Gotham Black"/>
            </a:endParaRPr>
          </a:p>
          <a:p>
            <a:pPr marL="0" indent="0" algn="ctr">
              <a:buNone/>
            </a:pPr>
            <a:r>
              <a:rPr lang="es-ES" sz="2000" i="1" dirty="0">
                <a:latin typeface="Gotham Black"/>
              </a:rPr>
              <a:t>Dr. Javier Cortés</a:t>
            </a:r>
          </a:p>
          <a:p>
            <a:pPr marL="0" indent="0" algn="ctr">
              <a:buNone/>
            </a:pPr>
            <a:r>
              <a:rPr lang="es-ES" sz="1600" dirty="0">
                <a:latin typeface="Gotham Black"/>
              </a:rPr>
              <a:t>Presidente de la Junta de Baleares de la AECC</a:t>
            </a:r>
          </a:p>
          <a:p>
            <a:pPr marL="0" indent="0" algn="ctr">
              <a:buNone/>
            </a:pPr>
            <a:r>
              <a:rPr lang="es-ES" sz="1600" dirty="0">
                <a:latin typeface="Gotham Black"/>
              </a:rPr>
              <a:t>Ex-Presidente de la AEPCC</a:t>
            </a:r>
          </a:p>
          <a:p>
            <a:pPr marL="0" indent="0" algn="ctr">
              <a:buNone/>
            </a:pPr>
            <a:endParaRPr lang="en-US" sz="4400" b="1" dirty="0">
              <a:solidFill>
                <a:schemeClr val="tx1">
                  <a:lumMod val="50000"/>
                  <a:lumOff val="50000"/>
                </a:schemeClr>
              </a:solidFill>
              <a:latin typeface="Gotham Black"/>
            </a:endParaRPr>
          </a:p>
        </p:txBody>
      </p:sp>
      <p:pic>
        <p:nvPicPr>
          <p:cNvPr id="8" name="1AE6DA9A-1289-45F9-91B2-6A864C4684D8">
            <a:extLst>
              <a:ext uri="{FF2B5EF4-FFF2-40B4-BE49-F238E27FC236}">
                <a16:creationId xmlns:a16="http://schemas.microsoft.com/office/drawing/2014/main" id="{4ECB3B7B-6711-45BB-8F51-98682E7182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4348"/>
          <a:stretch/>
        </p:blipFill>
        <p:spPr bwMode="auto">
          <a:xfrm>
            <a:off x="0" y="6792"/>
            <a:ext cx="12088167" cy="1759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254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6">
            <a:extLst>
              <a:ext uri="{FF2B5EF4-FFF2-40B4-BE49-F238E27FC236}">
                <a16:creationId xmlns:a16="http://schemas.microsoft.com/office/drawing/2014/main" id="{97EDB285-18FF-455C-A4AA-890A6E040864}"/>
              </a:ext>
            </a:extLst>
          </p:cNvPr>
          <p:cNvSpPr txBox="1"/>
          <p:nvPr/>
        </p:nvSpPr>
        <p:spPr>
          <a:xfrm>
            <a:off x="0" y="846732"/>
            <a:ext cx="12192000" cy="369332"/>
          </a:xfrm>
          <a:prstGeom prst="rect">
            <a:avLst/>
          </a:prstGeom>
          <a:solidFill>
            <a:srgbClr val="990099"/>
          </a:solidFill>
        </p:spPr>
        <p:txBody>
          <a:bodyPr wrap="square">
            <a:spAutoFit/>
          </a:bodyPr>
          <a:lstStyle>
            <a:defPPr>
              <a:defRPr lang="es-ES"/>
            </a:defPPr>
            <a:lvl1pPr algn="ctr">
              <a:defRPr b="1">
                <a:solidFill>
                  <a:schemeClr val="bg1"/>
                </a:solidFill>
                <a:effectLst>
                  <a:outerShdw blurRad="38100" dist="38100" dir="2700000" algn="tl">
                    <a:srgbClr val="000000">
                      <a:alpha val="43137"/>
                    </a:srgbClr>
                  </a:outerShdw>
                </a:effectLst>
                <a:latin typeface="Gotham Black"/>
              </a:defRPr>
            </a:lvl1pPr>
          </a:lstStyle>
          <a:p>
            <a:r>
              <a:rPr lang="en-US" dirty="0"/>
              <a:t>RESULTADOS PALOMA RCT PUBLICADOS EN EL JLGTD, Volume 25, Number 2, April 2021</a:t>
            </a:r>
          </a:p>
        </p:txBody>
      </p:sp>
      <p:pic>
        <p:nvPicPr>
          <p:cNvPr id="6" name="Picture 6">
            <a:extLst>
              <a:ext uri="{FF2B5EF4-FFF2-40B4-BE49-F238E27FC236}">
                <a16:creationId xmlns:a16="http://schemas.microsoft.com/office/drawing/2014/main" id="{1158F57C-2753-48C8-B151-C8721CE184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924" y="5687238"/>
            <a:ext cx="658448" cy="25899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14987DF2-4FB6-4279-9E3A-3B6F3CEBD0A5}"/>
              </a:ext>
            </a:extLst>
          </p:cNvPr>
          <p:cNvSpPr txBox="1"/>
          <p:nvPr/>
        </p:nvSpPr>
        <p:spPr>
          <a:xfrm>
            <a:off x="890881" y="5681612"/>
            <a:ext cx="2905093" cy="276999"/>
          </a:xfrm>
          <a:prstGeom prst="rect">
            <a:avLst/>
          </a:prstGeom>
          <a:noFill/>
        </p:spPr>
        <p:txBody>
          <a:bodyPr wrap="square">
            <a:spAutoFit/>
          </a:bodyPr>
          <a:lstStyle/>
          <a:p>
            <a:pPr algn="ctr"/>
            <a:r>
              <a:rPr lang="es-ES" sz="1200" dirty="0">
                <a:solidFill>
                  <a:srgbClr val="000000"/>
                </a:solidFill>
                <a:latin typeface="Gotham Black"/>
              </a:rPr>
              <a:t>Revista Oficial de la</a:t>
            </a:r>
            <a:r>
              <a:rPr lang="es-ES" sz="1200" b="0" i="0" dirty="0">
                <a:solidFill>
                  <a:srgbClr val="000000"/>
                </a:solidFill>
                <a:effectLst/>
                <a:latin typeface="Gotham Black"/>
              </a:rPr>
              <a:t> </a:t>
            </a:r>
            <a:r>
              <a:rPr lang="es-ES" sz="1200" b="1" i="0" u="none" strike="noStrike" dirty="0">
                <a:solidFill>
                  <a:srgbClr val="867C9C"/>
                </a:solidFill>
                <a:effectLst/>
                <a:latin typeface="Gotham Black"/>
                <a:hlinkClick r:id="rId3"/>
              </a:rPr>
              <a:t>A</a:t>
            </a:r>
            <a:r>
              <a:rPr lang="es-ES" sz="1200" b="1" i="0" dirty="0">
                <a:solidFill>
                  <a:srgbClr val="000000"/>
                </a:solidFill>
                <a:effectLst/>
                <a:latin typeface="Gotham Black"/>
              </a:rPr>
              <a:t>SCCP</a:t>
            </a:r>
            <a:endParaRPr lang="es-ES" sz="1200" dirty="0">
              <a:latin typeface="Gotham Black"/>
            </a:endParaRPr>
          </a:p>
        </p:txBody>
      </p:sp>
      <p:sp>
        <p:nvSpPr>
          <p:cNvPr id="54" name="CuadroTexto 53">
            <a:extLst>
              <a:ext uri="{FF2B5EF4-FFF2-40B4-BE49-F238E27FC236}">
                <a16:creationId xmlns:a16="http://schemas.microsoft.com/office/drawing/2014/main" id="{10163A78-DF1D-4245-A9CC-CB817E2ABAF3}"/>
              </a:ext>
            </a:extLst>
          </p:cNvPr>
          <p:cNvSpPr txBox="1"/>
          <p:nvPr/>
        </p:nvSpPr>
        <p:spPr>
          <a:xfrm>
            <a:off x="5692484" y="2150881"/>
            <a:ext cx="4913265" cy="523220"/>
          </a:xfrm>
          <a:prstGeom prst="rect">
            <a:avLst/>
          </a:prstGeom>
          <a:noFill/>
        </p:spPr>
        <p:txBody>
          <a:bodyPr wrap="square">
            <a:spAutoFit/>
          </a:bodyPr>
          <a:lstStyle/>
          <a:p>
            <a:r>
              <a:rPr lang="es-ES" sz="1400" dirty="0" err="1">
                <a:latin typeface="Gotham Book"/>
              </a:rPr>
              <a:t>Randomizado</a:t>
            </a:r>
            <a:r>
              <a:rPr lang="es-ES" sz="1400" dirty="0">
                <a:latin typeface="Gotham Book"/>
              </a:rPr>
              <a:t>, Multicéntrico, abierto, prospectivo, controlado con clínica práctica habitual</a:t>
            </a:r>
          </a:p>
        </p:txBody>
      </p:sp>
      <p:pic>
        <p:nvPicPr>
          <p:cNvPr id="30" name="Imagen 3">
            <a:extLst>
              <a:ext uri="{FF2B5EF4-FFF2-40B4-BE49-F238E27FC236}">
                <a16:creationId xmlns:a16="http://schemas.microsoft.com/office/drawing/2014/main" id="{3F707DFE-E3D4-4C36-83F6-8CA54FDA993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88761" y="1311727"/>
            <a:ext cx="2891492" cy="814338"/>
          </a:xfrm>
          <a:prstGeom prst="rect">
            <a:avLst/>
          </a:prstGeom>
        </p:spPr>
      </p:pic>
      <p:sp>
        <p:nvSpPr>
          <p:cNvPr id="21" name="TextBox 20">
            <a:extLst>
              <a:ext uri="{FF2B5EF4-FFF2-40B4-BE49-F238E27FC236}">
                <a16:creationId xmlns:a16="http://schemas.microsoft.com/office/drawing/2014/main" id="{531E89C7-1849-4F5D-9819-48098A48C68A}"/>
              </a:ext>
            </a:extLst>
          </p:cNvPr>
          <p:cNvSpPr txBox="1"/>
          <p:nvPr/>
        </p:nvSpPr>
        <p:spPr>
          <a:xfrm>
            <a:off x="3928546" y="5502572"/>
            <a:ext cx="9591165" cy="369332"/>
          </a:xfrm>
          <a:prstGeom prst="rect">
            <a:avLst/>
          </a:prstGeom>
          <a:noFill/>
        </p:spPr>
        <p:txBody>
          <a:bodyPr wrap="square">
            <a:spAutoFit/>
          </a:bodyPr>
          <a:lstStyle/>
          <a:p>
            <a:pPr algn="l"/>
            <a:r>
              <a:rPr lang="es-ES" b="0" i="0" u="none" strike="noStrike" baseline="0" dirty="0">
                <a:solidFill>
                  <a:srgbClr val="231F20"/>
                </a:solidFill>
              </a:rPr>
              <a:t>© 2021, ASCCP DOI: 10.1097/LGT.0000000000000596</a:t>
            </a:r>
            <a:endParaRPr lang="es-ES" sz="4800" dirty="0"/>
          </a:p>
        </p:txBody>
      </p:sp>
      <p:grpSp>
        <p:nvGrpSpPr>
          <p:cNvPr id="4" name="Group 3">
            <a:extLst>
              <a:ext uri="{FF2B5EF4-FFF2-40B4-BE49-F238E27FC236}">
                <a16:creationId xmlns:a16="http://schemas.microsoft.com/office/drawing/2014/main" id="{B935F36D-F004-4570-8612-B47843CA6794}"/>
              </a:ext>
            </a:extLst>
          </p:cNvPr>
          <p:cNvGrpSpPr/>
          <p:nvPr/>
        </p:nvGrpSpPr>
        <p:grpSpPr>
          <a:xfrm>
            <a:off x="10391686" y="1053077"/>
            <a:ext cx="1800314" cy="1131324"/>
            <a:chOff x="10252444" y="116959"/>
            <a:chExt cx="1799072" cy="1042544"/>
          </a:xfrm>
        </p:grpSpPr>
        <p:sp>
          <p:nvSpPr>
            <p:cNvPr id="11" name="Rectangle: Folded Corner 10">
              <a:extLst>
                <a:ext uri="{FF2B5EF4-FFF2-40B4-BE49-F238E27FC236}">
                  <a16:creationId xmlns:a16="http://schemas.microsoft.com/office/drawing/2014/main" id="{C185DF1F-5D85-4D40-878E-2ED2D1D7F377}"/>
                </a:ext>
              </a:extLst>
            </p:cNvPr>
            <p:cNvSpPr/>
            <p:nvPr/>
          </p:nvSpPr>
          <p:spPr>
            <a:xfrm>
              <a:off x="10282768" y="190444"/>
              <a:ext cx="1738425" cy="969059"/>
            </a:xfrm>
            <a:prstGeom prst="foldedCorner">
              <a:avLst/>
            </a:prstGeom>
            <a:solidFill>
              <a:srgbClr val="FFFF61"/>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extBox 11">
              <a:extLst>
                <a:ext uri="{FF2B5EF4-FFF2-40B4-BE49-F238E27FC236}">
                  <a16:creationId xmlns:a16="http://schemas.microsoft.com/office/drawing/2014/main" id="{E2A8689E-192F-4A18-AFD7-155F15401459}"/>
                </a:ext>
              </a:extLst>
            </p:cNvPr>
            <p:cNvSpPr txBox="1"/>
            <p:nvPr/>
          </p:nvSpPr>
          <p:spPr>
            <a:xfrm>
              <a:off x="10252444" y="414445"/>
              <a:ext cx="1799072" cy="632167"/>
            </a:xfrm>
            <a:prstGeom prst="rect">
              <a:avLst/>
            </a:prstGeom>
            <a:noFill/>
          </p:spPr>
          <p:txBody>
            <a:bodyPr wrap="square" rtlCol="0">
              <a:spAutoFit/>
            </a:bodyPr>
            <a:lstStyle/>
            <a:p>
              <a:pPr lvl="1" algn="ctr"/>
              <a:endParaRPr lang="es-ES" sz="2400" b="1" dirty="0"/>
            </a:p>
          </p:txBody>
        </p:sp>
        <p:sp>
          <p:nvSpPr>
            <p:cNvPr id="3" name="Flowchart: Connector 2">
              <a:extLst>
                <a:ext uri="{FF2B5EF4-FFF2-40B4-BE49-F238E27FC236}">
                  <a16:creationId xmlns:a16="http://schemas.microsoft.com/office/drawing/2014/main" id="{0C34472F-ED08-4F30-81DF-574B8F0FB586}"/>
                </a:ext>
              </a:extLst>
            </p:cNvPr>
            <p:cNvSpPr/>
            <p:nvPr/>
          </p:nvSpPr>
          <p:spPr>
            <a:xfrm>
              <a:off x="11007819" y="116959"/>
              <a:ext cx="315485" cy="318976"/>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Flowchart: Connector 14">
              <a:extLst>
                <a:ext uri="{FF2B5EF4-FFF2-40B4-BE49-F238E27FC236}">
                  <a16:creationId xmlns:a16="http://schemas.microsoft.com/office/drawing/2014/main" id="{99271665-7C2C-445B-8F2C-604A4CC12201}"/>
                </a:ext>
              </a:extLst>
            </p:cNvPr>
            <p:cNvSpPr/>
            <p:nvPr/>
          </p:nvSpPr>
          <p:spPr>
            <a:xfrm>
              <a:off x="11061575" y="120498"/>
              <a:ext cx="315485" cy="318976"/>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6" name="CuadroTexto 15">
            <a:extLst>
              <a:ext uri="{FF2B5EF4-FFF2-40B4-BE49-F238E27FC236}">
                <a16:creationId xmlns:a16="http://schemas.microsoft.com/office/drawing/2014/main" id="{006F641F-BEB1-4B88-86E1-4379C1AD8FA3}"/>
              </a:ext>
            </a:extLst>
          </p:cNvPr>
          <p:cNvSpPr txBox="1"/>
          <p:nvPr/>
        </p:nvSpPr>
        <p:spPr>
          <a:xfrm>
            <a:off x="2041692" y="6089407"/>
            <a:ext cx="9591165" cy="646331"/>
          </a:xfrm>
          <a:prstGeom prst="rect">
            <a:avLst/>
          </a:prstGeom>
          <a:noFill/>
        </p:spPr>
        <p:txBody>
          <a:bodyPr wrap="square" rtlCol="0">
            <a:spAutoFit/>
          </a:bodyPr>
          <a:lstStyle/>
          <a:p>
            <a:r>
              <a:rPr lang="en-US" sz="1200" b="0" i="0" dirty="0">
                <a:solidFill>
                  <a:srgbClr val="000000"/>
                </a:solidFill>
                <a:effectLst/>
                <a:latin typeface="fira sans"/>
              </a:rPr>
              <a:t>The </a:t>
            </a:r>
            <a:r>
              <a:rPr lang="en-US" sz="1200" b="0" i="1" dirty="0">
                <a:solidFill>
                  <a:srgbClr val="000000"/>
                </a:solidFill>
                <a:effectLst/>
                <a:latin typeface="fira sans"/>
              </a:rPr>
              <a:t>Journal of Lower Genital Tract Disease</a:t>
            </a:r>
            <a:r>
              <a:rPr lang="en-US" sz="1200" b="0" i="0" dirty="0">
                <a:solidFill>
                  <a:srgbClr val="000000"/>
                </a:solidFill>
                <a:effectLst/>
                <a:latin typeface="fira sans"/>
              </a:rPr>
              <a:t> is the official journal of the American Society for Colposcopy and Cervical Pathology, the International Society for the Study of Vulvovaginal Disease, and the International Federation of Cervical Pathology and Colposcopy, and sponsored by the Australian Society for Colposcopy and Cervical Pathology and the Society of Canadian </a:t>
            </a:r>
            <a:r>
              <a:rPr lang="en-US" sz="1200" b="0" i="0" dirty="0" err="1">
                <a:solidFill>
                  <a:srgbClr val="000000"/>
                </a:solidFill>
                <a:effectLst/>
                <a:latin typeface="fira sans"/>
              </a:rPr>
              <a:t>Colposcopists</a:t>
            </a:r>
            <a:r>
              <a:rPr lang="en-US" sz="1200" b="0" i="0" dirty="0">
                <a:solidFill>
                  <a:srgbClr val="000000"/>
                </a:solidFill>
                <a:effectLst/>
                <a:latin typeface="fira sans"/>
              </a:rPr>
              <a:t>.  </a:t>
            </a:r>
            <a:endParaRPr lang="en-US" sz="1200" dirty="0"/>
          </a:p>
        </p:txBody>
      </p:sp>
      <p:sp>
        <p:nvSpPr>
          <p:cNvPr id="2" name="TextBox 1">
            <a:extLst>
              <a:ext uri="{FF2B5EF4-FFF2-40B4-BE49-F238E27FC236}">
                <a16:creationId xmlns:a16="http://schemas.microsoft.com/office/drawing/2014/main" id="{A5F68D5D-653F-4FAE-A4D4-80351601C349}"/>
              </a:ext>
            </a:extLst>
          </p:cNvPr>
          <p:cNvSpPr txBox="1"/>
          <p:nvPr/>
        </p:nvSpPr>
        <p:spPr>
          <a:xfrm>
            <a:off x="10296292" y="1648120"/>
            <a:ext cx="2018281" cy="461665"/>
          </a:xfrm>
          <a:prstGeom prst="rect">
            <a:avLst/>
          </a:prstGeom>
          <a:noFill/>
        </p:spPr>
        <p:txBody>
          <a:bodyPr wrap="square" rtlCol="0">
            <a:spAutoFit/>
          </a:bodyPr>
          <a:lstStyle/>
          <a:p>
            <a:pPr algn="ctr"/>
            <a:r>
              <a:rPr lang="es-ES" sz="2400" b="1" dirty="0"/>
              <a:t>PUBLICADOS</a:t>
            </a:r>
          </a:p>
        </p:txBody>
      </p:sp>
      <p:grpSp>
        <p:nvGrpSpPr>
          <p:cNvPr id="20" name="Grupo 3">
            <a:extLst>
              <a:ext uri="{FF2B5EF4-FFF2-40B4-BE49-F238E27FC236}">
                <a16:creationId xmlns:a16="http://schemas.microsoft.com/office/drawing/2014/main" id="{23D424E1-7072-4F66-B197-FF17D56ED6AD}"/>
              </a:ext>
            </a:extLst>
          </p:cNvPr>
          <p:cNvGrpSpPr/>
          <p:nvPr/>
        </p:nvGrpSpPr>
        <p:grpSpPr>
          <a:xfrm>
            <a:off x="10605749" y="96313"/>
            <a:ext cx="1495757" cy="722948"/>
            <a:chOff x="7383770" y="946754"/>
            <a:chExt cx="1632548" cy="836286"/>
          </a:xfrm>
        </p:grpSpPr>
        <p:pic>
          <p:nvPicPr>
            <p:cNvPr id="22" name="Imagen 3">
              <a:extLst>
                <a:ext uri="{FF2B5EF4-FFF2-40B4-BE49-F238E27FC236}">
                  <a16:creationId xmlns:a16="http://schemas.microsoft.com/office/drawing/2014/main" id="{A4F62A59-A3BE-4DE1-B653-C3FD4336F4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83770" y="946754"/>
              <a:ext cx="1632548" cy="486973"/>
            </a:xfrm>
            <a:prstGeom prst="rect">
              <a:avLst/>
            </a:prstGeom>
          </p:spPr>
        </p:pic>
        <p:sp>
          <p:nvSpPr>
            <p:cNvPr id="23" name="Rectangle 22">
              <a:extLst>
                <a:ext uri="{FF2B5EF4-FFF2-40B4-BE49-F238E27FC236}">
                  <a16:creationId xmlns:a16="http://schemas.microsoft.com/office/drawing/2014/main" id="{09ADAB3E-4345-41C2-9879-E1327B2EB1CA}"/>
                </a:ext>
              </a:extLst>
            </p:cNvPr>
            <p:cNvSpPr/>
            <p:nvPr/>
          </p:nvSpPr>
          <p:spPr>
            <a:xfrm>
              <a:off x="7383770" y="1427012"/>
              <a:ext cx="1371268" cy="3560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212072"/>
                  </a:solidFill>
                  <a:effectLst/>
                  <a:uLnTx/>
                  <a:uFillTx/>
                  <a:latin typeface="GothamBook"/>
                  <a:ea typeface="+mn-ea"/>
                  <a:cs typeface="+mn-cs"/>
                </a:rPr>
                <a:t>NCT 04002154</a:t>
              </a:r>
            </a:p>
          </p:txBody>
        </p:sp>
      </p:grpSp>
      <p:pic>
        <p:nvPicPr>
          <p:cNvPr id="10" name="Imagen 9" descr="Interfaz de usuario gráfica, Sitio web&#10;&#10;Descripción generada automáticamente">
            <a:extLst>
              <a:ext uri="{FF2B5EF4-FFF2-40B4-BE49-F238E27FC236}">
                <a16:creationId xmlns:a16="http://schemas.microsoft.com/office/drawing/2014/main" id="{774D57E9-6A6B-4D59-95B4-25601DF42A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866" y="2954659"/>
            <a:ext cx="1997011" cy="2633642"/>
          </a:xfrm>
          <a:prstGeom prst="rect">
            <a:avLst/>
          </a:prstGeom>
        </p:spPr>
      </p:pic>
      <p:pic>
        <p:nvPicPr>
          <p:cNvPr id="24" name="Imagen 23" descr="Texto&#10;&#10;Descripción generada automáticamente">
            <a:extLst>
              <a:ext uri="{FF2B5EF4-FFF2-40B4-BE49-F238E27FC236}">
                <a16:creationId xmlns:a16="http://schemas.microsoft.com/office/drawing/2014/main" id="{95A4253D-2DE8-46E0-BBD8-B8F4E1269D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8238" y="2842067"/>
            <a:ext cx="5464029" cy="1650848"/>
          </a:xfrm>
          <a:prstGeom prst="rect">
            <a:avLst/>
          </a:prstGeom>
        </p:spPr>
      </p:pic>
      <p:pic>
        <p:nvPicPr>
          <p:cNvPr id="25" name="Picture 24">
            <a:extLst>
              <a:ext uri="{FF2B5EF4-FFF2-40B4-BE49-F238E27FC236}">
                <a16:creationId xmlns:a16="http://schemas.microsoft.com/office/drawing/2014/main" id="{A25EA150-C4BB-4A49-8CB0-8FB801D01EF1}"/>
              </a:ext>
            </a:extLst>
          </p:cNvPr>
          <p:cNvPicPr>
            <a:picLocks noChangeAspect="1"/>
          </p:cNvPicPr>
          <p:nvPr/>
        </p:nvPicPr>
        <p:blipFill>
          <a:blip r:embed="rId8"/>
          <a:stretch>
            <a:fillRect/>
          </a:stretch>
        </p:blipFill>
        <p:spPr>
          <a:xfrm>
            <a:off x="324601" y="1247887"/>
            <a:ext cx="4723306" cy="15759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3211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7583889-9C49-46C4-BAF7-7982E30FDC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2383" y="2165374"/>
            <a:ext cx="8721393" cy="3862330"/>
          </a:xfrm>
          <a:prstGeom prst="rect">
            <a:avLst/>
          </a:prstGeom>
        </p:spPr>
      </p:pic>
      <p:sp>
        <p:nvSpPr>
          <p:cNvPr id="4" name="TextBox 11">
            <a:extLst>
              <a:ext uri="{FF2B5EF4-FFF2-40B4-BE49-F238E27FC236}">
                <a16:creationId xmlns:a16="http://schemas.microsoft.com/office/drawing/2014/main" id="{769042C2-07F2-4F6A-9995-E8698E831DC9}"/>
              </a:ext>
            </a:extLst>
          </p:cNvPr>
          <p:cNvSpPr txBox="1"/>
          <p:nvPr/>
        </p:nvSpPr>
        <p:spPr>
          <a:xfrm>
            <a:off x="0" y="850140"/>
            <a:ext cx="12192000" cy="369332"/>
          </a:xfrm>
          <a:prstGeom prst="rect">
            <a:avLst/>
          </a:prstGeom>
          <a:solidFill>
            <a:srgbClr val="990099"/>
          </a:solidFill>
        </p:spPr>
        <p:txBody>
          <a:bodyPr wrap="square">
            <a:spAutoFit/>
          </a:bodyPr>
          <a:lstStyle>
            <a:defPPr>
              <a:defRPr lang="es-ES"/>
            </a:defPPr>
            <a:lvl1pPr algn="ctr">
              <a:defRPr b="1">
                <a:solidFill>
                  <a:schemeClr val="bg1"/>
                </a:solidFill>
                <a:effectLst>
                  <a:outerShdw blurRad="38100" dist="38100" dir="2700000" algn="tl">
                    <a:srgbClr val="000000">
                      <a:alpha val="43137"/>
                    </a:srgbClr>
                  </a:outerShdw>
                </a:effectLst>
                <a:latin typeface="Gotham Black"/>
              </a:defRPr>
            </a:lvl1pPr>
          </a:lstStyle>
          <a:p>
            <a:r>
              <a:rPr lang="en-US" dirty="0"/>
              <a:t>ESTUDIO de FASE IV. VIDA REAL. DISEÑO</a:t>
            </a:r>
          </a:p>
        </p:txBody>
      </p:sp>
      <p:sp>
        <p:nvSpPr>
          <p:cNvPr id="16" name="CuadroTexto 15">
            <a:extLst>
              <a:ext uri="{FF2B5EF4-FFF2-40B4-BE49-F238E27FC236}">
                <a16:creationId xmlns:a16="http://schemas.microsoft.com/office/drawing/2014/main" id="{3DBD68F1-C0FA-4903-9064-742AB82A31D6}"/>
              </a:ext>
            </a:extLst>
          </p:cNvPr>
          <p:cNvSpPr txBox="1"/>
          <p:nvPr/>
        </p:nvSpPr>
        <p:spPr>
          <a:xfrm>
            <a:off x="114136" y="1403705"/>
            <a:ext cx="11987370" cy="738664"/>
          </a:xfrm>
          <a:prstGeom prst="rect">
            <a:avLst/>
          </a:prstGeom>
          <a:noFill/>
        </p:spPr>
        <p:txBody>
          <a:bodyPr wrap="square">
            <a:spAutoFit/>
          </a:bodyPr>
          <a:lstStyle/>
          <a:p>
            <a:r>
              <a:rPr lang="es-ES" sz="1400" dirty="0">
                <a:latin typeface="Gotham Book"/>
              </a:rPr>
              <a:t>Estudio observacional, nacional, multicéntrico, prospectivo, para evaluar Papilocare en la regresión de lesiones de la mucosa del cuello uterino causadas por VPH</a:t>
            </a:r>
          </a:p>
          <a:p>
            <a:r>
              <a:rPr lang="en-US" sz="1400" dirty="0">
                <a:latin typeface="Gotham Book"/>
              </a:rPr>
              <a:t>N: </a:t>
            </a:r>
            <a:r>
              <a:rPr lang="en-US" sz="1400" b="1" dirty="0">
                <a:latin typeface="Gotham Book"/>
              </a:rPr>
              <a:t>300</a:t>
            </a:r>
            <a:r>
              <a:rPr lang="en-US" sz="1400" dirty="0">
                <a:latin typeface="Gotham Book"/>
              </a:rPr>
              <a:t> </a:t>
            </a:r>
            <a:r>
              <a:rPr lang="en-US" sz="1400" dirty="0" err="1">
                <a:latin typeface="Gotham Book"/>
              </a:rPr>
              <a:t>participantes</a:t>
            </a:r>
            <a:endParaRPr lang="en-US" sz="1400" dirty="0">
              <a:latin typeface="Gotham Book"/>
            </a:endParaRPr>
          </a:p>
          <a:p>
            <a:r>
              <a:rPr lang="en-US" sz="1400" dirty="0" err="1">
                <a:latin typeface="Gotham Book"/>
              </a:rPr>
              <a:t>Duración</a:t>
            </a:r>
            <a:r>
              <a:rPr lang="en-US" sz="1400" dirty="0">
                <a:latin typeface="Gotham Book"/>
              </a:rPr>
              <a:t> de Follow-Up: 1 </a:t>
            </a:r>
            <a:r>
              <a:rPr lang="en-US" sz="1400" dirty="0" err="1">
                <a:latin typeface="Gotham Book"/>
              </a:rPr>
              <a:t>Año</a:t>
            </a:r>
            <a:endParaRPr lang="es-ES" sz="1400" dirty="0">
              <a:latin typeface="Gotham Book"/>
            </a:endParaRPr>
          </a:p>
        </p:txBody>
      </p:sp>
      <p:pic>
        <p:nvPicPr>
          <p:cNvPr id="5" name="Imagen 4">
            <a:extLst>
              <a:ext uri="{FF2B5EF4-FFF2-40B4-BE49-F238E27FC236}">
                <a16:creationId xmlns:a16="http://schemas.microsoft.com/office/drawing/2014/main" id="{95017DF7-C2E8-4F54-BDC7-18F65210F8A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363777" y="3155371"/>
            <a:ext cx="2603296" cy="1245300"/>
          </a:xfrm>
          <a:prstGeom prst="rect">
            <a:avLst/>
          </a:prstGeom>
        </p:spPr>
      </p:pic>
      <p:sp>
        <p:nvSpPr>
          <p:cNvPr id="8" name="CuadroTexto 7">
            <a:extLst>
              <a:ext uri="{FF2B5EF4-FFF2-40B4-BE49-F238E27FC236}">
                <a16:creationId xmlns:a16="http://schemas.microsoft.com/office/drawing/2014/main" id="{13113C71-E9EE-45BD-AB44-5EA6933B48B4}"/>
              </a:ext>
            </a:extLst>
          </p:cNvPr>
          <p:cNvSpPr txBox="1"/>
          <p:nvPr/>
        </p:nvSpPr>
        <p:spPr>
          <a:xfrm>
            <a:off x="5597554" y="6370293"/>
            <a:ext cx="6094602" cy="338554"/>
          </a:xfrm>
          <a:prstGeom prst="rect">
            <a:avLst/>
          </a:prstGeom>
          <a:noFill/>
        </p:spPr>
        <p:txBody>
          <a:bodyPr wrap="square">
            <a:spAutoFit/>
          </a:bodyPr>
          <a:lstStyle/>
          <a:p>
            <a:pPr algn="r"/>
            <a:r>
              <a:rPr lang="es-ES" sz="800" dirty="0"/>
              <a:t>Emsellem C, et al. </a:t>
            </a:r>
            <a:r>
              <a:rPr lang="es-ES" sz="800" dirty="0" err="1"/>
              <a:t>Efficacy</a:t>
            </a:r>
            <a:r>
              <a:rPr lang="es-ES" sz="800" dirty="0"/>
              <a:t> </a:t>
            </a:r>
            <a:r>
              <a:rPr lang="es-ES" sz="800" dirty="0" err="1"/>
              <a:t>of</a:t>
            </a:r>
            <a:r>
              <a:rPr lang="es-ES" sz="800" dirty="0"/>
              <a:t> a Multi-</a:t>
            </a:r>
            <a:r>
              <a:rPr lang="es-ES" sz="800" dirty="0" err="1"/>
              <a:t>Ingredient</a:t>
            </a:r>
            <a:r>
              <a:rPr lang="es-ES" sz="800" dirty="0"/>
              <a:t> Vaginal Gel in </a:t>
            </a:r>
            <a:r>
              <a:rPr lang="es-ES" sz="800" dirty="0" err="1"/>
              <a:t>Repairing</a:t>
            </a:r>
            <a:r>
              <a:rPr lang="es-ES" sz="800" dirty="0"/>
              <a:t> HPV-</a:t>
            </a:r>
            <a:r>
              <a:rPr lang="es-ES" sz="800" dirty="0" err="1"/>
              <a:t>Dependent</a:t>
            </a:r>
            <a:r>
              <a:rPr lang="es-ES" sz="800" dirty="0"/>
              <a:t> Cervical </a:t>
            </a:r>
            <a:r>
              <a:rPr lang="es-ES" sz="800" dirty="0" err="1"/>
              <a:t>Lesions</a:t>
            </a:r>
            <a:r>
              <a:rPr lang="es-ES" sz="800" dirty="0"/>
              <a:t> in Real-</a:t>
            </a:r>
            <a:r>
              <a:rPr lang="es-ES" sz="800" dirty="0" err="1"/>
              <a:t>Life</a:t>
            </a:r>
            <a:r>
              <a:rPr lang="es-ES" sz="800" dirty="0"/>
              <a:t>: </a:t>
            </a:r>
            <a:r>
              <a:rPr lang="es-ES" sz="800" dirty="0" err="1"/>
              <a:t>Interim</a:t>
            </a:r>
            <a:r>
              <a:rPr lang="es-ES" sz="800" dirty="0"/>
              <a:t> </a:t>
            </a:r>
            <a:r>
              <a:rPr lang="es-ES" sz="800" dirty="0" err="1"/>
              <a:t>Analysis</a:t>
            </a:r>
            <a:r>
              <a:rPr lang="es-ES" sz="800" dirty="0"/>
              <a:t>. J Low </a:t>
            </a:r>
            <a:r>
              <a:rPr lang="es-ES" sz="800" dirty="0" err="1"/>
              <a:t>Genit</a:t>
            </a:r>
            <a:r>
              <a:rPr lang="es-ES" sz="800" dirty="0"/>
              <a:t>. </a:t>
            </a:r>
            <a:r>
              <a:rPr lang="es-ES" sz="800" dirty="0" err="1"/>
              <a:t>Tract</a:t>
            </a:r>
            <a:r>
              <a:rPr lang="es-ES" sz="800" dirty="0"/>
              <a:t> </a:t>
            </a:r>
            <a:r>
              <a:rPr lang="es-ES" sz="800" dirty="0" err="1"/>
              <a:t>Dis</a:t>
            </a:r>
            <a:r>
              <a:rPr lang="es-ES" sz="800" dirty="0"/>
              <a:t>. 2020 April; 24(1S):S16-S17. doi:10.1097/LGT.0000000000000538</a:t>
            </a:r>
          </a:p>
        </p:txBody>
      </p:sp>
      <p:grpSp>
        <p:nvGrpSpPr>
          <p:cNvPr id="9" name="Grupo 3">
            <a:extLst>
              <a:ext uri="{FF2B5EF4-FFF2-40B4-BE49-F238E27FC236}">
                <a16:creationId xmlns:a16="http://schemas.microsoft.com/office/drawing/2014/main" id="{EAAAB28D-66A5-4327-A0BF-2477B4CE88AC}"/>
              </a:ext>
            </a:extLst>
          </p:cNvPr>
          <p:cNvGrpSpPr/>
          <p:nvPr/>
        </p:nvGrpSpPr>
        <p:grpSpPr>
          <a:xfrm>
            <a:off x="10519250" y="149711"/>
            <a:ext cx="1582256" cy="560182"/>
            <a:chOff x="7289361" y="1008524"/>
            <a:chExt cx="1726957" cy="648003"/>
          </a:xfrm>
        </p:grpSpPr>
        <p:pic>
          <p:nvPicPr>
            <p:cNvPr id="10" name="Imagen 3">
              <a:extLst>
                <a:ext uri="{FF2B5EF4-FFF2-40B4-BE49-F238E27FC236}">
                  <a16:creationId xmlns:a16="http://schemas.microsoft.com/office/drawing/2014/main" id="{32BA61B7-0135-4906-877B-DE715EE221D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83770" y="1008524"/>
              <a:ext cx="1632548" cy="363431"/>
            </a:xfrm>
            <a:prstGeom prst="rect">
              <a:avLst/>
            </a:prstGeom>
          </p:spPr>
        </p:pic>
        <p:sp>
          <p:nvSpPr>
            <p:cNvPr id="11" name="Rectangle 10">
              <a:extLst>
                <a:ext uri="{FF2B5EF4-FFF2-40B4-BE49-F238E27FC236}">
                  <a16:creationId xmlns:a16="http://schemas.microsoft.com/office/drawing/2014/main" id="{B75C00F8-D03C-4AD4-BE9F-BE64B9D5CF52}"/>
                </a:ext>
              </a:extLst>
            </p:cNvPr>
            <p:cNvSpPr/>
            <p:nvPr/>
          </p:nvSpPr>
          <p:spPr>
            <a:xfrm>
              <a:off x="7289361" y="1300499"/>
              <a:ext cx="1371268" cy="3560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212072"/>
                  </a:solidFill>
                  <a:effectLst/>
                  <a:uLnTx/>
                  <a:uFillTx/>
                  <a:latin typeface="GothamBook"/>
                  <a:ea typeface="+mn-ea"/>
                  <a:cs typeface="+mn-cs"/>
                </a:rPr>
                <a:t>NCT 04199260</a:t>
              </a:r>
            </a:p>
          </p:txBody>
        </p:sp>
      </p:grpSp>
    </p:spTree>
    <p:extLst>
      <p:ext uri="{BB962C8B-B14F-4D97-AF65-F5344CB8AC3E}">
        <p14:creationId xmlns:p14="http://schemas.microsoft.com/office/powerpoint/2010/main" val="1640307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upo 43">
            <a:extLst>
              <a:ext uri="{FF2B5EF4-FFF2-40B4-BE49-F238E27FC236}">
                <a16:creationId xmlns:a16="http://schemas.microsoft.com/office/drawing/2014/main" id="{3A4A289D-0EB4-41FA-8F64-268CE1C7530A}"/>
              </a:ext>
            </a:extLst>
          </p:cNvPr>
          <p:cNvGrpSpPr/>
          <p:nvPr/>
        </p:nvGrpSpPr>
        <p:grpSpPr>
          <a:xfrm>
            <a:off x="7779694" y="4466629"/>
            <a:ext cx="494077" cy="641447"/>
            <a:chOff x="4647529" y="837125"/>
            <a:chExt cx="1962474" cy="2957700"/>
          </a:xfrm>
        </p:grpSpPr>
        <p:pic>
          <p:nvPicPr>
            <p:cNvPr id="45" name="Picture 16">
              <a:extLst>
                <a:ext uri="{FF2B5EF4-FFF2-40B4-BE49-F238E27FC236}">
                  <a16:creationId xmlns:a16="http://schemas.microsoft.com/office/drawing/2014/main" id="{76461074-B9D8-4F99-8BEE-4C672BEE2AD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509" b="48246" l="50397" r="96032">
                          <a14:foregroundMark x1="79630" y1="6316" x2="72751" y2="5088"/>
                          <a14:foregroundMark x1="72751" y1="5088" x2="71164" y2="5789"/>
                          <a14:foregroundMark x1="70503" y1="5263" x2="63624" y2="2632"/>
                          <a14:foregroundMark x1="63624" y1="2632" x2="57011" y2="3509"/>
                          <a14:foregroundMark x1="57011" y1="3509" x2="55423" y2="4561"/>
                          <a14:foregroundMark x1="84259" y1="26140" x2="77646" y2="26842"/>
                          <a14:foregroundMark x1="77646" y1="26842" x2="72619" y2="33684"/>
                          <a14:foregroundMark x1="72619" y1="33684" x2="72619" y2="43333"/>
                          <a14:foregroundMark x1="72619" y1="43333" x2="78307" y2="48246"/>
                          <a14:foregroundMark x1="78307" y1="48246" x2="95767" y2="31930"/>
                          <a14:foregroundMark x1="95767" y1="31930" x2="99868" y2="23158"/>
                          <a14:foregroundMark x1="99868" y1="23158" x2="96296" y2="15439"/>
                          <a14:foregroundMark x1="96296" y1="15439" x2="89947" y2="17895"/>
                          <a14:foregroundMark x1="89947" y1="17895" x2="87963" y2="21228"/>
                          <a14:foregroundMark x1="70899" y1="5439" x2="68386" y2="13860"/>
                          <a14:foregroundMark x1="68386" y1="13860" x2="72354" y2="21053"/>
                          <a14:foregroundMark x1="72354" y1="21053" x2="78704" y2="24912"/>
                          <a14:foregroundMark x1="78704" y1="24912" x2="85847" y2="24561"/>
                          <a14:foregroundMark x1="85847" y1="24561" x2="89286" y2="16842"/>
                          <a14:foregroundMark x1="89286" y1="16842" x2="89286" y2="16842"/>
                          <a14:foregroundMark x1="53042" y1="5263" x2="50397" y2="6316"/>
                          <a14:foregroundMark x1="68651" y1="44211" x2="62302" y2="48246"/>
                          <a14:foregroundMark x1="62302" y1="48246" x2="60317" y2="43860"/>
                        </a14:backgroundRemoval>
                      </a14:imgEffect>
                    </a14:imgLayer>
                  </a14:imgProps>
                </a:ext>
                <a:ext uri="{28A0092B-C50C-407E-A947-70E740481C1C}">
                  <a14:useLocalDpi xmlns:a14="http://schemas.microsoft.com/office/drawing/2010/main" val="0"/>
                </a:ext>
              </a:extLst>
            </a:blip>
            <a:srcRect l="50000" b="50000"/>
            <a:stretch/>
          </p:blipFill>
          <p:spPr bwMode="auto">
            <a:xfrm rot="3417066">
              <a:off x="4314763" y="1499586"/>
              <a:ext cx="2628005" cy="1962474"/>
            </a:xfrm>
            <a:prstGeom prst="rect">
              <a:avLst/>
            </a:prstGeom>
            <a:noFill/>
            <a:extLst>
              <a:ext uri="{909E8E84-426E-40DD-AFC4-6F175D3DCCD1}">
                <a14:hiddenFill xmlns:a14="http://schemas.microsoft.com/office/drawing/2010/main">
                  <a:solidFill>
                    <a:srgbClr val="FFFFFF"/>
                  </a:solidFill>
                </a14:hiddenFill>
              </a:ext>
            </a:extLst>
          </p:spPr>
        </p:pic>
        <p:sp>
          <p:nvSpPr>
            <p:cNvPr id="46" name="Luna 45">
              <a:extLst>
                <a:ext uri="{FF2B5EF4-FFF2-40B4-BE49-F238E27FC236}">
                  <a16:creationId xmlns:a16="http://schemas.microsoft.com/office/drawing/2014/main" id="{93218A2E-2763-42F0-8EB3-93AE5A5B56E3}"/>
                </a:ext>
              </a:extLst>
            </p:cNvPr>
            <p:cNvSpPr/>
            <p:nvPr/>
          </p:nvSpPr>
          <p:spPr>
            <a:xfrm rot="3088758">
              <a:off x="4956180" y="919067"/>
              <a:ext cx="233984" cy="790035"/>
            </a:xfrm>
            <a:prstGeom prst="mo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Triángulo rectángulo 46">
              <a:extLst>
                <a:ext uri="{FF2B5EF4-FFF2-40B4-BE49-F238E27FC236}">
                  <a16:creationId xmlns:a16="http://schemas.microsoft.com/office/drawing/2014/main" id="{F358148C-CD43-4411-86B5-90D32CBBDC68}"/>
                </a:ext>
              </a:extLst>
            </p:cNvPr>
            <p:cNvSpPr/>
            <p:nvPr/>
          </p:nvSpPr>
          <p:spPr>
            <a:xfrm rot="8029461" flipH="1">
              <a:off x="4687368" y="1341158"/>
              <a:ext cx="234220" cy="27151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Luna 47">
              <a:extLst>
                <a:ext uri="{FF2B5EF4-FFF2-40B4-BE49-F238E27FC236}">
                  <a16:creationId xmlns:a16="http://schemas.microsoft.com/office/drawing/2014/main" id="{2F37BEFC-6C68-41C3-8D67-CEC250448407}"/>
                </a:ext>
              </a:extLst>
            </p:cNvPr>
            <p:cNvSpPr/>
            <p:nvPr/>
          </p:nvSpPr>
          <p:spPr>
            <a:xfrm rot="4393020">
              <a:off x="5387020" y="828809"/>
              <a:ext cx="373895" cy="390528"/>
            </a:xfrm>
            <a:prstGeom prst="mo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9" name="Grupo 38">
            <a:extLst>
              <a:ext uri="{FF2B5EF4-FFF2-40B4-BE49-F238E27FC236}">
                <a16:creationId xmlns:a16="http://schemas.microsoft.com/office/drawing/2014/main" id="{60E95B1A-F9B8-4901-A17D-FA8690FF5B74}"/>
              </a:ext>
            </a:extLst>
          </p:cNvPr>
          <p:cNvGrpSpPr/>
          <p:nvPr/>
        </p:nvGrpSpPr>
        <p:grpSpPr>
          <a:xfrm rot="18641074">
            <a:off x="982094" y="2003101"/>
            <a:ext cx="1208452" cy="1621061"/>
            <a:chOff x="4647529" y="837125"/>
            <a:chExt cx="1962474" cy="2957700"/>
          </a:xfrm>
        </p:grpSpPr>
        <p:pic>
          <p:nvPicPr>
            <p:cNvPr id="40" name="Picture 16">
              <a:extLst>
                <a:ext uri="{FF2B5EF4-FFF2-40B4-BE49-F238E27FC236}">
                  <a16:creationId xmlns:a16="http://schemas.microsoft.com/office/drawing/2014/main" id="{A2D33505-6F31-4CF8-9C24-8321639B843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509" b="48246" l="50397" r="96032">
                          <a14:foregroundMark x1="79630" y1="6316" x2="72751" y2="5088"/>
                          <a14:foregroundMark x1="72751" y1="5088" x2="71164" y2="5789"/>
                          <a14:foregroundMark x1="70503" y1="5263" x2="63624" y2="2632"/>
                          <a14:foregroundMark x1="63624" y1="2632" x2="57011" y2="3509"/>
                          <a14:foregroundMark x1="57011" y1="3509" x2="55423" y2="4561"/>
                          <a14:foregroundMark x1="84259" y1="26140" x2="77646" y2="26842"/>
                          <a14:foregroundMark x1="77646" y1="26842" x2="72619" y2="33684"/>
                          <a14:foregroundMark x1="72619" y1="33684" x2="72619" y2="43333"/>
                          <a14:foregroundMark x1="72619" y1="43333" x2="78307" y2="48246"/>
                          <a14:foregroundMark x1="78307" y1="48246" x2="95767" y2="31930"/>
                          <a14:foregroundMark x1="95767" y1="31930" x2="99868" y2="23158"/>
                          <a14:foregroundMark x1="99868" y1="23158" x2="96296" y2="15439"/>
                          <a14:foregroundMark x1="96296" y1="15439" x2="89947" y2="17895"/>
                          <a14:foregroundMark x1="89947" y1="17895" x2="87963" y2="21228"/>
                          <a14:foregroundMark x1="70899" y1="5439" x2="68386" y2="13860"/>
                          <a14:foregroundMark x1="68386" y1="13860" x2="72354" y2="21053"/>
                          <a14:foregroundMark x1="72354" y1="21053" x2="78704" y2="24912"/>
                          <a14:foregroundMark x1="78704" y1="24912" x2="85847" y2="24561"/>
                          <a14:foregroundMark x1="85847" y1="24561" x2="89286" y2="16842"/>
                          <a14:foregroundMark x1="89286" y1="16842" x2="89286" y2="16842"/>
                          <a14:foregroundMark x1="53042" y1="5263" x2="50397" y2="6316"/>
                          <a14:foregroundMark x1="68651" y1="44211" x2="62302" y2="48246"/>
                          <a14:foregroundMark x1="62302" y1="48246" x2="60317" y2="43860"/>
                        </a14:backgroundRemoval>
                      </a14:imgEffect>
                    </a14:imgLayer>
                  </a14:imgProps>
                </a:ext>
                <a:ext uri="{28A0092B-C50C-407E-A947-70E740481C1C}">
                  <a14:useLocalDpi xmlns:a14="http://schemas.microsoft.com/office/drawing/2010/main" val="0"/>
                </a:ext>
              </a:extLst>
            </a:blip>
            <a:srcRect l="50000" b="50000"/>
            <a:stretch/>
          </p:blipFill>
          <p:spPr bwMode="auto">
            <a:xfrm rot="3417066">
              <a:off x="4314763" y="1499586"/>
              <a:ext cx="2628005" cy="1962474"/>
            </a:xfrm>
            <a:prstGeom prst="rect">
              <a:avLst/>
            </a:prstGeom>
            <a:noFill/>
            <a:extLst>
              <a:ext uri="{909E8E84-426E-40DD-AFC4-6F175D3DCCD1}">
                <a14:hiddenFill xmlns:a14="http://schemas.microsoft.com/office/drawing/2010/main">
                  <a:solidFill>
                    <a:srgbClr val="FFFFFF"/>
                  </a:solidFill>
                </a14:hiddenFill>
              </a:ext>
            </a:extLst>
          </p:spPr>
        </p:pic>
        <p:sp>
          <p:nvSpPr>
            <p:cNvPr id="41" name="Luna 40">
              <a:extLst>
                <a:ext uri="{FF2B5EF4-FFF2-40B4-BE49-F238E27FC236}">
                  <a16:creationId xmlns:a16="http://schemas.microsoft.com/office/drawing/2014/main" id="{E3D8E710-6471-4369-A8C6-DF01092D5A19}"/>
                </a:ext>
              </a:extLst>
            </p:cNvPr>
            <p:cNvSpPr/>
            <p:nvPr/>
          </p:nvSpPr>
          <p:spPr>
            <a:xfrm rot="3088758">
              <a:off x="4956180" y="919067"/>
              <a:ext cx="233984" cy="790035"/>
            </a:xfrm>
            <a:prstGeom prst="mo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Triángulo rectángulo 41">
              <a:extLst>
                <a:ext uri="{FF2B5EF4-FFF2-40B4-BE49-F238E27FC236}">
                  <a16:creationId xmlns:a16="http://schemas.microsoft.com/office/drawing/2014/main" id="{7CDC81C4-2FC9-4BE8-B4FC-04FDE8143646}"/>
                </a:ext>
              </a:extLst>
            </p:cNvPr>
            <p:cNvSpPr/>
            <p:nvPr/>
          </p:nvSpPr>
          <p:spPr>
            <a:xfrm rot="8029461" flipH="1">
              <a:off x="4687368" y="1341158"/>
              <a:ext cx="234220" cy="27151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Luna 42">
              <a:extLst>
                <a:ext uri="{FF2B5EF4-FFF2-40B4-BE49-F238E27FC236}">
                  <a16:creationId xmlns:a16="http://schemas.microsoft.com/office/drawing/2014/main" id="{3492DCB2-5447-4307-B180-74E51B5ABAF3}"/>
                </a:ext>
              </a:extLst>
            </p:cNvPr>
            <p:cNvSpPr/>
            <p:nvPr/>
          </p:nvSpPr>
          <p:spPr>
            <a:xfrm rot="4393020">
              <a:off x="5387020" y="828809"/>
              <a:ext cx="373895" cy="390528"/>
            </a:xfrm>
            <a:prstGeom prst="mo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aphicFrame>
        <p:nvGraphicFramePr>
          <p:cNvPr id="4" name="Gráfico 3">
            <a:extLst>
              <a:ext uri="{FF2B5EF4-FFF2-40B4-BE49-F238E27FC236}">
                <a16:creationId xmlns:a16="http://schemas.microsoft.com/office/drawing/2014/main" id="{F452248F-D166-46B9-9455-2A3B7EE1E957}"/>
              </a:ext>
            </a:extLst>
          </p:cNvPr>
          <p:cNvGraphicFramePr/>
          <p:nvPr>
            <p:extLst>
              <p:ext uri="{D42A27DB-BD31-4B8C-83A1-F6EECF244321}">
                <p14:modId xmlns:p14="http://schemas.microsoft.com/office/powerpoint/2010/main" val="3215457790"/>
              </p:ext>
            </p:extLst>
          </p:nvPr>
        </p:nvGraphicFramePr>
        <p:xfrm>
          <a:off x="126149" y="2020316"/>
          <a:ext cx="6096000" cy="4064000"/>
        </p:xfrm>
        <a:graphic>
          <a:graphicData uri="http://schemas.openxmlformats.org/drawingml/2006/chart">
            <c:chart xmlns:c="http://schemas.openxmlformats.org/drawingml/2006/chart" xmlns:r="http://schemas.openxmlformats.org/officeDocument/2006/relationships" r:id="rId5"/>
          </a:graphicData>
        </a:graphic>
      </p:graphicFrame>
      <p:pic>
        <p:nvPicPr>
          <p:cNvPr id="10" name="Imagen 9">
            <a:extLst>
              <a:ext uri="{FF2B5EF4-FFF2-40B4-BE49-F238E27FC236}">
                <a16:creationId xmlns:a16="http://schemas.microsoft.com/office/drawing/2014/main" id="{183E858A-C410-4197-BD7B-99D0C6A325AF}"/>
              </a:ext>
            </a:extLst>
          </p:cNvPr>
          <p:cNvPicPr>
            <a:picLocks noChangeAspect="1"/>
          </p:cNvPicPr>
          <p:nvPr/>
        </p:nvPicPr>
        <p:blipFill>
          <a:blip r:embed="rId6"/>
          <a:stretch>
            <a:fillRect/>
          </a:stretch>
        </p:blipFill>
        <p:spPr>
          <a:xfrm>
            <a:off x="5916341" y="4420787"/>
            <a:ext cx="925352" cy="886379"/>
          </a:xfrm>
          <a:prstGeom prst="rect">
            <a:avLst/>
          </a:prstGeom>
        </p:spPr>
      </p:pic>
      <p:graphicFrame>
        <p:nvGraphicFramePr>
          <p:cNvPr id="11" name="Gráfico 10">
            <a:extLst>
              <a:ext uri="{FF2B5EF4-FFF2-40B4-BE49-F238E27FC236}">
                <a16:creationId xmlns:a16="http://schemas.microsoft.com/office/drawing/2014/main" id="{6F17409C-FDC4-4494-A22F-6514E6402CF6}"/>
              </a:ext>
            </a:extLst>
          </p:cNvPr>
          <p:cNvGraphicFramePr/>
          <p:nvPr>
            <p:extLst>
              <p:ext uri="{D42A27DB-BD31-4B8C-83A1-F6EECF244321}">
                <p14:modId xmlns:p14="http://schemas.microsoft.com/office/powerpoint/2010/main" val="696176618"/>
              </p:ext>
            </p:extLst>
          </p:nvPr>
        </p:nvGraphicFramePr>
        <p:xfrm>
          <a:off x="6563020" y="2532590"/>
          <a:ext cx="5299099" cy="3652299"/>
        </p:xfrm>
        <a:graphic>
          <a:graphicData uri="http://schemas.openxmlformats.org/drawingml/2006/chart">
            <c:chart xmlns:c="http://schemas.openxmlformats.org/drawingml/2006/chart" xmlns:r="http://schemas.openxmlformats.org/officeDocument/2006/relationships" r:id="rId7"/>
          </a:graphicData>
        </a:graphic>
      </p:graphicFrame>
      <p:sp>
        <p:nvSpPr>
          <p:cNvPr id="13" name="CuadroTexto 12">
            <a:extLst>
              <a:ext uri="{FF2B5EF4-FFF2-40B4-BE49-F238E27FC236}">
                <a16:creationId xmlns:a16="http://schemas.microsoft.com/office/drawing/2014/main" id="{28369085-1976-4C7C-B86A-B05EC412B308}"/>
              </a:ext>
            </a:extLst>
          </p:cNvPr>
          <p:cNvSpPr txBox="1"/>
          <p:nvPr/>
        </p:nvSpPr>
        <p:spPr>
          <a:xfrm>
            <a:off x="4745180" y="2098190"/>
            <a:ext cx="2464110"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dirty="0">
                <a:solidFill>
                  <a:prstClr val="black"/>
                </a:solidFill>
                <a:latin typeface="Calibri" panose="020F0502020204030204"/>
              </a:rPr>
              <a:t>RESULTADOS INTERMEDIOS</a:t>
            </a:r>
            <a:r>
              <a:rPr kumimoji="0" lang="es-ES" sz="1050" b="0" i="0" u="none" strike="noStrike" kern="1200" cap="none" spc="0" normalizeH="0" baseline="0" noProof="0" dirty="0">
                <a:ln>
                  <a:noFill/>
                </a:ln>
                <a:solidFill>
                  <a:prstClr val="black"/>
                </a:solidFill>
                <a:effectLst/>
                <a:uLnTx/>
                <a:uFillTx/>
                <a:latin typeface="Calibri" panose="020F0502020204030204"/>
                <a:ea typeface="+mn-ea"/>
                <a:cs typeface="+mn-cs"/>
              </a:rPr>
              <a:t>, Julio 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prstClr val="black"/>
                </a:solidFill>
                <a:effectLst/>
                <a:uLnTx/>
                <a:uFillTx/>
                <a:latin typeface="Calibri" panose="020F0502020204030204"/>
                <a:ea typeface="+mn-ea"/>
                <a:cs typeface="+mn-cs"/>
              </a:rPr>
              <a:t>N: 155  para el análisis*</a:t>
            </a:r>
          </a:p>
        </p:txBody>
      </p:sp>
      <p:sp>
        <p:nvSpPr>
          <p:cNvPr id="12" name="TextBox 11">
            <a:extLst>
              <a:ext uri="{FF2B5EF4-FFF2-40B4-BE49-F238E27FC236}">
                <a16:creationId xmlns:a16="http://schemas.microsoft.com/office/drawing/2014/main" id="{C43BCC33-0F6F-448B-A4F7-DA016813E528}"/>
              </a:ext>
            </a:extLst>
          </p:cNvPr>
          <p:cNvSpPr txBox="1"/>
          <p:nvPr/>
        </p:nvSpPr>
        <p:spPr>
          <a:xfrm>
            <a:off x="0" y="829754"/>
            <a:ext cx="12192000" cy="369332"/>
          </a:xfrm>
          <a:prstGeom prst="rect">
            <a:avLst/>
          </a:prstGeom>
          <a:solidFill>
            <a:srgbClr val="990099"/>
          </a:solidFill>
        </p:spPr>
        <p:txBody>
          <a:bodyPr wrap="square">
            <a:spAutoFit/>
          </a:bodyPr>
          <a:lstStyle>
            <a:defPPr>
              <a:defRPr lang="es-ES"/>
            </a:defPPr>
            <a:lvl1pPr algn="ctr">
              <a:defRPr b="1">
                <a:solidFill>
                  <a:schemeClr val="bg1"/>
                </a:solidFill>
                <a:effectLst>
                  <a:outerShdw blurRad="38100" dist="38100" dir="2700000" algn="tl">
                    <a:srgbClr val="000000">
                      <a:alpha val="43137"/>
                    </a:srgbClr>
                  </a:outerShdw>
                </a:effectLst>
                <a:latin typeface="Gotham Black"/>
              </a:defRPr>
            </a:lvl1pPr>
          </a:lstStyle>
          <a:p>
            <a:r>
              <a:rPr lang="en-US" dirty="0"/>
              <a:t>REGRESIÓN de las LESIONES CERVICALES a 6 y 12 MESES</a:t>
            </a:r>
          </a:p>
        </p:txBody>
      </p:sp>
      <p:sp>
        <p:nvSpPr>
          <p:cNvPr id="14" name="TextBox 13">
            <a:extLst>
              <a:ext uri="{FF2B5EF4-FFF2-40B4-BE49-F238E27FC236}">
                <a16:creationId xmlns:a16="http://schemas.microsoft.com/office/drawing/2014/main" id="{20F09CE4-C5A3-4BB2-92B2-A3C279F32A05}"/>
              </a:ext>
            </a:extLst>
          </p:cNvPr>
          <p:cNvSpPr txBox="1"/>
          <p:nvPr/>
        </p:nvSpPr>
        <p:spPr>
          <a:xfrm>
            <a:off x="2800299" y="1564952"/>
            <a:ext cx="6225128" cy="553998"/>
          </a:xfrm>
          <a:prstGeom prst="rect">
            <a:avLst/>
          </a:prstGeom>
          <a:noFill/>
        </p:spPr>
        <p:txBody>
          <a:bodyPr wrap="square" rtlCol="0">
            <a:spAutoFit/>
          </a:bodyPr>
          <a:lstStyle/>
          <a:p>
            <a:pPr lvl="0" algn="ctr">
              <a:defRPr/>
            </a:pPr>
            <a:r>
              <a:rPr kumimoji="0" lang="es-ES" sz="1600" b="1" i="0" u="none" strike="noStrike" kern="1200" cap="none" spc="0" normalizeH="0" baseline="0" noProof="0" dirty="0">
                <a:ln>
                  <a:noFill/>
                </a:ln>
                <a:solidFill>
                  <a:prstClr val="black"/>
                </a:solidFill>
                <a:effectLst/>
                <a:uLnTx/>
                <a:uFillTx/>
                <a:latin typeface="Gotham Book"/>
              </a:rPr>
              <a:t>Normalización de lesiones ASC-US/LSIL con colposcopia concordante</a:t>
            </a:r>
          </a:p>
          <a:p>
            <a:pPr lvl="0" algn="ctr">
              <a:defRPr/>
            </a:pPr>
            <a:r>
              <a:rPr kumimoji="0" lang="es-ES" sz="1400" i="0" u="none" strike="noStrike" kern="1200" cap="none" spc="0" normalizeH="0" baseline="0" noProof="0" dirty="0">
                <a:ln>
                  <a:noFill/>
                </a:ln>
                <a:solidFill>
                  <a:prstClr val="black"/>
                </a:solidFill>
                <a:effectLst/>
                <a:uLnTx/>
                <a:uFillTx/>
                <a:latin typeface="Gotham Book"/>
              </a:rPr>
              <a:t>Objetivo principal</a:t>
            </a:r>
          </a:p>
        </p:txBody>
      </p:sp>
      <p:sp>
        <p:nvSpPr>
          <p:cNvPr id="8" name="TextBox 13">
            <a:extLst>
              <a:ext uri="{FF2B5EF4-FFF2-40B4-BE49-F238E27FC236}">
                <a16:creationId xmlns:a16="http://schemas.microsoft.com/office/drawing/2014/main" id="{205EEB11-C40A-4165-8641-79017B78FD25}"/>
              </a:ext>
            </a:extLst>
          </p:cNvPr>
          <p:cNvSpPr txBox="1"/>
          <p:nvPr/>
        </p:nvSpPr>
        <p:spPr>
          <a:xfrm>
            <a:off x="1726687" y="3348283"/>
            <a:ext cx="1010981" cy="738664"/>
          </a:xfrm>
          <a:prstGeom prst="rect">
            <a:avLst/>
          </a:prstGeom>
          <a:noFill/>
        </p:spPr>
        <p:txBody>
          <a:bodyPr wrap="square" rtlCol="0">
            <a:spAutoFit/>
          </a:bodyPr>
          <a:lstStyle/>
          <a:p>
            <a:pPr lvl="0" algn="ctr">
              <a:defRPr/>
            </a:pPr>
            <a:r>
              <a:rPr kumimoji="0" lang="es-ES" sz="1050" i="0" u="none" strike="noStrike" kern="1200" cap="none" spc="0" normalizeH="0" baseline="0" noProof="0" dirty="0">
                <a:ln>
                  <a:noFill/>
                </a:ln>
                <a:solidFill>
                  <a:prstClr val="black"/>
                </a:solidFill>
                <a:effectLst/>
                <a:uLnTx/>
                <a:uFillTx/>
                <a:latin typeface="Gotham Book"/>
              </a:rPr>
              <a:t>Mujeres con lesiones </a:t>
            </a:r>
          </a:p>
          <a:p>
            <a:pPr lvl="0" algn="ctr">
              <a:defRPr/>
            </a:pPr>
            <a:r>
              <a:rPr kumimoji="0" lang="es-ES" sz="1050" i="0" u="none" strike="noStrike" kern="1200" cap="none" spc="0" normalizeH="0" baseline="0" noProof="0" dirty="0">
                <a:ln>
                  <a:noFill/>
                </a:ln>
                <a:solidFill>
                  <a:prstClr val="black"/>
                </a:solidFill>
                <a:effectLst/>
                <a:uLnTx/>
                <a:uFillTx/>
                <a:latin typeface="Gotham Book"/>
              </a:rPr>
              <a:t>ASC-US/LSIL </a:t>
            </a:r>
          </a:p>
          <a:p>
            <a:pPr lvl="0" algn="ctr">
              <a:defRPr/>
            </a:pPr>
            <a:r>
              <a:rPr lang="es-ES" sz="1050" dirty="0">
                <a:solidFill>
                  <a:prstClr val="black"/>
                </a:solidFill>
                <a:latin typeface="Gotham Book"/>
              </a:rPr>
              <a:t> </a:t>
            </a:r>
            <a:endParaRPr kumimoji="0" lang="es-ES" sz="1000" i="0" u="none" strike="noStrike" kern="1200" cap="none" spc="0" normalizeH="0" baseline="0" noProof="0" dirty="0">
              <a:ln>
                <a:noFill/>
              </a:ln>
              <a:solidFill>
                <a:prstClr val="black"/>
              </a:solidFill>
              <a:effectLst/>
              <a:uLnTx/>
              <a:uFillTx/>
              <a:latin typeface="Gotham Book"/>
            </a:endParaRPr>
          </a:p>
        </p:txBody>
      </p:sp>
      <p:grpSp>
        <p:nvGrpSpPr>
          <p:cNvPr id="51" name="Grupo 50">
            <a:extLst>
              <a:ext uri="{FF2B5EF4-FFF2-40B4-BE49-F238E27FC236}">
                <a16:creationId xmlns:a16="http://schemas.microsoft.com/office/drawing/2014/main" id="{847D8C01-A8E2-478E-B2C2-1DC4AB9D24EE}"/>
              </a:ext>
            </a:extLst>
          </p:cNvPr>
          <p:cNvGrpSpPr/>
          <p:nvPr/>
        </p:nvGrpSpPr>
        <p:grpSpPr>
          <a:xfrm>
            <a:off x="2583433" y="2565676"/>
            <a:ext cx="2153398" cy="1267351"/>
            <a:chOff x="2519320" y="2235001"/>
            <a:chExt cx="2153398" cy="1267351"/>
          </a:xfrm>
        </p:grpSpPr>
        <p:grpSp>
          <p:nvGrpSpPr>
            <p:cNvPr id="24" name="Grupo 23">
              <a:extLst>
                <a:ext uri="{FF2B5EF4-FFF2-40B4-BE49-F238E27FC236}">
                  <a16:creationId xmlns:a16="http://schemas.microsoft.com/office/drawing/2014/main" id="{6AA13D06-019B-4E83-AACC-E1C02C54888B}"/>
                </a:ext>
              </a:extLst>
            </p:cNvPr>
            <p:cNvGrpSpPr/>
            <p:nvPr/>
          </p:nvGrpSpPr>
          <p:grpSpPr>
            <a:xfrm>
              <a:off x="2519320" y="2235001"/>
              <a:ext cx="2153398" cy="1267351"/>
              <a:chOff x="3552721" y="2605134"/>
              <a:chExt cx="2153398" cy="1267351"/>
            </a:xfrm>
          </p:grpSpPr>
          <p:pic>
            <p:nvPicPr>
              <p:cNvPr id="26" name="Imagen 25" descr="Icono&#10;&#10;Descripción generada automáticamente">
                <a:extLst>
                  <a:ext uri="{FF2B5EF4-FFF2-40B4-BE49-F238E27FC236}">
                    <a16:creationId xmlns:a16="http://schemas.microsoft.com/office/drawing/2014/main" id="{E845E276-E33B-4AD7-B907-FA69DBFD027A}"/>
                  </a:ext>
                </a:extLst>
              </p:cNvPr>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405343" y="2605134"/>
                <a:ext cx="1300776" cy="1267351"/>
              </a:xfrm>
              <a:prstGeom prst="rect">
                <a:avLst/>
              </a:prstGeom>
            </p:spPr>
          </p:pic>
          <p:sp>
            <p:nvSpPr>
              <p:cNvPr id="27" name="TextBox 31">
                <a:extLst>
                  <a:ext uri="{FF2B5EF4-FFF2-40B4-BE49-F238E27FC236}">
                    <a16:creationId xmlns:a16="http://schemas.microsoft.com/office/drawing/2014/main" id="{027626A9-EBB5-4644-9C0B-73513B4975F9}"/>
                  </a:ext>
                </a:extLst>
              </p:cNvPr>
              <p:cNvSpPr txBox="1"/>
              <p:nvPr/>
            </p:nvSpPr>
            <p:spPr>
              <a:xfrm>
                <a:off x="4816254" y="3129751"/>
                <a:ext cx="8898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Gotham Black"/>
                    <a:ea typeface="+mn-ea"/>
                    <a:cs typeface="+mn-cs"/>
                  </a:rPr>
                  <a:t>68.4</a:t>
                </a:r>
                <a:r>
                  <a:rPr kumimoji="0" lang="en-US" sz="2400" b="1" i="0" u="none" strike="noStrike" kern="1200" cap="none" spc="0" normalizeH="0" baseline="30000" noProof="0" dirty="0">
                    <a:ln>
                      <a:noFill/>
                    </a:ln>
                    <a:effectLst/>
                    <a:uLnTx/>
                    <a:uFillTx/>
                    <a:latin typeface="Gotham Black"/>
                    <a:ea typeface="+mn-ea"/>
                    <a:cs typeface="+mn-cs"/>
                  </a:rPr>
                  <a:t>%</a:t>
                </a:r>
                <a:r>
                  <a:rPr kumimoji="0" lang="en-US" sz="2400" b="1" i="0" u="none" strike="noStrike" kern="1200" cap="none" spc="0" normalizeH="0" baseline="0" noProof="0" dirty="0">
                    <a:ln>
                      <a:noFill/>
                    </a:ln>
                    <a:effectLst/>
                    <a:uLnTx/>
                    <a:uFillTx/>
                    <a:latin typeface="Gotham Black"/>
                    <a:ea typeface="+mn-ea"/>
                    <a:cs typeface="+mn-cs"/>
                  </a:rPr>
                  <a:t> </a:t>
                </a:r>
              </a:p>
            </p:txBody>
          </p:sp>
          <p:sp>
            <p:nvSpPr>
              <p:cNvPr id="28" name="TextBox 31">
                <a:extLst>
                  <a:ext uri="{FF2B5EF4-FFF2-40B4-BE49-F238E27FC236}">
                    <a16:creationId xmlns:a16="http://schemas.microsoft.com/office/drawing/2014/main" id="{EEA7D9B8-B333-4C93-92C5-FBE893113EAC}"/>
                  </a:ext>
                </a:extLst>
              </p:cNvPr>
              <p:cNvSpPr txBox="1"/>
              <p:nvPr/>
            </p:nvSpPr>
            <p:spPr>
              <a:xfrm>
                <a:off x="3552721" y="2804376"/>
                <a:ext cx="19607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Gotham Black"/>
                    <a:ea typeface="+mn-ea"/>
                    <a:cs typeface="+mn-cs"/>
                  </a:rPr>
                  <a:t>CITOLOGÍA NORMAL</a:t>
                </a:r>
                <a:endParaRPr kumimoji="0" lang="en-US" sz="1400" b="0" i="0" u="none" strike="noStrike" kern="1200" cap="none" spc="0" normalizeH="0" baseline="0" noProof="0" dirty="0">
                  <a:ln>
                    <a:noFill/>
                  </a:ln>
                  <a:solidFill>
                    <a:prstClr val="black">
                      <a:lumMod val="85000"/>
                      <a:lumOff val="15000"/>
                    </a:prstClr>
                  </a:solidFill>
                  <a:effectLst/>
                  <a:uLnTx/>
                  <a:uFillTx/>
                  <a:latin typeface="Gotham Black"/>
                  <a:ea typeface="+mn-ea"/>
                  <a:cs typeface="+mn-cs"/>
                </a:endParaRPr>
              </a:p>
            </p:txBody>
          </p:sp>
        </p:grpSp>
        <p:sp>
          <p:nvSpPr>
            <p:cNvPr id="3" name="CuadroTexto 2">
              <a:extLst>
                <a:ext uri="{FF2B5EF4-FFF2-40B4-BE49-F238E27FC236}">
                  <a16:creationId xmlns:a16="http://schemas.microsoft.com/office/drawing/2014/main" id="{11EE438E-D84E-4B2F-AB1F-A8C220A069F6}"/>
                </a:ext>
              </a:extLst>
            </p:cNvPr>
            <p:cNvSpPr txBox="1"/>
            <p:nvPr/>
          </p:nvSpPr>
          <p:spPr>
            <a:xfrm>
              <a:off x="2673556" y="2607312"/>
              <a:ext cx="1806512" cy="2616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Gotham Book"/>
                  <a:ea typeface="+mn-ea"/>
                  <a:cs typeface="+mn-cs"/>
                </a:rPr>
                <a:t>Colposcopia concordante</a:t>
              </a:r>
            </a:p>
          </p:txBody>
        </p:sp>
      </p:grpSp>
      <p:sp>
        <p:nvSpPr>
          <p:cNvPr id="9" name="TextBox 31">
            <a:extLst>
              <a:ext uri="{FF2B5EF4-FFF2-40B4-BE49-F238E27FC236}">
                <a16:creationId xmlns:a16="http://schemas.microsoft.com/office/drawing/2014/main" id="{2C03D6AC-77DA-43DA-9C2D-18DFE496121F}"/>
              </a:ext>
            </a:extLst>
          </p:cNvPr>
          <p:cNvSpPr txBox="1"/>
          <p:nvPr/>
        </p:nvSpPr>
        <p:spPr>
          <a:xfrm>
            <a:off x="2800299" y="3744201"/>
            <a:ext cx="106088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chemeClr val="tx1">
                    <a:lumMod val="50000"/>
                    <a:lumOff val="50000"/>
                  </a:schemeClr>
                </a:solidFill>
                <a:effectLst/>
                <a:uLnTx/>
                <a:uFillTx/>
                <a:latin typeface="Gotham Black"/>
                <a:ea typeface="+mn-ea"/>
                <a:cs typeface="+mn-cs"/>
              </a:rPr>
              <a:t>6 meses</a:t>
            </a:r>
          </a:p>
        </p:txBody>
      </p:sp>
      <p:sp>
        <p:nvSpPr>
          <p:cNvPr id="22" name="TextBox 31">
            <a:extLst>
              <a:ext uri="{FF2B5EF4-FFF2-40B4-BE49-F238E27FC236}">
                <a16:creationId xmlns:a16="http://schemas.microsoft.com/office/drawing/2014/main" id="{FE3182B5-CF81-4B05-9FB7-0E8EE89D8359}"/>
              </a:ext>
            </a:extLst>
          </p:cNvPr>
          <p:cNvSpPr txBox="1"/>
          <p:nvPr/>
        </p:nvSpPr>
        <p:spPr>
          <a:xfrm>
            <a:off x="8806962" y="3820927"/>
            <a:ext cx="106088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chemeClr val="tx1">
                    <a:lumMod val="50000"/>
                    <a:lumOff val="50000"/>
                  </a:schemeClr>
                </a:solidFill>
                <a:effectLst/>
                <a:uLnTx/>
                <a:uFillTx/>
                <a:latin typeface="Gotham Black"/>
                <a:ea typeface="+mn-ea"/>
                <a:cs typeface="+mn-cs"/>
              </a:rPr>
              <a:t>12 meses</a:t>
            </a:r>
          </a:p>
        </p:txBody>
      </p:sp>
      <p:grpSp>
        <p:nvGrpSpPr>
          <p:cNvPr id="29" name="Grupo 28">
            <a:extLst>
              <a:ext uri="{FF2B5EF4-FFF2-40B4-BE49-F238E27FC236}">
                <a16:creationId xmlns:a16="http://schemas.microsoft.com/office/drawing/2014/main" id="{217F8154-2EE6-48E1-AD82-CE75B7CB85B9}"/>
              </a:ext>
            </a:extLst>
          </p:cNvPr>
          <p:cNvGrpSpPr/>
          <p:nvPr/>
        </p:nvGrpSpPr>
        <p:grpSpPr>
          <a:xfrm>
            <a:off x="8926494" y="2565676"/>
            <a:ext cx="1300776" cy="1267351"/>
            <a:chOff x="4405343" y="2605134"/>
            <a:chExt cx="1300776" cy="1267351"/>
          </a:xfrm>
        </p:grpSpPr>
        <p:pic>
          <p:nvPicPr>
            <p:cNvPr id="30" name="Imagen 29" descr="Icono&#10;&#10;Descripción generada automáticamente">
              <a:extLst>
                <a:ext uri="{FF2B5EF4-FFF2-40B4-BE49-F238E27FC236}">
                  <a16:creationId xmlns:a16="http://schemas.microsoft.com/office/drawing/2014/main" id="{EC786524-857C-42BA-91E9-1A502B6D4B5C}"/>
                </a:ext>
              </a:extLst>
            </p:cNvPr>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405343" y="2605134"/>
              <a:ext cx="1300776" cy="1267351"/>
            </a:xfrm>
            <a:prstGeom prst="rect">
              <a:avLst/>
            </a:prstGeom>
          </p:spPr>
        </p:pic>
        <p:sp>
          <p:nvSpPr>
            <p:cNvPr id="31" name="TextBox 31">
              <a:extLst>
                <a:ext uri="{FF2B5EF4-FFF2-40B4-BE49-F238E27FC236}">
                  <a16:creationId xmlns:a16="http://schemas.microsoft.com/office/drawing/2014/main" id="{10500F5A-E37E-4ADE-ADD9-5307F029F02C}"/>
                </a:ext>
              </a:extLst>
            </p:cNvPr>
            <p:cNvSpPr txBox="1"/>
            <p:nvPr/>
          </p:nvSpPr>
          <p:spPr>
            <a:xfrm>
              <a:off x="4816254" y="3129751"/>
              <a:ext cx="8898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Gotham Black"/>
                </a:rPr>
                <a:t>77</a:t>
              </a:r>
              <a:r>
                <a:rPr kumimoji="0" lang="en-US" sz="2400" b="1" i="0" u="none" strike="noStrike" kern="1200" cap="none" spc="0" normalizeH="0" baseline="30000" noProof="0" dirty="0">
                  <a:ln>
                    <a:noFill/>
                  </a:ln>
                  <a:effectLst/>
                  <a:uLnTx/>
                  <a:uFillTx/>
                  <a:latin typeface="Gotham Black"/>
                  <a:ea typeface="+mn-ea"/>
                  <a:cs typeface="+mn-cs"/>
                </a:rPr>
                <a:t>%</a:t>
              </a:r>
              <a:r>
                <a:rPr kumimoji="0" lang="en-US" sz="2400" b="1" i="0" u="none" strike="noStrike" kern="1200" cap="none" spc="0" normalizeH="0" baseline="0" noProof="0" dirty="0">
                  <a:ln>
                    <a:noFill/>
                  </a:ln>
                  <a:effectLst/>
                  <a:uLnTx/>
                  <a:uFillTx/>
                  <a:latin typeface="Gotham Black"/>
                  <a:ea typeface="+mn-ea"/>
                  <a:cs typeface="+mn-cs"/>
                </a:rPr>
                <a:t> </a:t>
              </a:r>
            </a:p>
          </p:txBody>
        </p:sp>
      </p:grpSp>
      <p:cxnSp>
        <p:nvCxnSpPr>
          <p:cNvPr id="38" name="Conector recto 37">
            <a:extLst>
              <a:ext uri="{FF2B5EF4-FFF2-40B4-BE49-F238E27FC236}">
                <a16:creationId xmlns:a16="http://schemas.microsoft.com/office/drawing/2014/main" id="{F77FC7D5-65EE-4E1C-95DF-9D52C2E09647}"/>
              </a:ext>
            </a:extLst>
          </p:cNvPr>
          <p:cNvCxnSpPr/>
          <p:nvPr/>
        </p:nvCxnSpPr>
        <p:spPr>
          <a:xfrm>
            <a:off x="1388088" y="5559900"/>
            <a:ext cx="9404301" cy="0"/>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Box 13">
            <a:extLst>
              <a:ext uri="{FF2B5EF4-FFF2-40B4-BE49-F238E27FC236}">
                <a16:creationId xmlns:a16="http://schemas.microsoft.com/office/drawing/2014/main" id="{03C18C65-73F0-40EC-998E-7AC0FCB3796E}"/>
              </a:ext>
            </a:extLst>
          </p:cNvPr>
          <p:cNvSpPr txBox="1"/>
          <p:nvPr/>
        </p:nvSpPr>
        <p:spPr>
          <a:xfrm>
            <a:off x="3618829" y="4864043"/>
            <a:ext cx="925352" cy="738664"/>
          </a:xfrm>
          <a:prstGeom prst="rect">
            <a:avLst/>
          </a:prstGeom>
          <a:noFill/>
        </p:spPr>
        <p:txBody>
          <a:bodyPr wrap="square" rtlCol="0">
            <a:spAutoFit/>
          </a:bodyPr>
          <a:lstStyle/>
          <a:p>
            <a:pPr lvl="0" algn="ctr">
              <a:defRPr/>
            </a:pPr>
            <a:r>
              <a:rPr kumimoji="0" lang="es-ES" sz="1050" i="0" u="none" strike="noStrike" kern="1200" cap="none" spc="0" normalizeH="0" baseline="0" noProof="0" dirty="0">
                <a:ln>
                  <a:noFill/>
                </a:ln>
                <a:solidFill>
                  <a:schemeClr val="bg1"/>
                </a:solidFill>
                <a:effectLst/>
                <a:uLnTx/>
                <a:uFillTx/>
                <a:latin typeface="Gotham Book"/>
              </a:rPr>
              <a:t>Mujeres con lesiones</a:t>
            </a:r>
          </a:p>
          <a:p>
            <a:pPr lvl="0" algn="ctr">
              <a:defRPr/>
            </a:pPr>
            <a:r>
              <a:rPr kumimoji="0" lang="es-ES" sz="1050" i="0" u="none" strike="noStrike" kern="1200" cap="none" spc="0" normalizeH="0" baseline="0" noProof="0" dirty="0">
                <a:ln>
                  <a:noFill/>
                </a:ln>
                <a:solidFill>
                  <a:schemeClr val="bg1"/>
                </a:solidFill>
                <a:effectLst/>
                <a:uLnTx/>
                <a:uFillTx/>
                <a:latin typeface="Gotham Book"/>
              </a:rPr>
              <a:t>ASC-US/LSIL </a:t>
            </a:r>
          </a:p>
          <a:p>
            <a:pPr lvl="0" algn="ctr">
              <a:defRPr/>
            </a:pPr>
            <a:endParaRPr kumimoji="0" lang="es-ES" sz="1000" i="0" u="none" strike="noStrike" kern="1200" cap="none" spc="0" normalizeH="0" baseline="0" noProof="0" dirty="0">
              <a:ln>
                <a:noFill/>
              </a:ln>
              <a:solidFill>
                <a:schemeClr val="bg1"/>
              </a:solidFill>
              <a:effectLst/>
              <a:uLnTx/>
              <a:uFillTx/>
              <a:latin typeface="Gotham Book"/>
            </a:endParaRPr>
          </a:p>
        </p:txBody>
      </p:sp>
      <p:sp>
        <p:nvSpPr>
          <p:cNvPr id="5" name="Rectangle 4">
            <a:extLst>
              <a:ext uri="{FF2B5EF4-FFF2-40B4-BE49-F238E27FC236}">
                <a16:creationId xmlns:a16="http://schemas.microsoft.com/office/drawing/2014/main" id="{6FF7AA96-C213-4E56-B3F1-4CDFA3B71B75}"/>
              </a:ext>
            </a:extLst>
          </p:cNvPr>
          <p:cNvSpPr/>
          <p:nvPr/>
        </p:nvSpPr>
        <p:spPr>
          <a:xfrm>
            <a:off x="2120757" y="5678067"/>
            <a:ext cx="925351" cy="320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TextBox 14">
            <a:extLst>
              <a:ext uri="{FF2B5EF4-FFF2-40B4-BE49-F238E27FC236}">
                <a16:creationId xmlns:a16="http://schemas.microsoft.com/office/drawing/2014/main" id="{1E10FFDD-46B5-451E-9DFD-97B61FBA2944}"/>
              </a:ext>
            </a:extLst>
          </p:cNvPr>
          <p:cNvSpPr txBox="1"/>
          <p:nvPr/>
        </p:nvSpPr>
        <p:spPr>
          <a:xfrm>
            <a:off x="2120757" y="5648567"/>
            <a:ext cx="1108126" cy="246221"/>
          </a:xfrm>
          <a:prstGeom prst="rect">
            <a:avLst/>
          </a:prstGeom>
          <a:noFill/>
        </p:spPr>
        <p:txBody>
          <a:bodyPr wrap="square" rtlCol="0">
            <a:spAutoFit/>
          </a:bodyPr>
          <a:lstStyle/>
          <a:p>
            <a:r>
              <a:rPr lang="es-ES" sz="1000" dirty="0"/>
              <a:t>VISITA 1 (Basal)</a:t>
            </a:r>
          </a:p>
        </p:txBody>
      </p:sp>
      <p:sp>
        <p:nvSpPr>
          <p:cNvPr id="16" name="Rectangle 15">
            <a:extLst>
              <a:ext uri="{FF2B5EF4-FFF2-40B4-BE49-F238E27FC236}">
                <a16:creationId xmlns:a16="http://schemas.microsoft.com/office/drawing/2014/main" id="{307D1CF9-8F80-4CFA-BDF2-6CD125B1D50B}"/>
              </a:ext>
            </a:extLst>
          </p:cNvPr>
          <p:cNvSpPr/>
          <p:nvPr/>
        </p:nvSpPr>
        <p:spPr>
          <a:xfrm>
            <a:off x="3214681" y="5686802"/>
            <a:ext cx="925351" cy="320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TextBox 16">
            <a:extLst>
              <a:ext uri="{FF2B5EF4-FFF2-40B4-BE49-F238E27FC236}">
                <a16:creationId xmlns:a16="http://schemas.microsoft.com/office/drawing/2014/main" id="{C227FA61-76EE-4AE4-B25F-CC7BDD0400AC}"/>
              </a:ext>
            </a:extLst>
          </p:cNvPr>
          <p:cNvSpPr txBox="1"/>
          <p:nvPr/>
        </p:nvSpPr>
        <p:spPr>
          <a:xfrm>
            <a:off x="3214681" y="5657302"/>
            <a:ext cx="1108126" cy="246221"/>
          </a:xfrm>
          <a:prstGeom prst="rect">
            <a:avLst/>
          </a:prstGeom>
          <a:noFill/>
        </p:spPr>
        <p:txBody>
          <a:bodyPr wrap="square" rtlCol="0">
            <a:spAutoFit/>
          </a:bodyPr>
          <a:lstStyle/>
          <a:p>
            <a:r>
              <a:rPr lang="es-ES" sz="1000" dirty="0"/>
              <a:t>VISITA 2 (6M)</a:t>
            </a:r>
          </a:p>
        </p:txBody>
      </p:sp>
      <p:sp>
        <p:nvSpPr>
          <p:cNvPr id="18" name="Rectangle 17">
            <a:extLst>
              <a:ext uri="{FF2B5EF4-FFF2-40B4-BE49-F238E27FC236}">
                <a16:creationId xmlns:a16="http://schemas.microsoft.com/office/drawing/2014/main" id="{BE16DC30-64BD-4E3F-BD4B-6C74B8649920}"/>
              </a:ext>
            </a:extLst>
          </p:cNvPr>
          <p:cNvSpPr/>
          <p:nvPr/>
        </p:nvSpPr>
        <p:spPr>
          <a:xfrm>
            <a:off x="8412054" y="5710950"/>
            <a:ext cx="925351" cy="320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TextBox 18">
            <a:extLst>
              <a:ext uri="{FF2B5EF4-FFF2-40B4-BE49-F238E27FC236}">
                <a16:creationId xmlns:a16="http://schemas.microsoft.com/office/drawing/2014/main" id="{942368E8-6DDC-4A20-802B-8323F36FAF32}"/>
              </a:ext>
            </a:extLst>
          </p:cNvPr>
          <p:cNvSpPr txBox="1"/>
          <p:nvPr/>
        </p:nvSpPr>
        <p:spPr>
          <a:xfrm>
            <a:off x="8412054" y="5681450"/>
            <a:ext cx="1108126" cy="246221"/>
          </a:xfrm>
          <a:prstGeom prst="rect">
            <a:avLst/>
          </a:prstGeom>
          <a:noFill/>
        </p:spPr>
        <p:txBody>
          <a:bodyPr wrap="square" rtlCol="0">
            <a:spAutoFit/>
          </a:bodyPr>
          <a:lstStyle/>
          <a:p>
            <a:r>
              <a:rPr lang="es-ES" sz="1000" dirty="0"/>
              <a:t>VISITA 2 (6M)</a:t>
            </a:r>
          </a:p>
        </p:txBody>
      </p:sp>
      <p:sp>
        <p:nvSpPr>
          <p:cNvPr id="20" name="Rectangle 19">
            <a:extLst>
              <a:ext uri="{FF2B5EF4-FFF2-40B4-BE49-F238E27FC236}">
                <a16:creationId xmlns:a16="http://schemas.microsoft.com/office/drawing/2014/main" id="{E91C01BF-E9B4-436C-A45B-64382FBED741}"/>
              </a:ext>
            </a:extLst>
          </p:cNvPr>
          <p:cNvSpPr/>
          <p:nvPr/>
        </p:nvSpPr>
        <p:spPr>
          <a:xfrm>
            <a:off x="9491635" y="5722899"/>
            <a:ext cx="925351" cy="320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TextBox 20">
            <a:extLst>
              <a:ext uri="{FF2B5EF4-FFF2-40B4-BE49-F238E27FC236}">
                <a16:creationId xmlns:a16="http://schemas.microsoft.com/office/drawing/2014/main" id="{496623CF-C587-4226-A053-EA669BD6FE68}"/>
              </a:ext>
            </a:extLst>
          </p:cNvPr>
          <p:cNvSpPr txBox="1"/>
          <p:nvPr/>
        </p:nvSpPr>
        <p:spPr>
          <a:xfrm>
            <a:off x="9491635" y="5693399"/>
            <a:ext cx="1108126" cy="246221"/>
          </a:xfrm>
          <a:prstGeom prst="rect">
            <a:avLst/>
          </a:prstGeom>
          <a:noFill/>
        </p:spPr>
        <p:txBody>
          <a:bodyPr wrap="square" rtlCol="0">
            <a:spAutoFit/>
          </a:bodyPr>
          <a:lstStyle/>
          <a:p>
            <a:r>
              <a:rPr lang="es-ES" sz="1000" dirty="0"/>
              <a:t>VISITA 3 (12M)</a:t>
            </a:r>
          </a:p>
        </p:txBody>
      </p:sp>
      <p:sp>
        <p:nvSpPr>
          <p:cNvPr id="33" name="TextBox 31">
            <a:extLst>
              <a:ext uri="{FF2B5EF4-FFF2-40B4-BE49-F238E27FC236}">
                <a16:creationId xmlns:a16="http://schemas.microsoft.com/office/drawing/2014/main" id="{A58EE071-04AC-4E8E-958C-EE0B998C02B2}"/>
              </a:ext>
            </a:extLst>
          </p:cNvPr>
          <p:cNvSpPr txBox="1"/>
          <p:nvPr/>
        </p:nvSpPr>
        <p:spPr>
          <a:xfrm>
            <a:off x="8032360" y="2774470"/>
            <a:ext cx="19607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Gotham Black"/>
                <a:ea typeface="+mn-ea"/>
                <a:cs typeface="+mn-cs"/>
              </a:rPr>
              <a:t>CITOLOGÍA NORMAL</a:t>
            </a:r>
            <a:endParaRPr kumimoji="0" lang="en-US" sz="1400" b="0" i="0" u="none" strike="noStrike" kern="1200" cap="none" spc="0" normalizeH="0" baseline="0" noProof="0" dirty="0">
              <a:ln>
                <a:noFill/>
              </a:ln>
              <a:solidFill>
                <a:prstClr val="black">
                  <a:lumMod val="85000"/>
                  <a:lumOff val="15000"/>
                </a:prstClr>
              </a:solidFill>
              <a:effectLst/>
              <a:uLnTx/>
              <a:uFillTx/>
              <a:latin typeface="Gotham Black"/>
              <a:ea typeface="+mn-ea"/>
              <a:cs typeface="+mn-cs"/>
            </a:endParaRPr>
          </a:p>
        </p:txBody>
      </p:sp>
      <p:sp>
        <p:nvSpPr>
          <p:cNvPr id="34" name="CuadroTexto 2">
            <a:extLst>
              <a:ext uri="{FF2B5EF4-FFF2-40B4-BE49-F238E27FC236}">
                <a16:creationId xmlns:a16="http://schemas.microsoft.com/office/drawing/2014/main" id="{97FA4C37-B299-45FD-8F24-2304B68988AB}"/>
              </a:ext>
            </a:extLst>
          </p:cNvPr>
          <p:cNvSpPr txBox="1"/>
          <p:nvPr/>
        </p:nvSpPr>
        <p:spPr>
          <a:xfrm>
            <a:off x="8186596" y="2947539"/>
            <a:ext cx="1806512" cy="2616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Gotham Book"/>
                <a:ea typeface="+mn-ea"/>
                <a:cs typeface="+mn-cs"/>
              </a:rPr>
              <a:t>Colposcopia concordante</a:t>
            </a:r>
          </a:p>
        </p:txBody>
      </p:sp>
      <p:sp>
        <p:nvSpPr>
          <p:cNvPr id="66" name="Rectangle 65">
            <a:extLst>
              <a:ext uri="{FF2B5EF4-FFF2-40B4-BE49-F238E27FC236}">
                <a16:creationId xmlns:a16="http://schemas.microsoft.com/office/drawing/2014/main" id="{900AD3FC-AA49-4149-B093-2B9332923EF7}"/>
              </a:ext>
            </a:extLst>
          </p:cNvPr>
          <p:cNvSpPr/>
          <p:nvPr/>
        </p:nvSpPr>
        <p:spPr>
          <a:xfrm>
            <a:off x="6007713" y="4917346"/>
            <a:ext cx="649705" cy="320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TextBox 63">
            <a:extLst>
              <a:ext uri="{FF2B5EF4-FFF2-40B4-BE49-F238E27FC236}">
                <a16:creationId xmlns:a16="http://schemas.microsoft.com/office/drawing/2014/main" id="{1C21FF97-7C53-4FBA-BD90-0A09EDAA0871}"/>
              </a:ext>
            </a:extLst>
          </p:cNvPr>
          <p:cNvSpPr txBox="1"/>
          <p:nvPr/>
        </p:nvSpPr>
        <p:spPr>
          <a:xfrm>
            <a:off x="5898682" y="4877488"/>
            <a:ext cx="1108126" cy="400110"/>
          </a:xfrm>
          <a:prstGeom prst="rect">
            <a:avLst/>
          </a:prstGeom>
          <a:noFill/>
        </p:spPr>
        <p:txBody>
          <a:bodyPr wrap="square" rtlCol="0">
            <a:spAutoFit/>
          </a:bodyPr>
          <a:lstStyle/>
          <a:p>
            <a:r>
              <a:rPr lang="es-ES" sz="1000" dirty="0"/>
              <a:t>N: 49 de la </a:t>
            </a:r>
          </a:p>
          <a:p>
            <a:r>
              <a:rPr lang="es-ES" sz="1000" dirty="0"/>
              <a:t>visita 1 (6M)</a:t>
            </a:r>
          </a:p>
        </p:txBody>
      </p:sp>
      <p:sp>
        <p:nvSpPr>
          <p:cNvPr id="6" name="Rectángulo 15">
            <a:extLst>
              <a:ext uri="{FF2B5EF4-FFF2-40B4-BE49-F238E27FC236}">
                <a16:creationId xmlns:a16="http://schemas.microsoft.com/office/drawing/2014/main" id="{BC84C4B5-BC6F-430B-AAFA-74AB30668C86}"/>
              </a:ext>
            </a:extLst>
          </p:cNvPr>
          <p:cNvSpPr/>
          <p:nvPr/>
        </p:nvSpPr>
        <p:spPr>
          <a:xfrm>
            <a:off x="5803573" y="6424605"/>
            <a:ext cx="5550054"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Seydoux G, et al. Efficacy of a Multi-Ingredient Vaginal Gel in Normalizing HPV-Dependent Cervical Lesions and HR-HPV Clearance.  J Low Genit. Tract Dis. 2020 April; 24(1S):S16. doi:10.1097/LGT.0000000000000538. </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5" name="Grupo 3">
            <a:extLst>
              <a:ext uri="{FF2B5EF4-FFF2-40B4-BE49-F238E27FC236}">
                <a16:creationId xmlns:a16="http://schemas.microsoft.com/office/drawing/2014/main" id="{4FB87C15-D9DC-4E07-866E-4A0E69928110}"/>
              </a:ext>
            </a:extLst>
          </p:cNvPr>
          <p:cNvGrpSpPr/>
          <p:nvPr/>
        </p:nvGrpSpPr>
        <p:grpSpPr>
          <a:xfrm>
            <a:off x="10519250" y="149711"/>
            <a:ext cx="1582256" cy="560182"/>
            <a:chOff x="7289361" y="1008524"/>
            <a:chExt cx="1726957" cy="648003"/>
          </a:xfrm>
        </p:grpSpPr>
        <p:pic>
          <p:nvPicPr>
            <p:cNvPr id="56" name="Imagen 3">
              <a:extLst>
                <a:ext uri="{FF2B5EF4-FFF2-40B4-BE49-F238E27FC236}">
                  <a16:creationId xmlns:a16="http://schemas.microsoft.com/office/drawing/2014/main" id="{E6C28E99-AB95-420A-93C7-6FA7A8E6750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383770" y="1008524"/>
              <a:ext cx="1632548" cy="363431"/>
            </a:xfrm>
            <a:prstGeom prst="rect">
              <a:avLst/>
            </a:prstGeom>
          </p:spPr>
        </p:pic>
        <p:sp>
          <p:nvSpPr>
            <p:cNvPr id="57" name="Rectangle 56">
              <a:extLst>
                <a:ext uri="{FF2B5EF4-FFF2-40B4-BE49-F238E27FC236}">
                  <a16:creationId xmlns:a16="http://schemas.microsoft.com/office/drawing/2014/main" id="{8C3F64E8-21D9-4572-B9B1-DCC0FD53992E}"/>
                </a:ext>
              </a:extLst>
            </p:cNvPr>
            <p:cNvSpPr/>
            <p:nvPr/>
          </p:nvSpPr>
          <p:spPr>
            <a:xfrm>
              <a:off x="7289361" y="1300499"/>
              <a:ext cx="1371268" cy="3560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212072"/>
                  </a:solidFill>
                  <a:effectLst/>
                  <a:uLnTx/>
                  <a:uFillTx/>
                  <a:latin typeface="GothamBook"/>
                  <a:ea typeface="+mn-ea"/>
                  <a:cs typeface="+mn-cs"/>
                </a:rPr>
                <a:t>NCT 04199260</a:t>
              </a:r>
            </a:p>
          </p:txBody>
        </p:sp>
      </p:grpSp>
    </p:spTree>
    <p:extLst>
      <p:ext uri="{BB962C8B-B14F-4D97-AF65-F5344CB8AC3E}">
        <p14:creationId xmlns:p14="http://schemas.microsoft.com/office/powerpoint/2010/main" val="1618908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F452248F-D166-46B9-9455-2A3B7EE1E957}"/>
              </a:ext>
            </a:extLst>
          </p:cNvPr>
          <p:cNvGraphicFramePr/>
          <p:nvPr>
            <p:extLst>
              <p:ext uri="{D42A27DB-BD31-4B8C-83A1-F6EECF244321}">
                <p14:modId xmlns:p14="http://schemas.microsoft.com/office/powerpoint/2010/main" val="3668976423"/>
              </p:ext>
            </p:extLst>
          </p:nvPr>
        </p:nvGraphicFramePr>
        <p:xfrm>
          <a:off x="497504" y="1768301"/>
          <a:ext cx="6096000" cy="406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áfico 9">
            <a:extLst>
              <a:ext uri="{FF2B5EF4-FFF2-40B4-BE49-F238E27FC236}">
                <a16:creationId xmlns:a16="http://schemas.microsoft.com/office/drawing/2014/main" id="{CF3DB27F-C1A4-4D14-BD99-243ED02B310A}"/>
              </a:ext>
            </a:extLst>
          </p:cNvPr>
          <p:cNvGraphicFramePr/>
          <p:nvPr>
            <p:extLst>
              <p:ext uri="{D42A27DB-BD31-4B8C-83A1-F6EECF244321}">
                <p14:modId xmlns:p14="http://schemas.microsoft.com/office/powerpoint/2010/main" val="4015872607"/>
              </p:ext>
            </p:extLst>
          </p:nvPr>
        </p:nvGraphicFramePr>
        <p:xfrm>
          <a:off x="6096000" y="2089832"/>
          <a:ext cx="5120787" cy="3641874"/>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C68929E3-3294-4650-AB95-C5087F2BC05A}"/>
              </a:ext>
            </a:extLst>
          </p:cNvPr>
          <p:cNvSpPr txBox="1"/>
          <p:nvPr/>
        </p:nvSpPr>
        <p:spPr>
          <a:xfrm>
            <a:off x="-6024" y="756493"/>
            <a:ext cx="12198024" cy="369332"/>
          </a:xfrm>
          <a:prstGeom prst="rect">
            <a:avLst/>
          </a:prstGeom>
          <a:solidFill>
            <a:srgbClr val="990099"/>
          </a:solidFill>
        </p:spPr>
        <p:txBody>
          <a:bodyPr wrap="square">
            <a:spAutoFit/>
          </a:bodyPr>
          <a:lstStyle>
            <a:defPPr>
              <a:defRPr lang="es-ES"/>
            </a:defPPr>
            <a:lvl1pPr algn="ctr">
              <a:defRPr b="1">
                <a:solidFill>
                  <a:schemeClr val="bg1"/>
                </a:solidFill>
                <a:effectLst>
                  <a:outerShdw blurRad="38100" dist="38100" dir="2700000" algn="tl">
                    <a:srgbClr val="000000">
                      <a:alpha val="43137"/>
                    </a:srgbClr>
                  </a:outerShdw>
                </a:effectLst>
                <a:latin typeface="Gotham Black"/>
              </a:defRPr>
            </a:lvl1pPr>
          </a:lstStyle>
          <a:p>
            <a:r>
              <a:rPr lang="en-US" dirty="0"/>
              <a:t>ACLARAMIENTO VPH a 6 y 12 MESES. </a:t>
            </a:r>
            <a:r>
              <a:rPr lang="es-ES" dirty="0"/>
              <a:t>Objetivo</a:t>
            </a:r>
            <a:r>
              <a:rPr lang="en-US" dirty="0"/>
              <a:t> </a:t>
            </a:r>
            <a:r>
              <a:rPr lang="es-ES" dirty="0"/>
              <a:t>secundario</a:t>
            </a:r>
          </a:p>
        </p:txBody>
      </p:sp>
      <p:sp>
        <p:nvSpPr>
          <p:cNvPr id="20" name="TextBox 31">
            <a:extLst>
              <a:ext uri="{FF2B5EF4-FFF2-40B4-BE49-F238E27FC236}">
                <a16:creationId xmlns:a16="http://schemas.microsoft.com/office/drawing/2014/main" id="{88BDBB76-ED17-42D9-8ACF-1AE7217DD1DB}"/>
              </a:ext>
            </a:extLst>
          </p:cNvPr>
          <p:cNvSpPr txBox="1"/>
          <p:nvPr/>
        </p:nvSpPr>
        <p:spPr>
          <a:xfrm>
            <a:off x="2846823" y="3812790"/>
            <a:ext cx="106088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chemeClr val="tx1">
                    <a:lumMod val="50000"/>
                    <a:lumOff val="50000"/>
                  </a:schemeClr>
                </a:solidFill>
                <a:effectLst/>
                <a:uLnTx/>
                <a:uFillTx/>
                <a:latin typeface="Gotham Black"/>
                <a:ea typeface="+mn-ea"/>
                <a:cs typeface="+mn-cs"/>
              </a:rPr>
              <a:t>6 meses</a:t>
            </a:r>
          </a:p>
        </p:txBody>
      </p:sp>
      <p:sp>
        <p:nvSpPr>
          <p:cNvPr id="32" name="TextBox 31">
            <a:extLst>
              <a:ext uri="{FF2B5EF4-FFF2-40B4-BE49-F238E27FC236}">
                <a16:creationId xmlns:a16="http://schemas.microsoft.com/office/drawing/2014/main" id="{8493ACE0-929D-4F0D-89F4-158A89622CC2}"/>
              </a:ext>
            </a:extLst>
          </p:cNvPr>
          <p:cNvSpPr txBox="1"/>
          <p:nvPr/>
        </p:nvSpPr>
        <p:spPr>
          <a:xfrm>
            <a:off x="8131221" y="3814276"/>
            <a:ext cx="106088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chemeClr val="tx1">
                    <a:lumMod val="50000"/>
                    <a:lumOff val="50000"/>
                  </a:schemeClr>
                </a:solidFill>
                <a:effectLst/>
                <a:uLnTx/>
                <a:uFillTx/>
                <a:latin typeface="Gotham Black"/>
                <a:ea typeface="+mn-ea"/>
                <a:cs typeface="+mn-cs"/>
              </a:rPr>
              <a:t>12 meses</a:t>
            </a:r>
          </a:p>
        </p:txBody>
      </p:sp>
      <p:cxnSp>
        <p:nvCxnSpPr>
          <p:cNvPr id="34" name="Conector recto 33">
            <a:extLst>
              <a:ext uri="{FF2B5EF4-FFF2-40B4-BE49-F238E27FC236}">
                <a16:creationId xmlns:a16="http://schemas.microsoft.com/office/drawing/2014/main" id="{6BB5AC46-A098-4307-8096-792B606EE824}"/>
              </a:ext>
            </a:extLst>
          </p:cNvPr>
          <p:cNvCxnSpPr/>
          <p:nvPr/>
        </p:nvCxnSpPr>
        <p:spPr>
          <a:xfrm>
            <a:off x="1310787" y="5276064"/>
            <a:ext cx="9404301"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5" name="Grupo 34">
            <a:extLst>
              <a:ext uri="{FF2B5EF4-FFF2-40B4-BE49-F238E27FC236}">
                <a16:creationId xmlns:a16="http://schemas.microsoft.com/office/drawing/2014/main" id="{8B6E1C71-A6B0-4D83-979B-CEB6F8F75F8F}"/>
              </a:ext>
            </a:extLst>
          </p:cNvPr>
          <p:cNvGrpSpPr/>
          <p:nvPr/>
        </p:nvGrpSpPr>
        <p:grpSpPr>
          <a:xfrm>
            <a:off x="2846823" y="2320648"/>
            <a:ext cx="2164374" cy="1267351"/>
            <a:chOff x="3552721" y="2605134"/>
            <a:chExt cx="2164374" cy="1267351"/>
          </a:xfrm>
        </p:grpSpPr>
        <p:pic>
          <p:nvPicPr>
            <p:cNvPr id="13" name="Imagen 12" descr="Icono&#10;&#10;Descripción generada automáticamente">
              <a:extLst>
                <a:ext uri="{FF2B5EF4-FFF2-40B4-BE49-F238E27FC236}">
                  <a16:creationId xmlns:a16="http://schemas.microsoft.com/office/drawing/2014/main" id="{CE497B61-D14D-4B73-AD40-BAC91B65C009}"/>
                </a:ext>
              </a:extLst>
            </p:cNvPr>
            <p:cNvPicPr>
              <a:picLocks noChangeAspect="1"/>
            </p:cNvPicPr>
            <p:nvPr/>
          </p:nvPicPr>
          <p:blipFill>
            <a:blip r:embed="rId5">
              <a:duotone>
                <a:prstClr val="black"/>
                <a:srgbClr val="990099">
                  <a:tint val="45000"/>
                  <a:satMod val="400000"/>
                </a:srgbClr>
              </a:duotone>
              <a:extLst>
                <a:ext uri="{28A0092B-C50C-407E-A947-70E740481C1C}">
                  <a14:useLocalDpi xmlns:a14="http://schemas.microsoft.com/office/drawing/2010/main" val="0"/>
                </a:ext>
              </a:extLst>
            </a:blip>
            <a:stretch>
              <a:fillRect/>
            </a:stretch>
          </p:blipFill>
          <p:spPr>
            <a:xfrm>
              <a:off x="4405343" y="2605134"/>
              <a:ext cx="1300776" cy="1267351"/>
            </a:xfrm>
            <a:prstGeom prst="rect">
              <a:avLst/>
            </a:prstGeom>
          </p:spPr>
        </p:pic>
        <p:sp>
          <p:nvSpPr>
            <p:cNvPr id="14" name="TextBox 31">
              <a:extLst>
                <a:ext uri="{FF2B5EF4-FFF2-40B4-BE49-F238E27FC236}">
                  <a16:creationId xmlns:a16="http://schemas.microsoft.com/office/drawing/2014/main" id="{05FF0077-3B4A-4886-BBE5-348D7C0E3AB6}"/>
                </a:ext>
              </a:extLst>
            </p:cNvPr>
            <p:cNvSpPr txBox="1"/>
            <p:nvPr/>
          </p:nvSpPr>
          <p:spPr>
            <a:xfrm>
              <a:off x="4827230" y="3069624"/>
              <a:ext cx="8898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Gotham Black"/>
                  <a:ea typeface="+mn-ea"/>
                  <a:cs typeface="+mn-cs"/>
                </a:rPr>
                <a:t>60</a:t>
              </a:r>
              <a:r>
                <a:rPr kumimoji="0" lang="en-US" sz="3200" b="1" i="0" u="none" strike="noStrike" kern="1200" cap="none" spc="0" normalizeH="0" baseline="30000" noProof="0" dirty="0">
                  <a:ln>
                    <a:noFill/>
                  </a:ln>
                  <a:effectLst/>
                  <a:uLnTx/>
                  <a:uFillTx/>
                  <a:latin typeface="Gotham Black"/>
                  <a:ea typeface="+mn-ea"/>
                  <a:cs typeface="+mn-cs"/>
                </a:rPr>
                <a:t>%</a:t>
              </a:r>
              <a:r>
                <a:rPr kumimoji="0" lang="en-US" sz="3200" b="1" i="0" u="none" strike="noStrike" kern="1200" cap="none" spc="0" normalizeH="0" baseline="0" noProof="0" dirty="0">
                  <a:ln>
                    <a:noFill/>
                  </a:ln>
                  <a:effectLst/>
                  <a:uLnTx/>
                  <a:uFillTx/>
                  <a:latin typeface="Gotham Black"/>
                  <a:ea typeface="+mn-ea"/>
                  <a:cs typeface="+mn-cs"/>
                </a:rPr>
                <a:t> </a:t>
              </a:r>
            </a:p>
          </p:txBody>
        </p:sp>
        <p:sp>
          <p:nvSpPr>
            <p:cNvPr id="25" name="TextBox 31">
              <a:extLst>
                <a:ext uri="{FF2B5EF4-FFF2-40B4-BE49-F238E27FC236}">
                  <a16:creationId xmlns:a16="http://schemas.microsoft.com/office/drawing/2014/main" id="{CB2554B4-9B75-4EAF-8968-850E714D52B9}"/>
                </a:ext>
              </a:extLst>
            </p:cNvPr>
            <p:cNvSpPr txBox="1"/>
            <p:nvPr/>
          </p:nvSpPr>
          <p:spPr>
            <a:xfrm>
              <a:off x="3552721" y="2804376"/>
              <a:ext cx="19607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Gotham Black"/>
                  <a:ea typeface="+mn-ea"/>
                  <a:cs typeface="+mn-cs"/>
                </a:rPr>
                <a:t>ACLARAMIENTO VPH</a:t>
              </a:r>
              <a:endParaRPr kumimoji="0" lang="en-US" sz="1400" b="0" i="0" u="none" strike="noStrike" kern="1200" cap="none" spc="0" normalizeH="0" baseline="0" noProof="0" dirty="0">
                <a:ln>
                  <a:noFill/>
                </a:ln>
                <a:solidFill>
                  <a:prstClr val="black">
                    <a:lumMod val="85000"/>
                    <a:lumOff val="15000"/>
                  </a:prstClr>
                </a:solidFill>
                <a:effectLst/>
                <a:uLnTx/>
                <a:uFillTx/>
                <a:latin typeface="Gotham Black"/>
                <a:ea typeface="+mn-ea"/>
                <a:cs typeface="+mn-cs"/>
              </a:endParaRPr>
            </a:p>
          </p:txBody>
        </p:sp>
      </p:grpSp>
      <p:grpSp>
        <p:nvGrpSpPr>
          <p:cNvPr id="36" name="Grupo 35">
            <a:extLst>
              <a:ext uri="{FF2B5EF4-FFF2-40B4-BE49-F238E27FC236}">
                <a16:creationId xmlns:a16="http://schemas.microsoft.com/office/drawing/2014/main" id="{5BDA0F36-AABE-4358-8EF0-F6FE40D8D663}"/>
              </a:ext>
            </a:extLst>
          </p:cNvPr>
          <p:cNvGrpSpPr/>
          <p:nvPr/>
        </p:nvGrpSpPr>
        <p:grpSpPr>
          <a:xfrm>
            <a:off x="6778449" y="2306714"/>
            <a:ext cx="2164374" cy="1267351"/>
            <a:chOff x="3552721" y="2605134"/>
            <a:chExt cx="2164374" cy="1267351"/>
          </a:xfrm>
        </p:grpSpPr>
        <p:pic>
          <p:nvPicPr>
            <p:cNvPr id="37" name="Imagen 36" descr="Icono&#10;&#10;Descripción generada automáticamente">
              <a:extLst>
                <a:ext uri="{FF2B5EF4-FFF2-40B4-BE49-F238E27FC236}">
                  <a16:creationId xmlns:a16="http://schemas.microsoft.com/office/drawing/2014/main" id="{B9EF711D-E6AA-46D3-AEB7-D50F2561628A}"/>
                </a:ext>
              </a:extLst>
            </p:cNvPr>
            <p:cNvPicPr>
              <a:picLocks noChangeAspect="1"/>
            </p:cNvPicPr>
            <p:nvPr/>
          </p:nvPicPr>
          <p:blipFill>
            <a:blip r:embed="rId5">
              <a:duotone>
                <a:prstClr val="black"/>
                <a:srgbClr val="990099">
                  <a:tint val="45000"/>
                  <a:satMod val="400000"/>
                </a:srgbClr>
              </a:duotone>
              <a:extLst>
                <a:ext uri="{28A0092B-C50C-407E-A947-70E740481C1C}">
                  <a14:useLocalDpi xmlns:a14="http://schemas.microsoft.com/office/drawing/2010/main" val="0"/>
                </a:ext>
              </a:extLst>
            </a:blip>
            <a:stretch>
              <a:fillRect/>
            </a:stretch>
          </p:blipFill>
          <p:spPr>
            <a:xfrm>
              <a:off x="4405343" y="2605134"/>
              <a:ext cx="1300776" cy="1267351"/>
            </a:xfrm>
            <a:prstGeom prst="rect">
              <a:avLst/>
            </a:prstGeom>
          </p:spPr>
        </p:pic>
        <p:sp>
          <p:nvSpPr>
            <p:cNvPr id="38" name="TextBox 31">
              <a:extLst>
                <a:ext uri="{FF2B5EF4-FFF2-40B4-BE49-F238E27FC236}">
                  <a16:creationId xmlns:a16="http://schemas.microsoft.com/office/drawing/2014/main" id="{FFF8066F-5442-4F9A-93BF-9A750112A956}"/>
                </a:ext>
              </a:extLst>
            </p:cNvPr>
            <p:cNvSpPr txBox="1"/>
            <p:nvPr/>
          </p:nvSpPr>
          <p:spPr>
            <a:xfrm>
              <a:off x="4827230" y="3069624"/>
              <a:ext cx="8898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atin typeface="Gotham Black"/>
                </a:rPr>
                <a:t>7</a:t>
              </a:r>
              <a:r>
                <a:rPr kumimoji="0" lang="en-US" sz="3200" b="1" i="0" u="none" strike="noStrike" kern="1200" cap="none" spc="0" normalizeH="0" baseline="0" noProof="0" dirty="0">
                  <a:ln>
                    <a:noFill/>
                  </a:ln>
                  <a:effectLst/>
                  <a:uLnTx/>
                  <a:uFillTx/>
                  <a:latin typeface="Gotham Black"/>
                  <a:ea typeface="+mn-ea"/>
                  <a:cs typeface="+mn-cs"/>
                </a:rPr>
                <a:t>0</a:t>
              </a:r>
              <a:r>
                <a:rPr kumimoji="0" lang="en-US" sz="3200" b="1" i="0" u="none" strike="noStrike" kern="1200" cap="none" spc="0" normalizeH="0" baseline="30000" noProof="0" dirty="0">
                  <a:ln>
                    <a:noFill/>
                  </a:ln>
                  <a:effectLst/>
                  <a:uLnTx/>
                  <a:uFillTx/>
                  <a:latin typeface="Gotham Black"/>
                  <a:ea typeface="+mn-ea"/>
                  <a:cs typeface="+mn-cs"/>
                </a:rPr>
                <a:t>%</a:t>
              </a:r>
              <a:r>
                <a:rPr kumimoji="0" lang="en-US" sz="3200" b="1" i="0" u="none" strike="noStrike" kern="1200" cap="none" spc="0" normalizeH="0" baseline="0" noProof="0" dirty="0">
                  <a:ln>
                    <a:noFill/>
                  </a:ln>
                  <a:effectLst/>
                  <a:uLnTx/>
                  <a:uFillTx/>
                  <a:latin typeface="Gotham Black"/>
                  <a:ea typeface="+mn-ea"/>
                  <a:cs typeface="+mn-cs"/>
                </a:rPr>
                <a:t> </a:t>
              </a:r>
            </a:p>
          </p:txBody>
        </p:sp>
        <p:sp>
          <p:nvSpPr>
            <p:cNvPr id="39" name="TextBox 31">
              <a:extLst>
                <a:ext uri="{FF2B5EF4-FFF2-40B4-BE49-F238E27FC236}">
                  <a16:creationId xmlns:a16="http://schemas.microsoft.com/office/drawing/2014/main" id="{08296171-5596-4FCF-8922-DEAFEB8D8101}"/>
                </a:ext>
              </a:extLst>
            </p:cNvPr>
            <p:cNvSpPr txBox="1"/>
            <p:nvPr/>
          </p:nvSpPr>
          <p:spPr>
            <a:xfrm>
              <a:off x="3552721" y="2804376"/>
              <a:ext cx="19607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Gotham Black"/>
                  <a:ea typeface="+mn-ea"/>
                  <a:cs typeface="+mn-cs"/>
                </a:rPr>
                <a:t>ACLARAMIENTO VPH</a:t>
              </a:r>
              <a:endParaRPr kumimoji="0" lang="en-US" sz="1400" b="0" i="0" u="none" strike="noStrike" kern="1200" cap="none" spc="0" normalizeH="0" baseline="0" noProof="0" dirty="0">
                <a:ln>
                  <a:noFill/>
                </a:ln>
                <a:solidFill>
                  <a:prstClr val="black">
                    <a:lumMod val="85000"/>
                    <a:lumOff val="15000"/>
                  </a:prstClr>
                </a:solidFill>
                <a:effectLst/>
                <a:uLnTx/>
                <a:uFillTx/>
                <a:latin typeface="Gotham Black"/>
                <a:ea typeface="+mn-ea"/>
                <a:cs typeface="+mn-cs"/>
              </a:endParaRPr>
            </a:p>
          </p:txBody>
        </p:sp>
      </p:grpSp>
      <p:sp>
        <p:nvSpPr>
          <p:cNvPr id="41" name="Elipse 7">
            <a:extLst>
              <a:ext uri="{FF2B5EF4-FFF2-40B4-BE49-F238E27FC236}">
                <a16:creationId xmlns:a16="http://schemas.microsoft.com/office/drawing/2014/main" id="{5C3DA54D-48ED-4D5D-A80C-DD10B6F5668A}"/>
              </a:ext>
            </a:extLst>
          </p:cNvPr>
          <p:cNvSpPr/>
          <p:nvPr/>
        </p:nvSpPr>
        <p:spPr>
          <a:xfrm>
            <a:off x="2903408" y="1994197"/>
            <a:ext cx="422939" cy="433901"/>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3" name="CuadroTexto 12">
            <a:extLst>
              <a:ext uri="{FF2B5EF4-FFF2-40B4-BE49-F238E27FC236}">
                <a16:creationId xmlns:a16="http://schemas.microsoft.com/office/drawing/2014/main" id="{C867EBD6-198B-4E07-9E2F-DA5F0F26A77E}"/>
              </a:ext>
            </a:extLst>
          </p:cNvPr>
          <p:cNvSpPr txBox="1"/>
          <p:nvPr/>
        </p:nvSpPr>
        <p:spPr>
          <a:xfrm>
            <a:off x="4394803" y="1418430"/>
            <a:ext cx="323626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dirty="0">
                <a:solidFill>
                  <a:prstClr val="black"/>
                </a:solidFill>
                <a:latin typeface="Calibri" panose="020F0502020204030204"/>
              </a:rPr>
              <a:t>RESULTADOS INTERMEDIOS</a:t>
            </a:r>
            <a:r>
              <a:rPr kumimoji="0" lang="es-ES" sz="1200" b="0" i="0" u="none" strike="noStrike" kern="1200" cap="none" spc="0" normalizeH="0" baseline="0" noProof="0" dirty="0">
                <a:ln>
                  <a:noFill/>
                </a:ln>
                <a:solidFill>
                  <a:prstClr val="black"/>
                </a:solidFill>
                <a:effectLst/>
                <a:uLnTx/>
                <a:uFillTx/>
                <a:latin typeface="Calibri" panose="020F0502020204030204"/>
              </a:rPr>
              <a:t>, Julio 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rPr>
              <a:t>N: 153  para el análisis*</a:t>
            </a:r>
          </a:p>
        </p:txBody>
      </p:sp>
      <p:pic>
        <p:nvPicPr>
          <p:cNvPr id="6" name="Imagen 9">
            <a:extLst>
              <a:ext uri="{FF2B5EF4-FFF2-40B4-BE49-F238E27FC236}">
                <a16:creationId xmlns:a16="http://schemas.microsoft.com/office/drawing/2014/main" id="{8C0F62E1-DCE7-4E62-B8F2-153F7CF212FF}"/>
              </a:ext>
            </a:extLst>
          </p:cNvPr>
          <p:cNvPicPr>
            <a:picLocks noChangeAspect="1"/>
          </p:cNvPicPr>
          <p:nvPr/>
        </p:nvPicPr>
        <p:blipFill>
          <a:blip r:embed="rId7"/>
          <a:stretch>
            <a:fillRect/>
          </a:stretch>
        </p:blipFill>
        <p:spPr>
          <a:xfrm>
            <a:off x="5962865" y="4317926"/>
            <a:ext cx="925352" cy="886379"/>
          </a:xfrm>
          <a:prstGeom prst="rect">
            <a:avLst/>
          </a:prstGeom>
        </p:spPr>
      </p:pic>
      <p:sp>
        <p:nvSpPr>
          <p:cNvPr id="11" name="Rectangle 10">
            <a:extLst>
              <a:ext uri="{FF2B5EF4-FFF2-40B4-BE49-F238E27FC236}">
                <a16:creationId xmlns:a16="http://schemas.microsoft.com/office/drawing/2014/main" id="{CA9A7766-1F53-4C05-AA9D-83F0ACE976D6}"/>
              </a:ext>
            </a:extLst>
          </p:cNvPr>
          <p:cNvSpPr/>
          <p:nvPr/>
        </p:nvSpPr>
        <p:spPr>
          <a:xfrm>
            <a:off x="6054237" y="4814485"/>
            <a:ext cx="649705" cy="320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p>
        </p:txBody>
      </p:sp>
      <p:sp>
        <p:nvSpPr>
          <p:cNvPr id="12" name="TextBox 11">
            <a:extLst>
              <a:ext uri="{FF2B5EF4-FFF2-40B4-BE49-F238E27FC236}">
                <a16:creationId xmlns:a16="http://schemas.microsoft.com/office/drawing/2014/main" id="{99FCECBB-C383-4F3B-BE6D-23E0ADCEDE5F}"/>
              </a:ext>
            </a:extLst>
          </p:cNvPr>
          <p:cNvSpPr txBox="1"/>
          <p:nvPr/>
        </p:nvSpPr>
        <p:spPr>
          <a:xfrm>
            <a:off x="5945206" y="4774627"/>
            <a:ext cx="1108126" cy="400110"/>
          </a:xfrm>
          <a:prstGeom prst="rect">
            <a:avLst/>
          </a:prstGeom>
          <a:noFill/>
        </p:spPr>
        <p:txBody>
          <a:bodyPr wrap="square" rtlCol="0">
            <a:spAutoFit/>
          </a:bodyPr>
          <a:lstStyle/>
          <a:p>
            <a:r>
              <a:rPr lang="es-ES" sz="1000" dirty="0"/>
              <a:t>N: 61 de la </a:t>
            </a:r>
          </a:p>
          <a:p>
            <a:r>
              <a:rPr lang="es-ES" sz="1000" dirty="0"/>
              <a:t>visita 1 (6M)</a:t>
            </a:r>
          </a:p>
        </p:txBody>
      </p:sp>
      <p:sp>
        <p:nvSpPr>
          <p:cNvPr id="30" name="Rectangle 29">
            <a:extLst>
              <a:ext uri="{FF2B5EF4-FFF2-40B4-BE49-F238E27FC236}">
                <a16:creationId xmlns:a16="http://schemas.microsoft.com/office/drawing/2014/main" id="{431358D3-CB9C-4613-8397-9C9EB75DE51D}"/>
              </a:ext>
            </a:extLst>
          </p:cNvPr>
          <p:cNvSpPr/>
          <p:nvPr/>
        </p:nvSpPr>
        <p:spPr>
          <a:xfrm>
            <a:off x="2612645" y="5387866"/>
            <a:ext cx="925351" cy="320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p>
        </p:txBody>
      </p:sp>
      <p:sp>
        <p:nvSpPr>
          <p:cNvPr id="31" name="TextBox 30">
            <a:extLst>
              <a:ext uri="{FF2B5EF4-FFF2-40B4-BE49-F238E27FC236}">
                <a16:creationId xmlns:a16="http://schemas.microsoft.com/office/drawing/2014/main" id="{85EC35DC-966B-4229-B284-460FDB775130}"/>
              </a:ext>
            </a:extLst>
          </p:cNvPr>
          <p:cNvSpPr txBox="1"/>
          <p:nvPr/>
        </p:nvSpPr>
        <p:spPr>
          <a:xfrm>
            <a:off x="2612645" y="5358366"/>
            <a:ext cx="1108126" cy="253916"/>
          </a:xfrm>
          <a:prstGeom prst="rect">
            <a:avLst/>
          </a:prstGeom>
          <a:noFill/>
        </p:spPr>
        <p:txBody>
          <a:bodyPr wrap="square" rtlCol="0">
            <a:spAutoFit/>
          </a:bodyPr>
          <a:lstStyle/>
          <a:p>
            <a:r>
              <a:rPr lang="es-ES" sz="1050" dirty="0"/>
              <a:t>VISITA 1 (Basal)</a:t>
            </a:r>
          </a:p>
        </p:txBody>
      </p:sp>
      <p:sp>
        <p:nvSpPr>
          <p:cNvPr id="33" name="Rectangle 32">
            <a:extLst>
              <a:ext uri="{FF2B5EF4-FFF2-40B4-BE49-F238E27FC236}">
                <a16:creationId xmlns:a16="http://schemas.microsoft.com/office/drawing/2014/main" id="{55E9B727-5D8B-441B-94F9-212F9AB74536}"/>
              </a:ext>
            </a:extLst>
          </p:cNvPr>
          <p:cNvSpPr/>
          <p:nvPr/>
        </p:nvSpPr>
        <p:spPr>
          <a:xfrm>
            <a:off x="3706569" y="5396601"/>
            <a:ext cx="925351" cy="320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p>
        </p:txBody>
      </p:sp>
      <p:sp>
        <p:nvSpPr>
          <p:cNvPr id="40" name="TextBox 39">
            <a:extLst>
              <a:ext uri="{FF2B5EF4-FFF2-40B4-BE49-F238E27FC236}">
                <a16:creationId xmlns:a16="http://schemas.microsoft.com/office/drawing/2014/main" id="{3F2E6B52-1511-4EE3-AB81-46384A003C5E}"/>
              </a:ext>
            </a:extLst>
          </p:cNvPr>
          <p:cNvSpPr txBox="1"/>
          <p:nvPr/>
        </p:nvSpPr>
        <p:spPr>
          <a:xfrm>
            <a:off x="3706569" y="5367101"/>
            <a:ext cx="1108126" cy="253916"/>
          </a:xfrm>
          <a:prstGeom prst="rect">
            <a:avLst/>
          </a:prstGeom>
          <a:noFill/>
        </p:spPr>
        <p:txBody>
          <a:bodyPr wrap="square" rtlCol="0">
            <a:spAutoFit/>
          </a:bodyPr>
          <a:lstStyle/>
          <a:p>
            <a:r>
              <a:rPr lang="es-ES" sz="1050" dirty="0"/>
              <a:t>VISITA 2 (6M)</a:t>
            </a:r>
          </a:p>
        </p:txBody>
      </p:sp>
      <p:sp>
        <p:nvSpPr>
          <p:cNvPr id="42" name="Rectangle 41">
            <a:extLst>
              <a:ext uri="{FF2B5EF4-FFF2-40B4-BE49-F238E27FC236}">
                <a16:creationId xmlns:a16="http://schemas.microsoft.com/office/drawing/2014/main" id="{8BA9E8A1-58D1-4939-9149-1AA743B8DE05}"/>
              </a:ext>
            </a:extLst>
          </p:cNvPr>
          <p:cNvSpPr/>
          <p:nvPr/>
        </p:nvSpPr>
        <p:spPr>
          <a:xfrm>
            <a:off x="7702215" y="5390426"/>
            <a:ext cx="925351" cy="320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p>
        </p:txBody>
      </p:sp>
      <p:sp>
        <p:nvSpPr>
          <p:cNvPr id="43" name="TextBox 42">
            <a:extLst>
              <a:ext uri="{FF2B5EF4-FFF2-40B4-BE49-F238E27FC236}">
                <a16:creationId xmlns:a16="http://schemas.microsoft.com/office/drawing/2014/main" id="{846EF0BF-B53A-4C92-B3E3-DCD2F09C2402}"/>
              </a:ext>
            </a:extLst>
          </p:cNvPr>
          <p:cNvSpPr txBox="1"/>
          <p:nvPr/>
        </p:nvSpPr>
        <p:spPr>
          <a:xfrm>
            <a:off x="7702215" y="5360926"/>
            <a:ext cx="1108126" cy="253916"/>
          </a:xfrm>
          <a:prstGeom prst="rect">
            <a:avLst/>
          </a:prstGeom>
          <a:noFill/>
        </p:spPr>
        <p:txBody>
          <a:bodyPr wrap="square" rtlCol="0">
            <a:spAutoFit/>
          </a:bodyPr>
          <a:lstStyle/>
          <a:p>
            <a:r>
              <a:rPr lang="es-ES" sz="1050" dirty="0"/>
              <a:t>VISITA 2 (6M)</a:t>
            </a:r>
          </a:p>
        </p:txBody>
      </p:sp>
      <p:sp>
        <p:nvSpPr>
          <p:cNvPr id="44" name="Rectangle 43">
            <a:extLst>
              <a:ext uri="{FF2B5EF4-FFF2-40B4-BE49-F238E27FC236}">
                <a16:creationId xmlns:a16="http://schemas.microsoft.com/office/drawing/2014/main" id="{15DB4659-8887-465B-B4AF-ED4D6DCFD957}"/>
              </a:ext>
            </a:extLst>
          </p:cNvPr>
          <p:cNvSpPr/>
          <p:nvPr/>
        </p:nvSpPr>
        <p:spPr>
          <a:xfrm>
            <a:off x="8781796" y="5402375"/>
            <a:ext cx="925351" cy="320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p>
        </p:txBody>
      </p:sp>
      <p:sp>
        <p:nvSpPr>
          <p:cNvPr id="45" name="TextBox 44">
            <a:extLst>
              <a:ext uri="{FF2B5EF4-FFF2-40B4-BE49-F238E27FC236}">
                <a16:creationId xmlns:a16="http://schemas.microsoft.com/office/drawing/2014/main" id="{1AB6CD2B-91DF-483A-99E3-802809318BF7}"/>
              </a:ext>
            </a:extLst>
          </p:cNvPr>
          <p:cNvSpPr txBox="1"/>
          <p:nvPr/>
        </p:nvSpPr>
        <p:spPr>
          <a:xfrm>
            <a:off x="8781796" y="5372875"/>
            <a:ext cx="1108126" cy="253916"/>
          </a:xfrm>
          <a:prstGeom prst="rect">
            <a:avLst/>
          </a:prstGeom>
          <a:noFill/>
        </p:spPr>
        <p:txBody>
          <a:bodyPr wrap="square" rtlCol="0">
            <a:spAutoFit/>
          </a:bodyPr>
          <a:lstStyle/>
          <a:p>
            <a:r>
              <a:rPr lang="es-ES" sz="1050" dirty="0"/>
              <a:t>VISITA 3 (12M)</a:t>
            </a:r>
          </a:p>
        </p:txBody>
      </p:sp>
      <p:sp>
        <p:nvSpPr>
          <p:cNvPr id="7" name="Rectángulo 15">
            <a:extLst>
              <a:ext uri="{FF2B5EF4-FFF2-40B4-BE49-F238E27FC236}">
                <a16:creationId xmlns:a16="http://schemas.microsoft.com/office/drawing/2014/main" id="{5040E50F-8690-4C0A-B365-25D297B75D30}"/>
              </a:ext>
            </a:extLst>
          </p:cNvPr>
          <p:cNvSpPr/>
          <p:nvPr/>
        </p:nvSpPr>
        <p:spPr>
          <a:xfrm>
            <a:off x="5803573" y="6424605"/>
            <a:ext cx="5550054"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Seydoux G, et al. Efficacy of a Multi-Ingredient Vaginal Gel in Normalizing HPV-Dependent Cervical Lesions and HR-HPV Clearance.  J Low Genit. Tract Dis. 2020 April; 24(1S):S16. doi:10.1097/LGT.0000000000000538. </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3" name="Grupo 3">
            <a:extLst>
              <a:ext uri="{FF2B5EF4-FFF2-40B4-BE49-F238E27FC236}">
                <a16:creationId xmlns:a16="http://schemas.microsoft.com/office/drawing/2014/main" id="{91D60B6F-54EB-48FC-A2D8-30355C5CD9EF}"/>
              </a:ext>
            </a:extLst>
          </p:cNvPr>
          <p:cNvGrpSpPr/>
          <p:nvPr/>
        </p:nvGrpSpPr>
        <p:grpSpPr>
          <a:xfrm>
            <a:off x="10519250" y="149711"/>
            <a:ext cx="1582256" cy="560182"/>
            <a:chOff x="7289361" y="1008524"/>
            <a:chExt cx="1726957" cy="648003"/>
          </a:xfrm>
        </p:grpSpPr>
        <p:pic>
          <p:nvPicPr>
            <p:cNvPr id="54" name="Imagen 3">
              <a:extLst>
                <a:ext uri="{FF2B5EF4-FFF2-40B4-BE49-F238E27FC236}">
                  <a16:creationId xmlns:a16="http://schemas.microsoft.com/office/drawing/2014/main" id="{5FB7639B-73BC-47A7-B8BD-33C02DD5257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383770" y="1008524"/>
              <a:ext cx="1632548" cy="363431"/>
            </a:xfrm>
            <a:prstGeom prst="rect">
              <a:avLst/>
            </a:prstGeom>
          </p:spPr>
        </p:pic>
        <p:sp>
          <p:nvSpPr>
            <p:cNvPr id="55" name="Rectangle 54">
              <a:extLst>
                <a:ext uri="{FF2B5EF4-FFF2-40B4-BE49-F238E27FC236}">
                  <a16:creationId xmlns:a16="http://schemas.microsoft.com/office/drawing/2014/main" id="{2B5CD8BF-CD09-4AED-887D-3CF2BE5D753E}"/>
                </a:ext>
              </a:extLst>
            </p:cNvPr>
            <p:cNvSpPr/>
            <p:nvPr/>
          </p:nvSpPr>
          <p:spPr>
            <a:xfrm>
              <a:off x="7289361" y="1300499"/>
              <a:ext cx="1371268" cy="3560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212072"/>
                  </a:solidFill>
                  <a:effectLst/>
                  <a:uLnTx/>
                  <a:uFillTx/>
                  <a:latin typeface="GothamBook"/>
                  <a:ea typeface="+mn-ea"/>
                  <a:cs typeface="+mn-cs"/>
                </a:rPr>
                <a:t>NCT 04199260</a:t>
              </a:r>
            </a:p>
          </p:txBody>
        </p:sp>
      </p:grpSp>
    </p:spTree>
    <p:extLst>
      <p:ext uri="{BB962C8B-B14F-4D97-AF65-F5344CB8AC3E}">
        <p14:creationId xmlns:p14="http://schemas.microsoft.com/office/powerpoint/2010/main" val="2753425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F452248F-D166-46B9-9455-2A3B7EE1E957}"/>
              </a:ext>
            </a:extLst>
          </p:cNvPr>
          <p:cNvGraphicFramePr/>
          <p:nvPr>
            <p:extLst>
              <p:ext uri="{D42A27DB-BD31-4B8C-83A1-F6EECF244321}">
                <p14:modId xmlns:p14="http://schemas.microsoft.com/office/powerpoint/2010/main" val="4131944447"/>
              </p:ext>
            </p:extLst>
          </p:nvPr>
        </p:nvGraphicFramePr>
        <p:xfrm>
          <a:off x="203244" y="2250548"/>
          <a:ext cx="5978481" cy="38459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áfico 10">
            <a:extLst>
              <a:ext uri="{FF2B5EF4-FFF2-40B4-BE49-F238E27FC236}">
                <a16:creationId xmlns:a16="http://schemas.microsoft.com/office/drawing/2014/main" id="{D9A243B0-1839-44DD-B01E-278A34651E28}"/>
              </a:ext>
            </a:extLst>
          </p:cNvPr>
          <p:cNvGraphicFramePr/>
          <p:nvPr>
            <p:extLst>
              <p:ext uri="{D42A27DB-BD31-4B8C-83A1-F6EECF244321}">
                <p14:modId xmlns:p14="http://schemas.microsoft.com/office/powerpoint/2010/main" val="978575476"/>
              </p:ext>
            </p:extLst>
          </p:nvPr>
        </p:nvGraphicFramePr>
        <p:xfrm>
          <a:off x="6096000" y="2736397"/>
          <a:ext cx="5092996" cy="3447354"/>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11BD99B5-4A42-48EC-8E2F-578955C7C4E4}"/>
              </a:ext>
            </a:extLst>
          </p:cNvPr>
          <p:cNvSpPr txBox="1"/>
          <p:nvPr/>
        </p:nvSpPr>
        <p:spPr>
          <a:xfrm>
            <a:off x="-13754" y="851411"/>
            <a:ext cx="12205754" cy="369332"/>
          </a:xfrm>
          <a:prstGeom prst="rect">
            <a:avLst/>
          </a:prstGeom>
          <a:solidFill>
            <a:srgbClr val="990099"/>
          </a:solidFill>
        </p:spPr>
        <p:txBody>
          <a:bodyPr wrap="square">
            <a:spAutoFit/>
          </a:bodyPr>
          <a:lstStyle>
            <a:defPPr>
              <a:defRPr lang="es-ES"/>
            </a:defPPr>
            <a:lvl1pPr algn="ctr">
              <a:defRPr b="1">
                <a:solidFill>
                  <a:schemeClr val="bg1"/>
                </a:solidFill>
                <a:effectLst>
                  <a:outerShdw blurRad="38100" dist="38100" dir="2700000" algn="tl">
                    <a:srgbClr val="000000">
                      <a:alpha val="43137"/>
                    </a:srgbClr>
                  </a:outerShdw>
                </a:effectLst>
                <a:latin typeface="Gotham Black"/>
              </a:defRPr>
            </a:lvl1pPr>
          </a:lstStyle>
          <a:p>
            <a:r>
              <a:rPr lang="en-US" dirty="0"/>
              <a:t>ACLARAMIENTO VPH-AR a 6 y 12 MESES. </a:t>
            </a:r>
            <a:r>
              <a:rPr lang="en-US" dirty="0" err="1"/>
              <a:t>Objetivo</a:t>
            </a:r>
            <a:r>
              <a:rPr lang="en-US" dirty="0"/>
              <a:t> </a:t>
            </a:r>
            <a:r>
              <a:rPr lang="en-US" dirty="0" err="1"/>
              <a:t>secundario</a:t>
            </a:r>
            <a:endParaRPr lang="en-US" dirty="0"/>
          </a:p>
        </p:txBody>
      </p:sp>
      <p:cxnSp>
        <p:nvCxnSpPr>
          <p:cNvPr id="19" name="Conector recto 18">
            <a:extLst>
              <a:ext uri="{FF2B5EF4-FFF2-40B4-BE49-F238E27FC236}">
                <a16:creationId xmlns:a16="http://schemas.microsoft.com/office/drawing/2014/main" id="{524F4C75-E468-4F1E-821E-0E1496A12E2F}"/>
              </a:ext>
            </a:extLst>
          </p:cNvPr>
          <p:cNvCxnSpPr/>
          <p:nvPr/>
        </p:nvCxnSpPr>
        <p:spPr>
          <a:xfrm>
            <a:off x="1224726" y="5627577"/>
            <a:ext cx="9404301"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0" name="Grupo 19">
            <a:extLst>
              <a:ext uri="{FF2B5EF4-FFF2-40B4-BE49-F238E27FC236}">
                <a16:creationId xmlns:a16="http://schemas.microsoft.com/office/drawing/2014/main" id="{26BE33E0-A858-4847-81E3-D4A5BD6C641C}"/>
              </a:ext>
            </a:extLst>
          </p:cNvPr>
          <p:cNvGrpSpPr/>
          <p:nvPr/>
        </p:nvGrpSpPr>
        <p:grpSpPr>
          <a:xfrm>
            <a:off x="2670603" y="2440141"/>
            <a:ext cx="2164374" cy="1267351"/>
            <a:chOff x="3552721" y="2605134"/>
            <a:chExt cx="2164374" cy="1267351"/>
          </a:xfrm>
        </p:grpSpPr>
        <p:pic>
          <p:nvPicPr>
            <p:cNvPr id="21" name="Imagen 20" descr="Icono&#10;&#10;Descripción generada automáticamente">
              <a:extLst>
                <a:ext uri="{FF2B5EF4-FFF2-40B4-BE49-F238E27FC236}">
                  <a16:creationId xmlns:a16="http://schemas.microsoft.com/office/drawing/2014/main" id="{29261FAF-DCFD-4CD9-8D18-6E718C5555BC}"/>
                </a:ext>
              </a:extLst>
            </p:cNvPr>
            <p:cNvPicPr>
              <a:picLocks noChangeAspect="1"/>
            </p:cNvPicPr>
            <p:nvPr/>
          </p:nvPicPr>
          <p:blipFill>
            <a:blip r:embed="rId5">
              <a:duotone>
                <a:prstClr val="black"/>
                <a:srgbClr val="990099">
                  <a:tint val="45000"/>
                  <a:satMod val="400000"/>
                </a:srgbClr>
              </a:duotone>
              <a:extLst>
                <a:ext uri="{28A0092B-C50C-407E-A947-70E740481C1C}">
                  <a14:useLocalDpi xmlns:a14="http://schemas.microsoft.com/office/drawing/2010/main" val="0"/>
                </a:ext>
              </a:extLst>
            </a:blip>
            <a:stretch>
              <a:fillRect/>
            </a:stretch>
          </p:blipFill>
          <p:spPr>
            <a:xfrm>
              <a:off x="4405343" y="2605134"/>
              <a:ext cx="1300776" cy="1267351"/>
            </a:xfrm>
            <a:prstGeom prst="rect">
              <a:avLst/>
            </a:prstGeom>
          </p:spPr>
        </p:pic>
        <p:sp>
          <p:nvSpPr>
            <p:cNvPr id="22" name="TextBox 31">
              <a:extLst>
                <a:ext uri="{FF2B5EF4-FFF2-40B4-BE49-F238E27FC236}">
                  <a16:creationId xmlns:a16="http://schemas.microsoft.com/office/drawing/2014/main" id="{68D35375-1449-42AA-AA59-614A202F2528}"/>
                </a:ext>
              </a:extLst>
            </p:cNvPr>
            <p:cNvSpPr txBox="1"/>
            <p:nvPr/>
          </p:nvSpPr>
          <p:spPr>
            <a:xfrm>
              <a:off x="4827230" y="3069624"/>
              <a:ext cx="8898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Gotham Black"/>
                  <a:ea typeface="+mn-ea"/>
                  <a:cs typeface="+mn-cs"/>
                </a:rPr>
                <a:t>59</a:t>
              </a:r>
              <a:r>
                <a:rPr kumimoji="0" lang="en-US" sz="3200" b="1" i="0" u="none" strike="noStrike" kern="1200" cap="none" spc="0" normalizeH="0" baseline="30000" noProof="0" dirty="0">
                  <a:ln>
                    <a:noFill/>
                  </a:ln>
                  <a:effectLst/>
                  <a:uLnTx/>
                  <a:uFillTx/>
                  <a:latin typeface="Gotham Black"/>
                  <a:ea typeface="+mn-ea"/>
                  <a:cs typeface="+mn-cs"/>
                </a:rPr>
                <a:t>%</a:t>
              </a:r>
              <a:r>
                <a:rPr kumimoji="0" lang="en-US" sz="3200" b="1" i="0" u="none" strike="noStrike" kern="1200" cap="none" spc="0" normalizeH="0" baseline="0" noProof="0" dirty="0">
                  <a:ln>
                    <a:noFill/>
                  </a:ln>
                  <a:effectLst/>
                  <a:uLnTx/>
                  <a:uFillTx/>
                  <a:latin typeface="Gotham Black"/>
                  <a:ea typeface="+mn-ea"/>
                  <a:cs typeface="+mn-cs"/>
                </a:rPr>
                <a:t> </a:t>
              </a:r>
            </a:p>
          </p:txBody>
        </p:sp>
        <p:sp>
          <p:nvSpPr>
            <p:cNvPr id="24" name="TextBox 31">
              <a:extLst>
                <a:ext uri="{FF2B5EF4-FFF2-40B4-BE49-F238E27FC236}">
                  <a16:creationId xmlns:a16="http://schemas.microsoft.com/office/drawing/2014/main" id="{F0EE004D-0EB5-4CAF-870B-753BDAB9F931}"/>
                </a:ext>
              </a:extLst>
            </p:cNvPr>
            <p:cNvSpPr txBox="1"/>
            <p:nvPr/>
          </p:nvSpPr>
          <p:spPr>
            <a:xfrm>
              <a:off x="3552721" y="2804376"/>
              <a:ext cx="21533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Gotham Black"/>
                  <a:ea typeface="+mn-ea"/>
                  <a:cs typeface="+mn-cs"/>
                </a:rPr>
                <a:t>ACLARAMIENTO VPH-AR</a:t>
              </a:r>
              <a:endParaRPr kumimoji="0" lang="en-US" sz="1400" b="0" i="0" u="none" strike="noStrike" kern="1200" cap="none" spc="0" normalizeH="0" baseline="0" noProof="0" dirty="0">
                <a:ln>
                  <a:noFill/>
                </a:ln>
                <a:solidFill>
                  <a:prstClr val="black">
                    <a:lumMod val="85000"/>
                    <a:lumOff val="15000"/>
                  </a:prstClr>
                </a:solidFill>
                <a:effectLst/>
                <a:uLnTx/>
                <a:uFillTx/>
                <a:latin typeface="Gotham Black"/>
                <a:ea typeface="+mn-ea"/>
                <a:cs typeface="+mn-cs"/>
              </a:endParaRPr>
            </a:p>
          </p:txBody>
        </p:sp>
      </p:grpSp>
      <p:grpSp>
        <p:nvGrpSpPr>
          <p:cNvPr id="26" name="Grupo 25">
            <a:extLst>
              <a:ext uri="{FF2B5EF4-FFF2-40B4-BE49-F238E27FC236}">
                <a16:creationId xmlns:a16="http://schemas.microsoft.com/office/drawing/2014/main" id="{D6009F8D-6FB4-40C1-931A-BED8D6C320FB}"/>
              </a:ext>
            </a:extLst>
          </p:cNvPr>
          <p:cNvGrpSpPr/>
          <p:nvPr/>
        </p:nvGrpSpPr>
        <p:grpSpPr>
          <a:xfrm>
            <a:off x="7652051" y="2533031"/>
            <a:ext cx="2261969" cy="1267351"/>
            <a:chOff x="3552720" y="2605134"/>
            <a:chExt cx="2261969" cy="1267351"/>
          </a:xfrm>
        </p:grpSpPr>
        <p:pic>
          <p:nvPicPr>
            <p:cNvPr id="27" name="Imagen 26" descr="Icono&#10;&#10;Descripción generada automáticamente">
              <a:extLst>
                <a:ext uri="{FF2B5EF4-FFF2-40B4-BE49-F238E27FC236}">
                  <a16:creationId xmlns:a16="http://schemas.microsoft.com/office/drawing/2014/main" id="{D9037874-A3E9-43F7-8D55-BA87C36D296D}"/>
                </a:ext>
              </a:extLst>
            </p:cNvPr>
            <p:cNvPicPr>
              <a:picLocks noChangeAspect="1"/>
            </p:cNvPicPr>
            <p:nvPr/>
          </p:nvPicPr>
          <p:blipFill>
            <a:blip r:embed="rId5">
              <a:duotone>
                <a:prstClr val="black"/>
                <a:srgbClr val="990099">
                  <a:tint val="45000"/>
                  <a:satMod val="400000"/>
                </a:srgbClr>
              </a:duotone>
              <a:extLst>
                <a:ext uri="{28A0092B-C50C-407E-A947-70E740481C1C}">
                  <a14:useLocalDpi xmlns:a14="http://schemas.microsoft.com/office/drawing/2010/main" val="0"/>
                </a:ext>
              </a:extLst>
            </a:blip>
            <a:stretch>
              <a:fillRect/>
            </a:stretch>
          </p:blipFill>
          <p:spPr>
            <a:xfrm>
              <a:off x="4405343" y="2605134"/>
              <a:ext cx="1300776" cy="1267351"/>
            </a:xfrm>
            <a:prstGeom prst="rect">
              <a:avLst/>
            </a:prstGeom>
          </p:spPr>
        </p:pic>
        <p:sp>
          <p:nvSpPr>
            <p:cNvPr id="28" name="TextBox 31">
              <a:extLst>
                <a:ext uri="{FF2B5EF4-FFF2-40B4-BE49-F238E27FC236}">
                  <a16:creationId xmlns:a16="http://schemas.microsoft.com/office/drawing/2014/main" id="{E1B1A616-5FBA-4130-9EE6-6087672AF63E}"/>
                </a:ext>
              </a:extLst>
            </p:cNvPr>
            <p:cNvSpPr txBox="1"/>
            <p:nvPr/>
          </p:nvSpPr>
          <p:spPr>
            <a:xfrm>
              <a:off x="4827230" y="3069624"/>
              <a:ext cx="8898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atin typeface="Gotham Black"/>
                </a:rPr>
                <a:t>71</a:t>
              </a:r>
              <a:r>
                <a:rPr kumimoji="0" lang="en-US" sz="3200" b="1" i="0" u="none" strike="noStrike" kern="1200" cap="none" spc="0" normalizeH="0" baseline="30000" noProof="0" dirty="0">
                  <a:ln>
                    <a:noFill/>
                  </a:ln>
                  <a:effectLst/>
                  <a:uLnTx/>
                  <a:uFillTx/>
                  <a:latin typeface="Gotham Black"/>
                  <a:ea typeface="+mn-ea"/>
                  <a:cs typeface="+mn-cs"/>
                </a:rPr>
                <a:t>%</a:t>
              </a:r>
              <a:r>
                <a:rPr kumimoji="0" lang="en-US" sz="3200" b="1" i="0" u="none" strike="noStrike" kern="1200" cap="none" spc="0" normalizeH="0" baseline="0" noProof="0" dirty="0">
                  <a:ln>
                    <a:noFill/>
                  </a:ln>
                  <a:effectLst/>
                  <a:uLnTx/>
                  <a:uFillTx/>
                  <a:latin typeface="Gotham Black"/>
                  <a:ea typeface="+mn-ea"/>
                  <a:cs typeface="+mn-cs"/>
                </a:rPr>
                <a:t> </a:t>
              </a:r>
            </a:p>
          </p:txBody>
        </p:sp>
        <p:sp>
          <p:nvSpPr>
            <p:cNvPr id="29" name="TextBox 31">
              <a:extLst>
                <a:ext uri="{FF2B5EF4-FFF2-40B4-BE49-F238E27FC236}">
                  <a16:creationId xmlns:a16="http://schemas.microsoft.com/office/drawing/2014/main" id="{DDEDDA57-DD74-49C7-94AC-9DEE195F17D6}"/>
                </a:ext>
              </a:extLst>
            </p:cNvPr>
            <p:cNvSpPr txBox="1"/>
            <p:nvPr/>
          </p:nvSpPr>
          <p:spPr>
            <a:xfrm>
              <a:off x="3552720" y="2804376"/>
              <a:ext cx="226196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Gotham Black"/>
                  <a:ea typeface="+mn-ea"/>
                  <a:cs typeface="+mn-cs"/>
                </a:rPr>
                <a:t>ACLARAMIENTO VPH-AR</a:t>
              </a:r>
              <a:endParaRPr kumimoji="0" lang="en-US" sz="1400" b="0" i="0" u="none" strike="noStrike" kern="1200" cap="none" spc="0" normalizeH="0" baseline="0" noProof="0" dirty="0">
                <a:ln>
                  <a:noFill/>
                </a:ln>
                <a:solidFill>
                  <a:prstClr val="black">
                    <a:lumMod val="85000"/>
                    <a:lumOff val="15000"/>
                  </a:prstClr>
                </a:solidFill>
                <a:effectLst/>
                <a:uLnTx/>
                <a:uFillTx/>
                <a:latin typeface="Gotham Black"/>
                <a:ea typeface="+mn-ea"/>
                <a:cs typeface="+mn-cs"/>
              </a:endParaRPr>
            </a:p>
          </p:txBody>
        </p:sp>
      </p:grpSp>
      <p:sp>
        <p:nvSpPr>
          <p:cNvPr id="12" name="TextBox 31">
            <a:extLst>
              <a:ext uri="{FF2B5EF4-FFF2-40B4-BE49-F238E27FC236}">
                <a16:creationId xmlns:a16="http://schemas.microsoft.com/office/drawing/2014/main" id="{17B301B0-6EF2-4C46-8071-B2429D9AD124}"/>
              </a:ext>
            </a:extLst>
          </p:cNvPr>
          <p:cNvSpPr txBox="1"/>
          <p:nvPr/>
        </p:nvSpPr>
        <p:spPr>
          <a:xfrm>
            <a:off x="2736186" y="3788017"/>
            <a:ext cx="106088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chemeClr val="tx1">
                    <a:lumMod val="50000"/>
                    <a:lumOff val="50000"/>
                  </a:schemeClr>
                </a:solidFill>
                <a:effectLst/>
                <a:uLnTx/>
                <a:uFillTx/>
                <a:latin typeface="Gotham Black"/>
                <a:ea typeface="+mn-ea"/>
                <a:cs typeface="+mn-cs"/>
              </a:rPr>
              <a:t>6 meses</a:t>
            </a:r>
          </a:p>
        </p:txBody>
      </p:sp>
      <p:sp>
        <p:nvSpPr>
          <p:cNvPr id="13" name="TextBox 31">
            <a:extLst>
              <a:ext uri="{FF2B5EF4-FFF2-40B4-BE49-F238E27FC236}">
                <a16:creationId xmlns:a16="http://schemas.microsoft.com/office/drawing/2014/main" id="{89EB1DB7-723A-4289-B55C-D09EE21E6E3C}"/>
              </a:ext>
            </a:extLst>
          </p:cNvPr>
          <p:cNvSpPr txBox="1"/>
          <p:nvPr/>
        </p:nvSpPr>
        <p:spPr>
          <a:xfrm>
            <a:off x="8020584" y="3789503"/>
            <a:ext cx="106088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chemeClr val="tx1">
                    <a:lumMod val="50000"/>
                    <a:lumOff val="50000"/>
                  </a:schemeClr>
                </a:solidFill>
                <a:effectLst/>
                <a:uLnTx/>
                <a:uFillTx/>
                <a:latin typeface="Gotham Black"/>
                <a:ea typeface="+mn-ea"/>
                <a:cs typeface="+mn-cs"/>
              </a:rPr>
              <a:t>12 meses</a:t>
            </a:r>
          </a:p>
        </p:txBody>
      </p:sp>
      <p:sp>
        <p:nvSpPr>
          <p:cNvPr id="15" name="Elipse 7">
            <a:extLst>
              <a:ext uri="{FF2B5EF4-FFF2-40B4-BE49-F238E27FC236}">
                <a16:creationId xmlns:a16="http://schemas.microsoft.com/office/drawing/2014/main" id="{5FD13E95-80F0-46EE-9989-0EF825D986DE}"/>
              </a:ext>
            </a:extLst>
          </p:cNvPr>
          <p:cNvSpPr/>
          <p:nvPr/>
        </p:nvSpPr>
        <p:spPr>
          <a:xfrm>
            <a:off x="2792771" y="1969424"/>
            <a:ext cx="422939" cy="433901"/>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3" name="CuadroTexto 12">
            <a:extLst>
              <a:ext uri="{FF2B5EF4-FFF2-40B4-BE49-F238E27FC236}">
                <a16:creationId xmlns:a16="http://schemas.microsoft.com/office/drawing/2014/main" id="{892C2A7B-055B-406A-9A4C-4805DAD14F49}"/>
              </a:ext>
            </a:extLst>
          </p:cNvPr>
          <p:cNvSpPr txBox="1"/>
          <p:nvPr/>
        </p:nvSpPr>
        <p:spPr>
          <a:xfrm>
            <a:off x="4670245" y="1393657"/>
            <a:ext cx="2464110"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dirty="0">
                <a:solidFill>
                  <a:prstClr val="black"/>
                </a:solidFill>
                <a:latin typeface="Calibri" panose="020F0502020204030204"/>
              </a:rPr>
              <a:t>RESULTADOS INTERMEDIOS</a:t>
            </a:r>
            <a:r>
              <a:rPr kumimoji="0" lang="es-ES" sz="1050" b="0" i="0" u="none" strike="noStrike" kern="1200" cap="none" spc="0" normalizeH="0" baseline="0" noProof="0" dirty="0">
                <a:ln>
                  <a:noFill/>
                </a:ln>
                <a:solidFill>
                  <a:prstClr val="black"/>
                </a:solidFill>
                <a:effectLst/>
                <a:uLnTx/>
                <a:uFillTx/>
                <a:latin typeface="Calibri" panose="020F0502020204030204"/>
                <a:ea typeface="+mn-ea"/>
                <a:cs typeface="+mn-cs"/>
              </a:rPr>
              <a:t>, Julio 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prstClr val="black"/>
                </a:solidFill>
                <a:effectLst/>
                <a:uLnTx/>
                <a:uFillTx/>
                <a:latin typeface="Calibri" panose="020F0502020204030204"/>
                <a:ea typeface="+mn-ea"/>
                <a:cs typeface="+mn-cs"/>
              </a:rPr>
              <a:t>N: 146  para el análisis*</a:t>
            </a:r>
          </a:p>
        </p:txBody>
      </p:sp>
      <p:pic>
        <p:nvPicPr>
          <p:cNvPr id="8" name="Imagen 9">
            <a:extLst>
              <a:ext uri="{FF2B5EF4-FFF2-40B4-BE49-F238E27FC236}">
                <a16:creationId xmlns:a16="http://schemas.microsoft.com/office/drawing/2014/main" id="{7CDF2B88-046E-4488-ACCB-921C806DDB5D}"/>
              </a:ext>
            </a:extLst>
          </p:cNvPr>
          <p:cNvPicPr>
            <a:picLocks noChangeAspect="1"/>
          </p:cNvPicPr>
          <p:nvPr/>
        </p:nvPicPr>
        <p:blipFill>
          <a:blip r:embed="rId7"/>
          <a:stretch>
            <a:fillRect/>
          </a:stretch>
        </p:blipFill>
        <p:spPr>
          <a:xfrm>
            <a:off x="5852228" y="4293153"/>
            <a:ext cx="925352" cy="886379"/>
          </a:xfrm>
          <a:prstGeom prst="rect">
            <a:avLst/>
          </a:prstGeom>
        </p:spPr>
      </p:pic>
      <p:sp>
        <p:nvSpPr>
          <p:cNvPr id="10" name="Rectangle 9">
            <a:extLst>
              <a:ext uri="{FF2B5EF4-FFF2-40B4-BE49-F238E27FC236}">
                <a16:creationId xmlns:a16="http://schemas.microsoft.com/office/drawing/2014/main" id="{D18054F3-BEB5-44ED-A3ED-A82E923D93DA}"/>
              </a:ext>
            </a:extLst>
          </p:cNvPr>
          <p:cNvSpPr/>
          <p:nvPr/>
        </p:nvSpPr>
        <p:spPr>
          <a:xfrm>
            <a:off x="5943600" y="4789712"/>
            <a:ext cx="649705" cy="320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TextBox 13">
            <a:extLst>
              <a:ext uri="{FF2B5EF4-FFF2-40B4-BE49-F238E27FC236}">
                <a16:creationId xmlns:a16="http://schemas.microsoft.com/office/drawing/2014/main" id="{AA8EC934-C2B9-4E59-89C3-A6F198B15E0E}"/>
              </a:ext>
            </a:extLst>
          </p:cNvPr>
          <p:cNvSpPr txBox="1"/>
          <p:nvPr/>
        </p:nvSpPr>
        <p:spPr>
          <a:xfrm>
            <a:off x="5834569" y="4749854"/>
            <a:ext cx="1108126" cy="400110"/>
          </a:xfrm>
          <a:prstGeom prst="rect">
            <a:avLst/>
          </a:prstGeom>
          <a:noFill/>
        </p:spPr>
        <p:txBody>
          <a:bodyPr wrap="square" rtlCol="0">
            <a:spAutoFit/>
          </a:bodyPr>
          <a:lstStyle/>
          <a:p>
            <a:r>
              <a:rPr lang="es-ES" sz="1000" dirty="0"/>
              <a:t>N: 48 de la </a:t>
            </a:r>
          </a:p>
          <a:p>
            <a:r>
              <a:rPr lang="es-ES" sz="1000" dirty="0"/>
              <a:t>visita 1 (6M)</a:t>
            </a:r>
          </a:p>
        </p:txBody>
      </p:sp>
      <p:sp>
        <p:nvSpPr>
          <p:cNvPr id="16" name="Rectangle 15">
            <a:extLst>
              <a:ext uri="{FF2B5EF4-FFF2-40B4-BE49-F238E27FC236}">
                <a16:creationId xmlns:a16="http://schemas.microsoft.com/office/drawing/2014/main" id="{F20910B4-B327-4372-836D-7DB854398F74}"/>
              </a:ext>
            </a:extLst>
          </p:cNvPr>
          <p:cNvSpPr/>
          <p:nvPr/>
        </p:nvSpPr>
        <p:spPr>
          <a:xfrm>
            <a:off x="2339701" y="5772668"/>
            <a:ext cx="925351" cy="320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TextBox 16">
            <a:extLst>
              <a:ext uri="{FF2B5EF4-FFF2-40B4-BE49-F238E27FC236}">
                <a16:creationId xmlns:a16="http://schemas.microsoft.com/office/drawing/2014/main" id="{C1BF8870-43CD-4A7C-AAD3-823ECCF8C4E8}"/>
              </a:ext>
            </a:extLst>
          </p:cNvPr>
          <p:cNvSpPr txBox="1"/>
          <p:nvPr/>
        </p:nvSpPr>
        <p:spPr>
          <a:xfrm>
            <a:off x="2339701" y="5743168"/>
            <a:ext cx="1108126" cy="246221"/>
          </a:xfrm>
          <a:prstGeom prst="rect">
            <a:avLst/>
          </a:prstGeom>
          <a:noFill/>
        </p:spPr>
        <p:txBody>
          <a:bodyPr wrap="square" rtlCol="0">
            <a:spAutoFit/>
          </a:bodyPr>
          <a:lstStyle/>
          <a:p>
            <a:r>
              <a:rPr lang="es-ES" sz="1000" dirty="0"/>
              <a:t>VISITA 1 (Basal)</a:t>
            </a:r>
          </a:p>
        </p:txBody>
      </p:sp>
      <p:sp>
        <p:nvSpPr>
          <p:cNvPr id="18" name="Rectangle 17">
            <a:extLst>
              <a:ext uri="{FF2B5EF4-FFF2-40B4-BE49-F238E27FC236}">
                <a16:creationId xmlns:a16="http://schemas.microsoft.com/office/drawing/2014/main" id="{0E39046C-3CF6-4E9F-93CC-93E86BECA7B8}"/>
              </a:ext>
            </a:extLst>
          </p:cNvPr>
          <p:cNvSpPr/>
          <p:nvPr/>
        </p:nvSpPr>
        <p:spPr>
          <a:xfrm>
            <a:off x="3433625" y="5781403"/>
            <a:ext cx="925351" cy="320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TextBox 35">
            <a:extLst>
              <a:ext uri="{FF2B5EF4-FFF2-40B4-BE49-F238E27FC236}">
                <a16:creationId xmlns:a16="http://schemas.microsoft.com/office/drawing/2014/main" id="{67A135F2-2E15-40C2-B994-39674E37D78F}"/>
              </a:ext>
            </a:extLst>
          </p:cNvPr>
          <p:cNvSpPr txBox="1"/>
          <p:nvPr/>
        </p:nvSpPr>
        <p:spPr>
          <a:xfrm>
            <a:off x="3433625" y="5751903"/>
            <a:ext cx="1108126" cy="246221"/>
          </a:xfrm>
          <a:prstGeom prst="rect">
            <a:avLst/>
          </a:prstGeom>
          <a:noFill/>
        </p:spPr>
        <p:txBody>
          <a:bodyPr wrap="square" rtlCol="0">
            <a:spAutoFit/>
          </a:bodyPr>
          <a:lstStyle/>
          <a:p>
            <a:r>
              <a:rPr lang="es-ES" sz="1000" dirty="0"/>
              <a:t>VISITA 2 (6M)</a:t>
            </a:r>
          </a:p>
        </p:txBody>
      </p:sp>
      <p:sp>
        <p:nvSpPr>
          <p:cNvPr id="38" name="Rectangle 37">
            <a:extLst>
              <a:ext uri="{FF2B5EF4-FFF2-40B4-BE49-F238E27FC236}">
                <a16:creationId xmlns:a16="http://schemas.microsoft.com/office/drawing/2014/main" id="{BDD6A2D0-495E-4249-8DFF-7083125FD448}"/>
              </a:ext>
            </a:extLst>
          </p:cNvPr>
          <p:cNvSpPr/>
          <p:nvPr/>
        </p:nvSpPr>
        <p:spPr>
          <a:xfrm>
            <a:off x="7798326" y="5738382"/>
            <a:ext cx="925351" cy="320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TextBox 39">
            <a:extLst>
              <a:ext uri="{FF2B5EF4-FFF2-40B4-BE49-F238E27FC236}">
                <a16:creationId xmlns:a16="http://schemas.microsoft.com/office/drawing/2014/main" id="{4E81112E-4D7E-4DDE-91D9-FABCC3EE9EC0}"/>
              </a:ext>
            </a:extLst>
          </p:cNvPr>
          <p:cNvSpPr txBox="1"/>
          <p:nvPr/>
        </p:nvSpPr>
        <p:spPr>
          <a:xfrm>
            <a:off x="7798326" y="5708882"/>
            <a:ext cx="1108126" cy="246221"/>
          </a:xfrm>
          <a:prstGeom prst="rect">
            <a:avLst/>
          </a:prstGeom>
          <a:noFill/>
        </p:spPr>
        <p:txBody>
          <a:bodyPr wrap="square" rtlCol="0">
            <a:spAutoFit/>
          </a:bodyPr>
          <a:lstStyle/>
          <a:p>
            <a:r>
              <a:rPr lang="es-ES" sz="1000" dirty="0"/>
              <a:t>VISITA 2 (6M)</a:t>
            </a:r>
          </a:p>
        </p:txBody>
      </p:sp>
      <p:sp>
        <p:nvSpPr>
          <p:cNvPr id="42" name="Rectangle 41">
            <a:extLst>
              <a:ext uri="{FF2B5EF4-FFF2-40B4-BE49-F238E27FC236}">
                <a16:creationId xmlns:a16="http://schemas.microsoft.com/office/drawing/2014/main" id="{9F6CCB16-17CB-4FD6-A79A-0B66D7B9939E}"/>
              </a:ext>
            </a:extLst>
          </p:cNvPr>
          <p:cNvSpPr/>
          <p:nvPr/>
        </p:nvSpPr>
        <p:spPr>
          <a:xfrm>
            <a:off x="8853843" y="5750331"/>
            <a:ext cx="925351" cy="320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TextBox 43">
            <a:extLst>
              <a:ext uri="{FF2B5EF4-FFF2-40B4-BE49-F238E27FC236}">
                <a16:creationId xmlns:a16="http://schemas.microsoft.com/office/drawing/2014/main" id="{10870E46-7FE7-4E7E-81EA-1DA7C4E4D620}"/>
              </a:ext>
            </a:extLst>
          </p:cNvPr>
          <p:cNvSpPr txBox="1"/>
          <p:nvPr/>
        </p:nvSpPr>
        <p:spPr>
          <a:xfrm>
            <a:off x="8853843" y="5720831"/>
            <a:ext cx="1108126" cy="246221"/>
          </a:xfrm>
          <a:prstGeom prst="rect">
            <a:avLst/>
          </a:prstGeom>
          <a:noFill/>
        </p:spPr>
        <p:txBody>
          <a:bodyPr wrap="square" rtlCol="0">
            <a:spAutoFit/>
          </a:bodyPr>
          <a:lstStyle/>
          <a:p>
            <a:r>
              <a:rPr lang="es-ES" sz="1000" dirty="0"/>
              <a:t>VISITA 3 (12M)</a:t>
            </a:r>
          </a:p>
        </p:txBody>
      </p:sp>
      <p:sp>
        <p:nvSpPr>
          <p:cNvPr id="5" name="Rectángulo 15">
            <a:extLst>
              <a:ext uri="{FF2B5EF4-FFF2-40B4-BE49-F238E27FC236}">
                <a16:creationId xmlns:a16="http://schemas.microsoft.com/office/drawing/2014/main" id="{8AF67D9D-9D04-4A90-9FD9-4074714D8607}"/>
              </a:ext>
            </a:extLst>
          </p:cNvPr>
          <p:cNvSpPr/>
          <p:nvPr/>
        </p:nvSpPr>
        <p:spPr>
          <a:xfrm>
            <a:off x="5803573" y="6424605"/>
            <a:ext cx="5550054"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Seydoux G, et al. Efficacy of a Multi-Ingredient Vaginal Gel in Normalizing HPV-Dependent Cervical Lesions and HR-HPV Clearance.  J Low Genit. Tract Dis. 2020 April; 24(1S):S16. doi:10.1097/LGT.0000000000000538. </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5" name="Grupo 3">
            <a:extLst>
              <a:ext uri="{FF2B5EF4-FFF2-40B4-BE49-F238E27FC236}">
                <a16:creationId xmlns:a16="http://schemas.microsoft.com/office/drawing/2014/main" id="{F5471885-3BD7-496E-A349-21F4F365EBE0}"/>
              </a:ext>
            </a:extLst>
          </p:cNvPr>
          <p:cNvGrpSpPr/>
          <p:nvPr/>
        </p:nvGrpSpPr>
        <p:grpSpPr>
          <a:xfrm>
            <a:off x="10519250" y="149711"/>
            <a:ext cx="1582256" cy="560182"/>
            <a:chOff x="7289361" y="1008524"/>
            <a:chExt cx="1726957" cy="648003"/>
          </a:xfrm>
        </p:grpSpPr>
        <p:pic>
          <p:nvPicPr>
            <p:cNvPr id="37" name="Imagen 3">
              <a:extLst>
                <a:ext uri="{FF2B5EF4-FFF2-40B4-BE49-F238E27FC236}">
                  <a16:creationId xmlns:a16="http://schemas.microsoft.com/office/drawing/2014/main" id="{83187937-A443-4714-AE4B-CFDF12CF4F2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383770" y="1008524"/>
              <a:ext cx="1632548" cy="363431"/>
            </a:xfrm>
            <a:prstGeom prst="rect">
              <a:avLst/>
            </a:prstGeom>
          </p:spPr>
        </p:pic>
        <p:sp>
          <p:nvSpPr>
            <p:cNvPr id="39" name="Rectangle 38">
              <a:extLst>
                <a:ext uri="{FF2B5EF4-FFF2-40B4-BE49-F238E27FC236}">
                  <a16:creationId xmlns:a16="http://schemas.microsoft.com/office/drawing/2014/main" id="{178AABF9-F077-4B82-9918-E8A2E065EA40}"/>
                </a:ext>
              </a:extLst>
            </p:cNvPr>
            <p:cNvSpPr/>
            <p:nvPr/>
          </p:nvSpPr>
          <p:spPr>
            <a:xfrm>
              <a:off x="7289361" y="1300499"/>
              <a:ext cx="1371268" cy="3560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212072"/>
                  </a:solidFill>
                  <a:effectLst/>
                  <a:uLnTx/>
                  <a:uFillTx/>
                  <a:latin typeface="GothamBook"/>
                  <a:ea typeface="+mn-ea"/>
                  <a:cs typeface="+mn-cs"/>
                </a:rPr>
                <a:t>NCT 04199260</a:t>
              </a:r>
            </a:p>
          </p:txBody>
        </p:sp>
      </p:grpSp>
    </p:spTree>
    <p:extLst>
      <p:ext uri="{BB962C8B-B14F-4D97-AF65-F5344CB8AC3E}">
        <p14:creationId xmlns:p14="http://schemas.microsoft.com/office/powerpoint/2010/main" val="1324745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ángulo 2">
            <a:extLst>
              <a:ext uri="{FF2B5EF4-FFF2-40B4-BE49-F238E27FC236}">
                <a16:creationId xmlns:a16="http://schemas.microsoft.com/office/drawing/2014/main" id="{E5D62B2B-A278-46FF-BB6E-B2A3EDA7188D}"/>
              </a:ext>
            </a:extLst>
          </p:cNvPr>
          <p:cNvSpPr/>
          <p:nvPr/>
        </p:nvSpPr>
        <p:spPr>
          <a:xfrm>
            <a:off x="770645" y="2401454"/>
            <a:ext cx="10441160" cy="2677656"/>
          </a:xfrm>
          <a:prstGeom prst="rect">
            <a:avLst/>
          </a:prstGeom>
        </p:spPr>
        <p:txBody>
          <a:bodyPr>
            <a:spAutoFit/>
            <a:scene3d>
              <a:camera prst="orthographicFront"/>
              <a:lightRig rig="threePt" dir="t"/>
            </a:scene3d>
            <a:sp3d extrusionH="57150">
              <a:bevelT w="38100" h="38100"/>
            </a:sp3d>
          </a:bodyPr>
          <a:lstStyle/>
          <a:p>
            <a:pPr marL="257175" marR="0" lvl="0" indent="-257175" algn="just" defTabSz="914400" rtl="0" eaLnBrk="1" fontAlgn="auto" latinLnBrk="0" hangingPunct="1">
              <a:lnSpc>
                <a:spcPct val="100000"/>
              </a:lnSpc>
              <a:spcBef>
                <a:spcPts val="0"/>
              </a:spcBef>
              <a:spcAft>
                <a:spcPts val="0"/>
              </a:spcAft>
              <a:buClr>
                <a:srgbClr val="AB4E99"/>
              </a:buClr>
              <a:buSzTx/>
              <a:buFont typeface="Arial" panose="020B0604020202020204" pitchFamily="34" charset="0"/>
              <a:buChar char="•"/>
              <a:tabLst/>
              <a:defRPr/>
            </a:pPr>
            <a:r>
              <a:rPr kumimoji="0" lang="es-ES" sz="2000" b="0" i="0" u="none" strike="noStrike" kern="1200" cap="none" spc="0" normalizeH="0" baseline="0" noProof="0" dirty="0">
                <a:ln>
                  <a:noFill/>
                </a:ln>
                <a:solidFill>
                  <a:prstClr val="black"/>
                </a:solidFill>
                <a:effectLst/>
                <a:uLnTx/>
                <a:uFillTx/>
                <a:latin typeface="Gotham Black"/>
                <a:ea typeface="Gotham Book" charset="0"/>
                <a:cs typeface="Gotham Book" charset="0"/>
              </a:rPr>
              <a:t>PAPILOCARE® </a:t>
            </a:r>
            <a:r>
              <a:rPr lang="es-ES" sz="2000" dirty="0">
                <a:solidFill>
                  <a:prstClr val="black"/>
                </a:solidFill>
                <a:latin typeface="Gotham Black"/>
                <a:ea typeface="Gotham Book" charset="0"/>
                <a:cs typeface="Gotham Book" charset="0"/>
              </a:rPr>
              <a:t>gel vaginal ha demostrado una </a:t>
            </a:r>
            <a:r>
              <a:rPr lang="es-ES" sz="2000" b="1" dirty="0">
                <a:solidFill>
                  <a:prstClr val="black"/>
                </a:solidFill>
                <a:latin typeface="Gotham Black"/>
                <a:ea typeface="Gotham Book" charset="0"/>
                <a:cs typeface="Gotham Book" charset="0"/>
              </a:rPr>
              <a:t>EFICACIA CONSISTENTE </a:t>
            </a:r>
            <a:r>
              <a:rPr lang="es-ES" sz="2000" dirty="0">
                <a:solidFill>
                  <a:prstClr val="black"/>
                </a:solidFill>
                <a:latin typeface="Gotham Black"/>
                <a:ea typeface="Gotham Book" charset="0"/>
                <a:cs typeface="Gotham Book" charset="0"/>
              </a:rPr>
              <a:t>en la </a:t>
            </a:r>
            <a:r>
              <a:rPr lang="es-ES" sz="2000" b="1" dirty="0">
                <a:solidFill>
                  <a:prstClr val="black"/>
                </a:solidFill>
                <a:latin typeface="Gotham Black"/>
                <a:ea typeface="Gotham Book" charset="0"/>
                <a:cs typeface="Gotham Book" charset="0"/>
              </a:rPr>
              <a:t>regresión</a:t>
            </a:r>
            <a:r>
              <a:rPr lang="es-ES" sz="2000" dirty="0">
                <a:solidFill>
                  <a:prstClr val="black"/>
                </a:solidFill>
                <a:latin typeface="Gotham Black"/>
                <a:ea typeface="Gotham Book" charset="0"/>
                <a:cs typeface="Gotham Book" charset="0"/>
              </a:rPr>
              <a:t> de lesiones cervicales en el </a:t>
            </a:r>
            <a:r>
              <a:rPr kumimoji="0" lang="es-ES" sz="2000" b="1" i="0" u="none" strike="noStrike" kern="1200" cap="none" spc="0" normalizeH="0" baseline="0" noProof="0" dirty="0">
                <a:ln>
                  <a:noFill/>
                </a:ln>
                <a:solidFill>
                  <a:prstClr val="black"/>
                </a:solidFill>
                <a:effectLst/>
                <a:uLnTx/>
                <a:uFillTx/>
                <a:latin typeface="Gotham Black"/>
                <a:ea typeface="Gotham Book" charset="0"/>
                <a:cs typeface="Gotham Book" charset="0"/>
              </a:rPr>
              <a:t>68% y 77% de los pacientes a 6 y 12 meses respectivamente </a:t>
            </a:r>
            <a:r>
              <a:rPr kumimoji="0" lang="es-ES" sz="2000" b="0" i="0" u="none" strike="noStrike" kern="1200" cap="none" spc="0" normalizeH="0" baseline="0" noProof="0" dirty="0">
                <a:ln>
                  <a:noFill/>
                </a:ln>
                <a:solidFill>
                  <a:prstClr val="black"/>
                </a:solidFill>
                <a:effectLst/>
                <a:uLnTx/>
                <a:uFillTx/>
                <a:latin typeface="Gotham Black"/>
                <a:ea typeface="Gotham Book" charset="0"/>
                <a:cs typeface="Gotham Book" charset="0"/>
              </a:rPr>
              <a:t>en la </a:t>
            </a:r>
            <a:r>
              <a:rPr kumimoji="0" lang="es-ES" sz="2000" b="1" i="0" u="none" strike="noStrike" kern="1200" cap="none" spc="0" normalizeH="0" baseline="0" noProof="0" dirty="0">
                <a:ln>
                  <a:noFill/>
                </a:ln>
                <a:solidFill>
                  <a:prstClr val="black"/>
                </a:solidFill>
                <a:effectLst/>
                <a:uLnTx/>
                <a:uFillTx/>
                <a:latin typeface="Gotham Black"/>
                <a:ea typeface="Gotham Book" charset="0"/>
                <a:cs typeface="Gotham Book" charset="0"/>
              </a:rPr>
              <a:t>población total.</a:t>
            </a:r>
          </a:p>
          <a:p>
            <a:pPr marL="257175" marR="0" lvl="0" indent="-257175" algn="just" defTabSz="914400" rtl="0" eaLnBrk="1" fontAlgn="auto" latinLnBrk="0" hangingPunct="1">
              <a:lnSpc>
                <a:spcPct val="100000"/>
              </a:lnSpc>
              <a:spcBef>
                <a:spcPts val="0"/>
              </a:spcBef>
              <a:spcAft>
                <a:spcPts val="0"/>
              </a:spcAft>
              <a:buClr>
                <a:srgbClr val="AB4E99"/>
              </a:buClr>
              <a:buSzTx/>
              <a:buFont typeface="Arial" panose="020B0604020202020204" pitchFamily="34" charset="0"/>
              <a:buChar char="•"/>
              <a:tabLst/>
              <a:defRPr/>
            </a:pPr>
            <a:endParaRPr kumimoji="0" lang="es-ES" sz="2000" b="1" i="0" u="none" strike="noStrike" kern="1200" cap="none" spc="0" normalizeH="0" baseline="0" noProof="0" dirty="0">
              <a:ln>
                <a:noFill/>
              </a:ln>
              <a:solidFill>
                <a:prstClr val="black"/>
              </a:solidFill>
              <a:effectLst/>
              <a:uLnTx/>
              <a:uFillTx/>
              <a:latin typeface="Gotham Black"/>
              <a:ea typeface="Gotham Book" charset="0"/>
              <a:cs typeface="Gotham Book" charset="0"/>
            </a:endParaRPr>
          </a:p>
          <a:p>
            <a:pPr marL="257175" marR="0" lvl="0" indent="-257175" algn="just" defTabSz="914400" rtl="0" eaLnBrk="1" fontAlgn="auto" latinLnBrk="0" hangingPunct="1">
              <a:lnSpc>
                <a:spcPct val="100000"/>
              </a:lnSpc>
              <a:spcBef>
                <a:spcPts val="0"/>
              </a:spcBef>
              <a:spcAft>
                <a:spcPts val="0"/>
              </a:spcAft>
              <a:buClr>
                <a:srgbClr val="AB4E99"/>
              </a:buClr>
              <a:buSzTx/>
              <a:buFont typeface="Arial" panose="020B0604020202020204" pitchFamily="34" charset="0"/>
              <a:buChar char="•"/>
              <a:tabLst/>
              <a:defRPr/>
            </a:pPr>
            <a:r>
              <a:rPr kumimoji="0" lang="es-ES" sz="2000" b="0" i="0" u="none" strike="noStrike" kern="1200" cap="none" spc="0" normalizeH="0" baseline="0" noProof="0" dirty="0">
                <a:ln>
                  <a:noFill/>
                </a:ln>
                <a:solidFill>
                  <a:prstClr val="black"/>
                </a:solidFill>
                <a:effectLst/>
                <a:uLnTx/>
                <a:uFillTx/>
                <a:latin typeface="Gotham Black"/>
                <a:ea typeface="Gotham Book" charset="0"/>
                <a:cs typeface="Gotham Book" charset="0"/>
              </a:rPr>
              <a:t>PAPILOCARE® gel vaginal a demostrado una </a:t>
            </a:r>
            <a:r>
              <a:rPr kumimoji="0" lang="es-ES" sz="2000" b="1" i="0" u="none" strike="noStrike" kern="1200" cap="none" spc="0" normalizeH="0" baseline="0" noProof="0" dirty="0">
                <a:ln>
                  <a:noFill/>
                </a:ln>
                <a:solidFill>
                  <a:prstClr val="black"/>
                </a:solidFill>
                <a:effectLst/>
                <a:uLnTx/>
                <a:uFillTx/>
                <a:latin typeface="Gotham Black"/>
                <a:ea typeface="Gotham Book" charset="0"/>
                <a:cs typeface="Gotham Book" charset="0"/>
              </a:rPr>
              <a:t>eficacia remarcable en el ACLARAMEINTO DE VPH </a:t>
            </a:r>
            <a:r>
              <a:rPr kumimoji="0" lang="es-ES" sz="2000" b="0" i="0" u="none" strike="noStrike" kern="1200" cap="none" spc="0" normalizeH="0" baseline="0" noProof="0" dirty="0">
                <a:ln>
                  <a:noFill/>
                </a:ln>
                <a:solidFill>
                  <a:prstClr val="black"/>
                </a:solidFill>
                <a:effectLst/>
                <a:uLnTx/>
                <a:uFillTx/>
                <a:latin typeface="Gotham Black"/>
                <a:ea typeface="Gotham Book" charset="0"/>
                <a:cs typeface="Gotham Book" charset="0"/>
              </a:rPr>
              <a:t>en el</a:t>
            </a:r>
            <a:r>
              <a:rPr kumimoji="0" lang="es-ES" sz="2000" b="1" i="0" u="none" strike="noStrike" kern="1200" cap="none" spc="0" normalizeH="0" baseline="0" noProof="0" dirty="0">
                <a:ln>
                  <a:noFill/>
                </a:ln>
                <a:solidFill>
                  <a:prstClr val="black"/>
                </a:solidFill>
                <a:effectLst/>
                <a:uLnTx/>
                <a:uFillTx/>
                <a:latin typeface="Gotham Black"/>
                <a:ea typeface="+mn-ea"/>
                <a:cs typeface="+mn-cs"/>
              </a:rPr>
              <a:t> 60% y 70% de las pacientes </a:t>
            </a:r>
            <a:r>
              <a:rPr kumimoji="0" lang="es-ES" sz="2000" b="0" i="0" u="none" strike="noStrike" kern="1200" cap="none" spc="0" normalizeH="0" baseline="0" noProof="0" dirty="0">
                <a:ln>
                  <a:noFill/>
                </a:ln>
                <a:solidFill>
                  <a:prstClr val="black"/>
                </a:solidFill>
                <a:effectLst/>
                <a:uLnTx/>
                <a:uFillTx/>
                <a:latin typeface="Gotham Black"/>
                <a:ea typeface="+mn-ea"/>
                <a:cs typeface="+mn-cs"/>
              </a:rPr>
              <a:t>a </a:t>
            </a:r>
            <a:r>
              <a:rPr kumimoji="0" lang="es-ES" sz="2000" b="1" i="0" u="none" strike="noStrike" kern="1200" cap="none" spc="0" normalizeH="0" baseline="0" noProof="0" dirty="0">
                <a:ln>
                  <a:noFill/>
                </a:ln>
                <a:solidFill>
                  <a:prstClr val="black"/>
                </a:solidFill>
                <a:effectLst/>
                <a:uLnTx/>
                <a:uFillTx/>
                <a:latin typeface="Gotham Black"/>
                <a:ea typeface="+mn-ea"/>
                <a:cs typeface="+mn-cs"/>
              </a:rPr>
              <a:t>6 y 12 meses respectivamente en la población total </a:t>
            </a:r>
            <a:r>
              <a:rPr lang="es-ES" sz="2000" dirty="0">
                <a:solidFill>
                  <a:prstClr val="black"/>
                </a:solidFill>
                <a:latin typeface="Gotham Black"/>
              </a:rPr>
              <a:t>y e</a:t>
            </a:r>
            <a:r>
              <a:rPr kumimoji="0" lang="es-ES" sz="2000" b="0" i="0" u="none" strike="noStrike" kern="1200" cap="none" spc="0" normalizeH="0" baseline="0" noProof="0" dirty="0">
                <a:ln>
                  <a:noFill/>
                </a:ln>
                <a:solidFill>
                  <a:prstClr val="black"/>
                </a:solidFill>
                <a:effectLst/>
                <a:uLnTx/>
                <a:uFillTx/>
                <a:latin typeface="Gotham Black"/>
                <a:ea typeface="+mn-ea"/>
                <a:cs typeface="+mn-cs"/>
              </a:rPr>
              <a:t>n  el </a:t>
            </a:r>
            <a:r>
              <a:rPr kumimoji="0" lang="es-ES" sz="2000" b="1" i="0" u="none" strike="noStrike" kern="1200" cap="none" spc="0" normalizeH="0" baseline="0" noProof="0" dirty="0">
                <a:ln>
                  <a:noFill/>
                </a:ln>
                <a:solidFill>
                  <a:prstClr val="black"/>
                </a:solidFill>
                <a:effectLst/>
                <a:uLnTx/>
                <a:uFillTx/>
                <a:latin typeface="Gotham Black"/>
                <a:ea typeface="+mn-ea"/>
                <a:cs typeface="+mn-cs"/>
              </a:rPr>
              <a:t>59% y 71% de las pacientes a 6 y 12 meses en la subpoblación de VPH-AR.</a:t>
            </a:r>
          </a:p>
          <a:p>
            <a:pPr marL="0" marR="0" lvl="0" indent="0" algn="just" defTabSz="914400" rtl="0" eaLnBrk="1" fontAlgn="auto" latinLnBrk="0" hangingPunct="1">
              <a:lnSpc>
                <a:spcPct val="100000"/>
              </a:lnSpc>
              <a:spcBef>
                <a:spcPts val="0"/>
              </a:spcBef>
              <a:spcAft>
                <a:spcPts val="0"/>
              </a:spcAft>
              <a:buClr>
                <a:srgbClr val="AB4E99"/>
              </a:buClr>
              <a:buSzTx/>
              <a:buFontTx/>
              <a:buNone/>
              <a:tabLst/>
              <a:defRPr/>
            </a:pPr>
            <a:endParaRPr kumimoji="0" lang="es-ES" sz="2800" b="1" i="0" u="none" strike="noStrike" kern="1200" cap="none" spc="0" normalizeH="0" baseline="0" noProof="0" dirty="0">
              <a:ln>
                <a:noFill/>
              </a:ln>
              <a:solidFill>
                <a:prstClr val="black"/>
              </a:solidFill>
              <a:effectLst/>
              <a:uLnTx/>
              <a:uFillTx/>
              <a:latin typeface="Gotham Black"/>
              <a:ea typeface="Gotham Book" charset="0"/>
              <a:cs typeface="Gotham Book" charset="0"/>
            </a:endParaRPr>
          </a:p>
        </p:txBody>
      </p:sp>
      <p:sp>
        <p:nvSpPr>
          <p:cNvPr id="23" name="Elipse 7">
            <a:extLst>
              <a:ext uri="{FF2B5EF4-FFF2-40B4-BE49-F238E27FC236}">
                <a16:creationId xmlns:a16="http://schemas.microsoft.com/office/drawing/2014/main" id="{3746323C-A779-4516-AC2A-FEFB6E87DFBF}"/>
              </a:ext>
            </a:extLst>
          </p:cNvPr>
          <p:cNvSpPr/>
          <p:nvPr/>
        </p:nvSpPr>
        <p:spPr>
          <a:xfrm>
            <a:off x="682552" y="2436635"/>
            <a:ext cx="297644" cy="28934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33" name="Elipse 7">
            <a:extLst>
              <a:ext uri="{FF2B5EF4-FFF2-40B4-BE49-F238E27FC236}">
                <a16:creationId xmlns:a16="http://schemas.microsoft.com/office/drawing/2014/main" id="{913E15DE-3DB2-4018-8D8F-56F2A9679257}"/>
              </a:ext>
            </a:extLst>
          </p:cNvPr>
          <p:cNvSpPr/>
          <p:nvPr/>
        </p:nvSpPr>
        <p:spPr>
          <a:xfrm>
            <a:off x="726599" y="3733840"/>
            <a:ext cx="297644" cy="28934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2" name="Rectángulo 4">
            <a:extLst>
              <a:ext uri="{FF2B5EF4-FFF2-40B4-BE49-F238E27FC236}">
                <a16:creationId xmlns:a16="http://schemas.microsoft.com/office/drawing/2014/main" id="{E5D309EE-83F0-435B-B7B8-AAEA0CDDA341}"/>
              </a:ext>
            </a:extLst>
          </p:cNvPr>
          <p:cNvSpPr>
            <a:spLocks noChangeArrowheads="1"/>
          </p:cNvSpPr>
          <p:nvPr/>
        </p:nvSpPr>
        <p:spPr bwMode="auto">
          <a:xfrm>
            <a:off x="0" y="1143994"/>
            <a:ext cx="12192000" cy="369332"/>
          </a:xfrm>
          <a:prstGeom prst="rect">
            <a:avLst/>
          </a:prstGeom>
          <a:solidFill>
            <a:srgbClr val="990099"/>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0" marR="0" lvl="0" indent="0" algn="ctr" defTabSz="6858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s-ES" altLang="es-ES_tradnl"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tham Book"/>
                <a:ea typeface="MS PGothic" panose="020B0600070205080204" pitchFamily="34" charset="-128"/>
                <a:cs typeface="+mn-cs"/>
              </a:rPr>
              <a:t>CONCLUSIONES ESTUDIO VIDA REAL</a:t>
            </a:r>
            <a:endParaRPr kumimoji="0" lang="es-ES" altLang="es-ES_tradnl"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tham Book"/>
              <a:ea typeface="MS PGothic" panose="020B0600070205080204" pitchFamily="34" charset="-128"/>
              <a:cs typeface="+mn-cs"/>
            </a:endParaRPr>
          </a:p>
        </p:txBody>
      </p:sp>
      <p:sp>
        <p:nvSpPr>
          <p:cNvPr id="4" name="Rectángulo 15">
            <a:extLst>
              <a:ext uri="{FF2B5EF4-FFF2-40B4-BE49-F238E27FC236}">
                <a16:creationId xmlns:a16="http://schemas.microsoft.com/office/drawing/2014/main" id="{D1FB1BED-6F58-4EC6-BB05-ED31CD1E90F5}"/>
              </a:ext>
            </a:extLst>
          </p:cNvPr>
          <p:cNvSpPr/>
          <p:nvPr/>
        </p:nvSpPr>
        <p:spPr>
          <a:xfrm>
            <a:off x="5803573" y="6424605"/>
            <a:ext cx="5550054"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Seydoux G, et al. Efficacy of a Multi-Ingredient Vaginal Gel in Normalizing HPV-Dependent Cervical Lesions and HR-HPV Clearance.  J Low Genit. Tract Dis. 2020 April; 24(1S):S16. doi:10.1097/LGT.0000000000000538. </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upo 3">
            <a:extLst>
              <a:ext uri="{FF2B5EF4-FFF2-40B4-BE49-F238E27FC236}">
                <a16:creationId xmlns:a16="http://schemas.microsoft.com/office/drawing/2014/main" id="{AAAC6347-DA6B-41DC-B500-FD8C97D0F3A8}"/>
              </a:ext>
            </a:extLst>
          </p:cNvPr>
          <p:cNvGrpSpPr/>
          <p:nvPr/>
        </p:nvGrpSpPr>
        <p:grpSpPr>
          <a:xfrm>
            <a:off x="10519250" y="149711"/>
            <a:ext cx="1582256" cy="560182"/>
            <a:chOff x="7289361" y="1008524"/>
            <a:chExt cx="1726957" cy="648003"/>
          </a:xfrm>
        </p:grpSpPr>
        <p:pic>
          <p:nvPicPr>
            <p:cNvPr id="13" name="Imagen 3">
              <a:extLst>
                <a:ext uri="{FF2B5EF4-FFF2-40B4-BE49-F238E27FC236}">
                  <a16:creationId xmlns:a16="http://schemas.microsoft.com/office/drawing/2014/main" id="{6E27EA00-7AA4-4499-BE4A-5F48483E9AD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83770" y="1008524"/>
              <a:ext cx="1632548" cy="363431"/>
            </a:xfrm>
            <a:prstGeom prst="rect">
              <a:avLst/>
            </a:prstGeom>
          </p:spPr>
        </p:pic>
        <p:sp>
          <p:nvSpPr>
            <p:cNvPr id="14" name="Rectangle 13">
              <a:extLst>
                <a:ext uri="{FF2B5EF4-FFF2-40B4-BE49-F238E27FC236}">
                  <a16:creationId xmlns:a16="http://schemas.microsoft.com/office/drawing/2014/main" id="{1ACD4195-8F74-483D-8D1B-6F1E6B3BEDE6}"/>
                </a:ext>
              </a:extLst>
            </p:cNvPr>
            <p:cNvSpPr/>
            <p:nvPr/>
          </p:nvSpPr>
          <p:spPr>
            <a:xfrm>
              <a:off x="7289361" y="1300499"/>
              <a:ext cx="1371268" cy="3560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212072"/>
                  </a:solidFill>
                  <a:effectLst/>
                  <a:uLnTx/>
                  <a:uFillTx/>
                  <a:latin typeface="GothamBook"/>
                  <a:ea typeface="+mn-ea"/>
                  <a:cs typeface="+mn-cs"/>
                </a:rPr>
                <a:t>NCT 04199260</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uadroTexto 21">
            <a:extLst>
              <a:ext uri="{FF2B5EF4-FFF2-40B4-BE49-F238E27FC236}">
                <a16:creationId xmlns:a16="http://schemas.microsoft.com/office/drawing/2014/main" id="{472DE1A4-5EE2-4C7F-ADFD-9250DE49806A}"/>
              </a:ext>
            </a:extLst>
          </p:cNvPr>
          <p:cNvSpPr txBox="1"/>
          <p:nvPr/>
        </p:nvSpPr>
        <p:spPr>
          <a:xfrm>
            <a:off x="6932338" y="6434905"/>
            <a:ext cx="4111930" cy="338554"/>
          </a:xfrm>
          <a:prstGeom prst="rect">
            <a:avLst/>
          </a:prstGeom>
          <a:noFill/>
        </p:spPr>
        <p:txBody>
          <a:bodyPr wrap="square">
            <a:spAutoFit/>
          </a:bodyPr>
          <a:lstStyle/>
          <a:p>
            <a:r>
              <a:rPr lang="es-ES" sz="800" dirty="0"/>
              <a:t>Emsellem C, et al. </a:t>
            </a:r>
            <a:r>
              <a:rPr lang="es-ES" sz="800" dirty="0" err="1"/>
              <a:t>Efficacy</a:t>
            </a:r>
            <a:r>
              <a:rPr lang="es-ES" sz="800" dirty="0"/>
              <a:t> </a:t>
            </a:r>
            <a:r>
              <a:rPr lang="es-ES" sz="800" dirty="0" err="1"/>
              <a:t>of</a:t>
            </a:r>
            <a:r>
              <a:rPr lang="es-ES" sz="800" dirty="0"/>
              <a:t> a Multi-</a:t>
            </a:r>
            <a:r>
              <a:rPr lang="es-ES" sz="800" dirty="0" err="1"/>
              <a:t>Ingredient</a:t>
            </a:r>
            <a:r>
              <a:rPr lang="es-ES" sz="800" dirty="0"/>
              <a:t> Vaginal Gel in </a:t>
            </a:r>
            <a:r>
              <a:rPr lang="es-ES" sz="800" dirty="0" err="1"/>
              <a:t>Repairing</a:t>
            </a:r>
            <a:r>
              <a:rPr lang="es-ES" sz="800" dirty="0"/>
              <a:t> HPV-</a:t>
            </a:r>
            <a:r>
              <a:rPr lang="es-ES" sz="800" dirty="0" err="1"/>
              <a:t>Dependent</a:t>
            </a:r>
            <a:r>
              <a:rPr lang="es-ES" sz="800" dirty="0"/>
              <a:t> Cervical </a:t>
            </a:r>
            <a:r>
              <a:rPr lang="es-ES" sz="800" dirty="0" err="1"/>
              <a:t>Lesions</a:t>
            </a:r>
            <a:r>
              <a:rPr lang="es-ES" sz="800" dirty="0"/>
              <a:t> in Real-</a:t>
            </a:r>
            <a:r>
              <a:rPr lang="es-ES" sz="800" dirty="0" err="1"/>
              <a:t>Life</a:t>
            </a:r>
            <a:r>
              <a:rPr lang="es-ES" sz="800" dirty="0"/>
              <a:t>: </a:t>
            </a:r>
            <a:r>
              <a:rPr lang="es-ES" sz="800" dirty="0" err="1"/>
              <a:t>Interim</a:t>
            </a:r>
            <a:r>
              <a:rPr lang="es-ES" sz="800" dirty="0"/>
              <a:t> </a:t>
            </a:r>
            <a:r>
              <a:rPr lang="es-ES" sz="800" dirty="0" err="1"/>
              <a:t>Analysis</a:t>
            </a:r>
            <a:r>
              <a:rPr lang="es-ES" sz="800" dirty="0"/>
              <a:t>. J Low </a:t>
            </a:r>
            <a:r>
              <a:rPr lang="es-ES" sz="800" dirty="0" err="1"/>
              <a:t>Genit</a:t>
            </a:r>
            <a:r>
              <a:rPr lang="es-ES" sz="800" dirty="0"/>
              <a:t>. </a:t>
            </a:r>
            <a:r>
              <a:rPr lang="es-ES" sz="800" dirty="0" err="1"/>
              <a:t>Tract</a:t>
            </a:r>
            <a:r>
              <a:rPr lang="es-ES" sz="800" dirty="0"/>
              <a:t> </a:t>
            </a:r>
            <a:r>
              <a:rPr lang="es-ES" sz="800" dirty="0" err="1"/>
              <a:t>Dis</a:t>
            </a:r>
            <a:r>
              <a:rPr lang="es-ES" sz="800" dirty="0"/>
              <a:t>. 2020 April; 24(1S):S16-S17. </a:t>
            </a:r>
          </a:p>
        </p:txBody>
      </p:sp>
      <p:grpSp>
        <p:nvGrpSpPr>
          <p:cNvPr id="24" name="Grupo 23">
            <a:extLst>
              <a:ext uri="{FF2B5EF4-FFF2-40B4-BE49-F238E27FC236}">
                <a16:creationId xmlns:a16="http://schemas.microsoft.com/office/drawing/2014/main" id="{48B14A46-14B4-41FE-8C85-3057554C5EB6}"/>
              </a:ext>
            </a:extLst>
          </p:cNvPr>
          <p:cNvGrpSpPr/>
          <p:nvPr/>
        </p:nvGrpSpPr>
        <p:grpSpPr>
          <a:xfrm>
            <a:off x="1377476" y="1538578"/>
            <a:ext cx="10339847" cy="4774237"/>
            <a:chOff x="1377476" y="1538578"/>
            <a:chExt cx="10339847" cy="4774237"/>
          </a:xfrm>
        </p:grpSpPr>
        <p:grpSp>
          <p:nvGrpSpPr>
            <p:cNvPr id="88" name="Grupo 87">
              <a:extLst>
                <a:ext uri="{FF2B5EF4-FFF2-40B4-BE49-F238E27FC236}">
                  <a16:creationId xmlns:a16="http://schemas.microsoft.com/office/drawing/2014/main" id="{CC39CEF1-28C9-4011-8F1A-B8A662B1005D}"/>
                </a:ext>
              </a:extLst>
            </p:cNvPr>
            <p:cNvGrpSpPr/>
            <p:nvPr/>
          </p:nvGrpSpPr>
          <p:grpSpPr>
            <a:xfrm>
              <a:off x="10128254" y="4346589"/>
              <a:ext cx="1311752" cy="1267351"/>
              <a:chOff x="8886778" y="4572214"/>
              <a:chExt cx="1311752" cy="1267351"/>
            </a:xfrm>
          </p:grpSpPr>
          <p:pic>
            <p:nvPicPr>
              <p:cNvPr id="3" name="Imagen 2" descr="Icono&#10;&#10;Descripción generada automáticamente">
                <a:extLst>
                  <a:ext uri="{FF2B5EF4-FFF2-40B4-BE49-F238E27FC236}">
                    <a16:creationId xmlns:a16="http://schemas.microsoft.com/office/drawing/2014/main" id="{A0D89156-A478-4A31-AAC7-31698D93EB9B}"/>
                  </a:ext>
                </a:extLst>
              </p:cNvPr>
              <p:cNvPicPr>
                <a:picLocks noChangeAspect="1"/>
              </p:cNvPicPr>
              <p:nvPr/>
            </p:nvPicPr>
            <p:blipFill>
              <a:blip r:embed="rId2">
                <a:duotone>
                  <a:prstClr val="black"/>
                  <a:srgbClr val="990099">
                    <a:tint val="45000"/>
                    <a:satMod val="400000"/>
                  </a:srgbClr>
                </a:duotone>
                <a:extLst>
                  <a:ext uri="{28A0092B-C50C-407E-A947-70E740481C1C}">
                    <a14:useLocalDpi xmlns:a14="http://schemas.microsoft.com/office/drawing/2010/main" val="0"/>
                  </a:ext>
                </a:extLst>
              </a:blip>
              <a:stretch>
                <a:fillRect/>
              </a:stretch>
            </p:blipFill>
            <p:spPr>
              <a:xfrm>
                <a:off x="8886778" y="4572214"/>
                <a:ext cx="1300776" cy="1267351"/>
              </a:xfrm>
              <a:prstGeom prst="rect">
                <a:avLst/>
              </a:prstGeom>
            </p:spPr>
          </p:pic>
          <p:sp>
            <p:nvSpPr>
              <p:cNvPr id="4" name="TextBox 31">
                <a:extLst>
                  <a:ext uri="{FF2B5EF4-FFF2-40B4-BE49-F238E27FC236}">
                    <a16:creationId xmlns:a16="http://schemas.microsoft.com/office/drawing/2014/main" id="{2926C0BF-9315-46B2-9088-95B50EA734E1}"/>
                  </a:ext>
                </a:extLst>
              </p:cNvPr>
              <p:cNvSpPr txBox="1"/>
              <p:nvPr/>
            </p:nvSpPr>
            <p:spPr>
              <a:xfrm>
                <a:off x="9308665" y="5036704"/>
                <a:ext cx="8898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Gotham Black"/>
                    <a:ea typeface="+mn-ea"/>
                    <a:cs typeface="+mn-cs"/>
                  </a:rPr>
                  <a:t>59</a:t>
                </a:r>
                <a:r>
                  <a:rPr kumimoji="0" lang="en-US" sz="3200" b="1" i="0" u="none" strike="noStrike" kern="1200" cap="none" spc="0" normalizeH="0" baseline="30000" noProof="0" dirty="0">
                    <a:ln>
                      <a:noFill/>
                    </a:ln>
                    <a:effectLst/>
                    <a:uLnTx/>
                    <a:uFillTx/>
                    <a:latin typeface="Gotham Black"/>
                    <a:ea typeface="+mn-ea"/>
                    <a:cs typeface="+mn-cs"/>
                  </a:rPr>
                  <a:t>%</a:t>
                </a:r>
                <a:r>
                  <a:rPr kumimoji="0" lang="en-US" sz="3200" b="1" i="0" u="none" strike="noStrike" kern="1200" cap="none" spc="0" normalizeH="0" baseline="0" noProof="0" dirty="0">
                    <a:ln>
                      <a:noFill/>
                    </a:ln>
                    <a:effectLst/>
                    <a:uLnTx/>
                    <a:uFillTx/>
                    <a:latin typeface="Gotham Black"/>
                    <a:ea typeface="+mn-ea"/>
                    <a:cs typeface="+mn-cs"/>
                  </a:rPr>
                  <a:t> </a:t>
                </a:r>
              </a:p>
            </p:txBody>
          </p:sp>
        </p:grpSp>
        <p:sp>
          <p:nvSpPr>
            <p:cNvPr id="5" name="TextBox 31">
              <a:extLst>
                <a:ext uri="{FF2B5EF4-FFF2-40B4-BE49-F238E27FC236}">
                  <a16:creationId xmlns:a16="http://schemas.microsoft.com/office/drawing/2014/main" id="{E5D1029B-93FB-48E1-A6D1-6ADE6388475E}"/>
                </a:ext>
              </a:extLst>
            </p:cNvPr>
            <p:cNvSpPr txBox="1"/>
            <p:nvPr/>
          </p:nvSpPr>
          <p:spPr>
            <a:xfrm>
              <a:off x="10114375" y="4346589"/>
              <a:ext cx="952275"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90099"/>
                  </a:solidFill>
                  <a:effectLst/>
                  <a:uLnTx/>
                  <a:uFillTx/>
                  <a:latin typeface="Gotham Black"/>
                  <a:ea typeface="+mn-ea"/>
                  <a:cs typeface="+mn-cs"/>
                </a:rPr>
                <a:t>VPH-AR</a:t>
              </a:r>
              <a:endParaRPr kumimoji="0" lang="en-US" sz="1400" b="0" i="0" u="none" strike="noStrike" kern="1200" cap="none" spc="0" normalizeH="0" baseline="0" noProof="0" dirty="0">
                <a:ln>
                  <a:noFill/>
                </a:ln>
                <a:solidFill>
                  <a:prstClr val="black">
                    <a:lumMod val="85000"/>
                    <a:lumOff val="15000"/>
                  </a:prstClr>
                </a:solidFill>
                <a:effectLst/>
                <a:uLnTx/>
                <a:uFillTx/>
                <a:latin typeface="Gotham Black"/>
                <a:ea typeface="+mn-ea"/>
                <a:cs typeface="+mn-cs"/>
              </a:endParaRPr>
            </a:p>
          </p:txBody>
        </p:sp>
        <p:pic>
          <p:nvPicPr>
            <p:cNvPr id="11" name="Imagen 10" descr="Icono&#10;&#10;Descripción generada automáticamente">
              <a:extLst>
                <a:ext uri="{FF2B5EF4-FFF2-40B4-BE49-F238E27FC236}">
                  <a16:creationId xmlns:a16="http://schemas.microsoft.com/office/drawing/2014/main" id="{B156E6B1-6634-45D6-8E02-22B862339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660878">
              <a:off x="4130670" y="2167898"/>
              <a:ext cx="1300776" cy="1267351"/>
            </a:xfrm>
            <a:prstGeom prst="rect">
              <a:avLst/>
            </a:prstGeom>
          </p:spPr>
        </p:pic>
        <p:sp>
          <p:nvSpPr>
            <p:cNvPr id="17" name="TextBox 31">
              <a:extLst>
                <a:ext uri="{FF2B5EF4-FFF2-40B4-BE49-F238E27FC236}">
                  <a16:creationId xmlns:a16="http://schemas.microsoft.com/office/drawing/2014/main" id="{B5D19006-B400-4D12-A43E-8FCA1D29CB5C}"/>
                </a:ext>
              </a:extLst>
            </p:cNvPr>
            <p:cNvSpPr txBox="1"/>
            <p:nvPr/>
          </p:nvSpPr>
          <p:spPr>
            <a:xfrm>
              <a:off x="4271022" y="2664209"/>
              <a:ext cx="10741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Gotham Black"/>
                  <a:ea typeface="+mn-ea"/>
                  <a:cs typeface="+mn-cs"/>
                </a:rPr>
                <a:t>88</a:t>
              </a:r>
              <a:r>
                <a:rPr kumimoji="0" lang="en-US" sz="3200" b="1" i="0" u="none" strike="noStrike" kern="1200" cap="none" spc="0" normalizeH="0" baseline="30000" noProof="0" dirty="0">
                  <a:ln>
                    <a:noFill/>
                  </a:ln>
                  <a:effectLst/>
                  <a:uLnTx/>
                  <a:uFillTx/>
                  <a:latin typeface="Gotham Black"/>
                  <a:ea typeface="+mn-ea"/>
                  <a:cs typeface="+mn-cs"/>
                </a:rPr>
                <a:t>%**</a:t>
              </a:r>
              <a:r>
                <a:rPr kumimoji="0" lang="en-US" sz="3200" b="1" i="0" u="none" strike="noStrike" kern="1200" cap="none" spc="0" normalizeH="0" baseline="0" noProof="0" dirty="0">
                  <a:ln>
                    <a:noFill/>
                  </a:ln>
                  <a:effectLst/>
                  <a:uLnTx/>
                  <a:uFillTx/>
                  <a:latin typeface="Gotham Black"/>
                  <a:ea typeface="+mn-ea"/>
                  <a:cs typeface="+mn-cs"/>
                </a:rPr>
                <a:t> </a:t>
              </a:r>
            </a:p>
          </p:txBody>
        </p:sp>
        <p:sp>
          <p:nvSpPr>
            <p:cNvPr id="23" name="TextBox 31">
              <a:extLst>
                <a:ext uri="{FF2B5EF4-FFF2-40B4-BE49-F238E27FC236}">
                  <a16:creationId xmlns:a16="http://schemas.microsoft.com/office/drawing/2014/main" id="{3407A8B8-1437-4D32-8625-B52F2FDA1E27}"/>
                </a:ext>
              </a:extLst>
            </p:cNvPr>
            <p:cNvSpPr txBox="1"/>
            <p:nvPr/>
          </p:nvSpPr>
          <p:spPr>
            <a:xfrm>
              <a:off x="4742960" y="1972980"/>
              <a:ext cx="876415"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b="1" dirty="0">
                  <a:solidFill>
                    <a:srgbClr val="990099"/>
                  </a:solidFill>
                  <a:latin typeface="Gotham Black"/>
                </a:rPr>
                <a:t>VPH-AR</a:t>
              </a:r>
              <a:endParaRPr kumimoji="0" lang="en-US" sz="1400" b="1" i="0" u="none" strike="noStrike" kern="1200" cap="none" spc="0" normalizeH="0" baseline="0" noProof="0" dirty="0">
                <a:ln>
                  <a:noFill/>
                </a:ln>
                <a:solidFill>
                  <a:srgbClr val="990099"/>
                </a:solidFill>
                <a:effectLst/>
                <a:uLnTx/>
                <a:uFillTx/>
                <a:latin typeface="Gotham Black"/>
                <a:ea typeface="+mn-ea"/>
                <a:cs typeface="+mn-cs"/>
              </a:endParaRPr>
            </a:p>
          </p:txBody>
        </p:sp>
        <p:grpSp>
          <p:nvGrpSpPr>
            <p:cNvPr id="6" name="Grupo 5">
              <a:extLst>
                <a:ext uri="{FF2B5EF4-FFF2-40B4-BE49-F238E27FC236}">
                  <a16:creationId xmlns:a16="http://schemas.microsoft.com/office/drawing/2014/main" id="{C4133FD2-4737-4524-9936-CDAB699D9FBC}"/>
                </a:ext>
              </a:extLst>
            </p:cNvPr>
            <p:cNvGrpSpPr/>
            <p:nvPr/>
          </p:nvGrpSpPr>
          <p:grpSpPr>
            <a:xfrm>
              <a:off x="9451636" y="2037433"/>
              <a:ext cx="1267351" cy="1300776"/>
              <a:chOff x="10146548" y="2006093"/>
              <a:chExt cx="1267351" cy="1300776"/>
            </a:xfrm>
          </p:grpSpPr>
          <p:pic>
            <p:nvPicPr>
              <p:cNvPr id="34" name="Imagen 33" descr="Icono&#10;&#10;Descripción generada automáticamente">
                <a:extLst>
                  <a:ext uri="{FF2B5EF4-FFF2-40B4-BE49-F238E27FC236}">
                    <a16:creationId xmlns:a16="http://schemas.microsoft.com/office/drawing/2014/main" id="{0CD5786C-0196-4DA7-B781-F8D0CAFE327F}"/>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6660878">
                <a:off x="10129836" y="2022805"/>
                <a:ext cx="1300776" cy="1267351"/>
              </a:xfrm>
              <a:prstGeom prst="rect">
                <a:avLst/>
              </a:prstGeom>
            </p:spPr>
          </p:pic>
          <p:sp>
            <p:nvSpPr>
              <p:cNvPr id="37" name="TextBox 31">
                <a:extLst>
                  <a:ext uri="{FF2B5EF4-FFF2-40B4-BE49-F238E27FC236}">
                    <a16:creationId xmlns:a16="http://schemas.microsoft.com/office/drawing/2014/main" id="{7D76A9D1-0191-4367-BA37-9CE7C338DE1F}"/>
                  </a:ext>
                </a:extLst>
              </p:cNvPr>
              <p:cNvSpPr txBox="1"/>
              <p:nvPr/>
            </p:nvSpPr>
            <p:spPr>
              <a:xfrm>
                <a:off x="10155584" y="2535528"/>
                <a:ext cx="11261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atin typeface="Gotham Black"/>
                  </a:rPr>
                  <a:t>68.4</a:t>
                </a:r>
                <a:r>
                  <a:rPr kumimoji="0" lang="en-US" sz="3200" b="1" i="0" u="none" strike="noStrike" kern="1200" cap="none" spc="0" normalizeH="0" baseline="30000" noProof="0" dirty="0">
                    <a:ln>
                      <a:noFill/>
                    </a:ln>
                    <a:effectLst/>
                    <a:uLnTx/>
                    <a:uFillTx/>
                    <a:latin typeface="Gotham Black"/>
                    <a:ea typeface="+mn-ea"/>
                    <a:cs typeface="+mn-cs"/>
                  </a:rPr>
                  <a:t>%</a:t>
                </a:r>
                <a:r>
                  <a:rPr kumimoji="0" lang="en-US" sz="3200" b="1" i="0" u="none" strike="noStrike" kern="1200" cap="none" spc="0" normalizeH="0" baseline="0" noProof="0" dirty="0">
                    <a:ln>
                      <a:noFill/>
                    </a:ln>
                    <a:effectLst/>
                    <a:uLnTx/>
                    <a:uFillTx/>
                    <a:latin typeface="Gotham Black"/>
                    <a:ea typeface="+mn-ea"/>
                    <a:cs typeface="+mn-cs"/>
                  </a:rPr>
                  <a:t> </a:t>
                </a:r>
              </a:p>
            </p:txBody>
          </p:sp>
        </p:grpSp>
        <p:sp>
          <p:nvSpPr>
            <p:cNvPr id="39" name="TextBox 31">
              <a:extLst>
                <a:ext uri="{FF2B5EF4-FFF2-40B4-BE49-F238E27FC236}">
                  <a16:creationId xmlns:a16="http://schemas.microsoft.com/office/drawing/2014/main" id="{D010926A-0CAE-454D-BE06-ED4D48520C30}"/>
                </a:ext>
              </a:extLst>
            </p:cNvPr>
            <p:cNvSpPr txBox="1"/>
            <p:nvPr/>
          </p:nvSpPr>
          <p:spPr>
            <a:xfrm>
              <a:off x="10284413" y="1918134"/>
              <a:ext cx="621669" cy="30777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4">
                      <a:lumMod val="50000"/>
                    </a:schemeClr>
                  </a:solidFill>
                  <a:effectLst/>
                  <a:uLnTx/>
                  <a:uFillTx/>
                  <a:latin typeface="Gotham Black"/>
                  <a:ea typeface="+mn-ea"/>
                  <a:cs typeface="+mn-cs"/>
                </a:rPr>
                <a:t>VPH</a:t>
              </a:r>
            </a:p>
          </p:txBody>
        </p:sp>
        <p:pic>
          <p:nvPicPr>
            <p:cNvPr id="52" name="Imagen 51" descr="Icono&#10;&#10;Descripción generada automáticamente">
              <a:extLst>
                <a:ext uri="{FF2B5EF4-FFF2-40B4-BE49-F238E27FC236}">
                  <a16:creationId xmlns:a16="http://schemas.microsoft.com/office/drawing/2014/main" id="{713D1BC9-E7E7-48AD-8976-55FD71416F36}"/>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6660878">
              <a:off x="1690454" y="2192325"/>
              <a:ext cx="1300776" cy="1267351"/>
            </a:xfrm>
            <a:prstGeom prst="rect">
              <a:avLst/>
            </a:prstGeom>
          </p:spPr>
        </p:pic>
        <p:sp>
          <p:nvSpPr>
            <p:cNvPr id="54" name="TextBox 31">
              <a:extLst>
                <a:ext uri="{FF2B5EF4-FFF2-40B4-BE49-F238E27FC236}">
                  <a16:creationId xmlns:a16="http://schemas.microsoft.com/office/drawing/2014/main" id="{B6311875-1FFE-45F3-94EC-ACC563DAFA1F}"/>
                </a:ext>
              </a:extLst>
            </p:cNvPr>
            <p:cNvSpPr txBox="1"/>
            <p:nvPr/>
          </p:nvSpPr>
          <p:spPr>
            <a:xfrm>
              <a:off x="1736824" y="2666949"/>
              <a:ext cx="9916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atin typeface="Gotham Black"/>
                </a:rPr>
                <a:t>85</a:t>
              </a:r>
              <a:r>
                <a:rPr kumimoji="0" lang="en-US" sz="3200" b="1" i="0" u="none" strike="noStrike" kern="1200" cap="none" spc="0" normalizeH="0" baseline="30000" noProof="0" dirty="0">
                  <a:ln>
                    <a:noFill/>
                  </a:ln>
                  <a:effectLst/>
                  <a:uLnTx/>
                  <a:uFillTx/>
                  <a:latin typeface="Gotham Black"/>
                  <a:ea typeface="+mn-ea"/>
                  <a:cs typeface="+mn-cs"/>
                </a:rPr>
                <a:t>%*</a:t>
              </a:r>
              <a:r>
                <a:rPr kumimoji="0" lang="en-US" sz="3200" b="1" i="0" u="none" strike="noStrike" kern="1200" cap="none" spc="0" normalizeH="0" baseline="0" noProof="0" dirty="0">
                  <a:ln>
                    <a:noFill/>
                  </a:ln>
                  <a:effectLst/>
                  <a:uLnTx/>
                  <a:uFillTx/>
                  <a:latin typeface="Gotham Black"/>
                  <a:ea typeface="+mn-ea"/>
                  <a:cs typeface="+mn-cs"/>
                </a:rPr>
                <a:t> </a:t>
              </a:r>
            </a:p>
          </p:txBody>
        </p:sp>
        <p:sp>
          <p:nvSpPr>
            <p:cNvPr id="56" name="TextBox 31">
              <a:extLst>
                <a:ext uri="{FF2B5EF4-FFF2-40B4-BE49-F238E27FC236}">
                  <a16:creationId xmlns:a16="http://schemas.microsoft.com/office/drawing/2014/main" id="{64A5DDD7-75EB-40F2-BB04-E699451DA425}"/>
                </a:ext>
              </a:extLst>
            </p:cNvPr>
            <p:cNvSpPr txBox="1"/>
            <p:nvPr/>
          </p:nvSpPr>
          <p:spPr>
            <a:xfrm>
              <a:off x="1711417" y="4201071"/>
              <a:ext cx="1924162"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6">
                      <a:lumMod val="75000"/>
                    </a:schemeClr>
                  </a:solidFill>
                  <a:latin typeface="Gotham Black"/>
                </a:rPr>
                <a:t>VPH </a:t>
              </a:r>
              <a:r>
                <a:rPr kumimoji="0" lang="en-US" sz="1400" b="1" i="0" u="none" strike="noStrike" kern="1200" cap="none" spc="0" normalizeH="0" baseline="0" noProof="0" dirty="0">
                  <a:ln>
                    <a:noFill/>
                  </a:ln>
                  <a:solidFill>
                    <a:schemeClr val="accent6">
                      <a:lumMod val="75000"/>
                    </a:schemeClr>
                  </a:solidFill>
                  <a:effectLst/>
                  <a:uLnTx/>
                  <a:uFillTx/>
                  <a:latin typeface="Gotham Black"/>
                  <a:ea typeface="+mn-ea"/>
                  <a:cs typeface="+mn-cs"/>
                </a:rPr>
                <a:t>&gt; 40 </a:t>
              </a:r>
              <a:r>
                <a:rPr kumimoji="0" lang="en-US" sz="1400" b="1" i="0" u="none" strike="noStrike" kern="1200" cap="none" spc="0" normalizeH="0" baseline="0" noProof="0" dirty="0" err="1">
                  <a:ln>
                    <a:noFill/>
                  </a:ln>
                  <a:solidFill>
                    <a:schemeClr val="accent6">
                      <a:lumMod val="75000"/>
                    </a:schemeClr>
                  </a:solidFill>
                  <a:effectLst/>
                  <a:uLnTx/>
                  <a:uFillTx/>
                  <a:latin typeface="Gotham Black"/>
                  <a:ea typeface="+mn-ea"/>
                  <a:cs typeface="+mn-cs"/>
                </a:rPr>
                <a:t>años</a:t>
              </a:r>
              <a:endParaRPr kumimoji="0" lang="en-US" sz="1400" b="0" i="0" u="none" strike="noStrike" kern="1200" cap="none" spc="0" normalizeH="0" baseline="0" noProof="0" dirty="0">
                <a:ln>
                  <a:noFill/>
                </a:ln>
                <a:solidFill>
                  <a:schemeClr val="accent6">
                    <a:lumMod val="75000"/>
                  </a:schemeClr>
                </a:solidFill>
                <a:effectLst/>
                <a:uLnTx/>
                <a:uFillTx/>
                <a:latin typeface="Gotham Black"/>
                <a:ea typeface="+mn-ea"/>
                <a:cs typeface="+mn-cs"/>
              </a:endParaRPr>
            </a:p>
          </p:txBody>
        </p:sp>
        <p:sp>
          <p:nvSpPr>
            <p:cNvPr id="59" name="CuadroTexto 47">
              <a:extLst>
                <a:ext uri="{FF2B5EF4-FFF2-40B4-BE49-F238E27FC236}">
                  <a16:creationId xmlns:a16="http://schemas.microsoft.com/office/drawing/2014/main" id="{F9F06513-03B8-4C25-8395-5FD60FAD075C}"/>
                </a:ext>
              </a:extLst>
            </p:cNvPr>
            <p:cNvSpPr txBox="1"/>
            <p:nvPr/>
          </p:nvSpPr>
          <p:spPr>
            <a:xfrm>
              <a:off x="3920396" y="3394038"/>
              <a:ext cx="1404262" cy="47705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s-ES" sz="800" dirty="0">
                  <a:solidFill>
                    <a:prstClr val="black"/>
                  </a:solidFill>
                  <a:latin typeface="Gotham Black"/>
                </a:rPr>
                <a:t>** p: 0.0034</a:t>
              </a:r>
            </a:p>
            <a:p>
              <a:pPr marR="0" lvl="0" algn="l" defTabSz="914400" rtl="0" eaLnBrk="1" fontAlgn="auto" latinLnBrk="0" hangingPunct="1">
                <a:lnSpc>
                  <a:spcPct val="100000"/>
                </a:lnSpc>
                <a:spcBef>
                  <a:spcPts val="0"/>
                </a:spcBef>
                <a:spcAft>
                  <a:spcPts val="0"/>
                </a:spcAft>
                <a:buClrTx/>
                <a:buSzTx/>
                <a:tabLst/>
                <a:defRPr/>
              </a:pPr>
              <a:r>
                <a:rPr lang="es-ES" sz="800" dirty="0">
                  <a:solidFill>
                    <a:prstClr val="black"/>
                  </a:solidFill>
                  <a:latin typeface="Gotham Black"/>
                </a:rPr>
                <a:t>vs. 65% Control G.</a:t>
              </a:r>
            </a:p>
            <a:p>
              <a:pPr marR="0" lvl="0" algn="l" defTabSz="914400" rtl="0" eaLnBrk="1" fontAlgn="auto" latinLnBrk="0" hangingPunct="1">
                <a:lnSpc>
                  <a:spcPct val="100000"/>
                </a:lnSpc>
                <a:spcBef>
                  <a:spcPts val="0"/>
                </a:spcBef>
                <a:spcAft>
                  <a:spcPts val="0"/>
                </a:spcAft>
                <a:buClrTx/>
                <a:buSzTx/>
                <a:tabLst/>
                <a:defRPr/>
              </a:pPr>
              <a:r>
                <a:rPr kumimoji="0" lang="es-ES" sz="900" i="0" u="none" strike="noStrike" kern="1200" cap="none" spc="0" normalizeH="0" baseline="0" noProof="0" dirty="0">
                  <a:ln>
                    <a:noFill/>
                  </a:ln>
                  <a:solidFill>
                    <a:prstClr val="black"/>
                  </a:solidFill>
                  <a:effectLst/>
                  <a:uLnTx/>
                  <a:uFillTx/>
                  <a:latin typeface="Gotham Black"/>
                  <a:ea typeface="+mn-ea"/>
                  <a:cs typeface="+mn-cs"/>
                </a:rPr>
                <a:t>Test Chi-cuadrado</a:t>
              </a:r>
            </a:p>
          </p:txBody>
        </p:sp>
        <p:sp>
          <p:nvSpPr>
            <p:cNvPr id="61" name="CuadroTexto 47">
              <a:extLst>
                <a:ext uri="{FF2B5EF4-FFF2-40B4-BE49-F238E27FC236}">
                  <a16:creationId xmlns:a16="http://schemas.microsoft.com/office/drawing/2014/main" id="{E8D5B527-CB4F-4388-9AB3-675D2325937B}"/>
                </a:ext>
              </a:extLst>
            </p:cNvPr>
            <p:cNvSpPr txBox="1"/>
            <p:nvPr/>
          </p:nvSpPr>
          <p:spPr>
            <a:xfrm>
              <a:off x="1518173" y="3394038"/>
              <a:ext cx="1394669" cy="47705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s-ES" sz="800" i="0" u="none" strike="noStrike" kern="1200" cap="none" spc="0" normalizeH="0" baseline="0" noProof="0" dirty="0">
                  <a:ln>
                    <a:noFill/>
                  </a:ln>
                  <a:solidFill>
                    <a:prstClr val="black"/>
                  </a:solidFill>
                  <a:effectLst/>
                  <a:uLnTx/>
                  <a:uFillTx/>
                  <a:latin typeface="Gotham Black"/>
                  <a:ea typeface="+mn-ea"/>
                  <a:cs typeface="+mn-cs"/>
                </a:rPr>
                <a:t>* p:0.0311</a:t>
              </a:r>
            </a:p>
            <a:p>
              <a:pPr marR="0" lvl="0" algn="l" defTabSz="914400" rtl="0" eaLnBrk="1" fontAlgn="auto" latinLnBrk="0" hangingPunct="1">
                <a:lnSpc>
                  <a:spcPct val="100000"/>
                </a:lnSpc>
                <a:spcBef>
                  <a:spcPts val="0"/>
                </a:spcBef>
                <a:spcAft>
                  <a:spcPts val="0"/>
                </a:spcAft>
                <a:buClrTx/>
                <a:buSzTx/>
                <a:tabLst/>
                <a:defRPr/>
              </a:pPr>
              <a:r>
                <a:rPr lang="es-ES" sz="800" dirty="0">
                  <a:solidFill>
                    <a:prstClr val="black"/>
                  </a:solidFill>
                  <a:latin typeface="Gotham Black"/>
                </a:rPr>
                <a:t>vs 56% Control G.</a:t>
              </a:r>
              <a:endParaRPr kumimoji="0" lang="es-ES" sz="800" i="0" u="none" strike="noStrike" kern="1200" cap="none" spc="0" normalizeH="0" baseline="0" noProof="0" dirty="0">
                <a:ln>
                  <a:noFill/>
                </a:ln>
                <a:solidFill>
                  <a:prstClr val="black"/>
                </a:solidFill>
                <a:effectLst/>
                <a:uLnTx/>
                <a:uFillTx/>
                <a:latin typeface="Gotham Black"/>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s-ES" sz="900" i="0" u="none" strike="noStrike" kern="1200" cap="none" spc="0" normalizeH="0" baseline="0" noProof="0" dirty="0">
                  <a:ln>
                    <a:noFill/>
                  </a:ln>
                  <a:solidFill>
                    <a:prstClr val="black"/>
                  </a:solidFill>
                  <a:effectLst/>
                  <a:uLnTx/>
                  <a:uFillTx/>
                  <a:latin typeface="Gotham Black"/>
                  <a:ea typeface="+mn-ea"/>
                  <a:cs typeface="+mn-cs"/>
                </a:rPr>
                <a:t>Test Chi-cuadrado</a:t>
              </a:r>
            </a:p>
          </p:txBody>
        </p:sp>
        <p:pic>
          <p:nvPicPr>
            <p:cNvPr id="63" name="Imagen 62" descr="Icono&#10;&#10;Descripción generada automáticamente">
              <a:extLst>
                <a:ext uri="{FF2B5EF4-FFF2-40B4-BE49-F238E27FC236}">
                  <a16:creationId xmlns:a16="http://schemas.microsoft.com/office/drawing/2014/main" id="{E09F2E48-5249-4FA5-B1B5-E72147A53224}"/>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6660878">
              <a:off x="1795653" y="4395222"/>
              <a:ext cx="1300776" cy="1267351"/>
            </a:xfrm>
            <a:prstGeom prst="rect">
              <a:avLst/>
            </a:prstGeom>
          </p:spPr>
        </p:pic>
        <p:sp>
          <p:nvSpPr>
            <p:cNvPr id="65" name="TextBox 31">
              <a:extLst>
                <a:ext uri="{FF2B5EF4-FFF2-40B4-BE49-F238E27FC236}">
                  <a16:creationId xmlns:a16="http://schemas.microsoft.com/office/drawing/2014/main" id="{CAA7545D-1456-4BCE-9883-75F299FB1E3B}"/>
                </a:ext>
              </a:extLst>
            </p:cNvPr>
            <p:cNvSpPr txBox="1"/>
            <p:nvPr/>
          </p:nvSpPr>
          <p:spPr>
            <a:xfrm>
              <a:off x="1869744" y="4873231"/>
              <a:ext cx="10741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atin typeface="Gotham Black"/>
                </a:rPr>
                <a:t>92</a:t>
              </a:r>
              <a:r>
                <a:rPr kumimoji="0" lang="en-US" sz="3200" b="1" i="0" u="none" strike="noStrike" kern="1200" cap="none" spc="0" normalizeH="0" baseline="30000" noProof="0" dirty="0">
                  <a:ln>
                    <a:noFill/>
                  </a:ln>
                  <a:effectLst/>
                  <a:uLnTx/>
                  <a:uFillTx/>
                  <a:latin typeface="Gotham Black"/>
                  <a:ea typeface="+mn-ea"/>
                  <a:cs typeface="+mn-cs"/>
                </a:rPr>
                <a:t>%*</a:t>
              </a:r>
              <a:r>
                <a:rPr kumimoji="0" lang="en-US" sz="3200" b="1" i="0" u="none" strike="noStrike" kern="1200" cap="none" spc="0" normalizeH="0" baseline="0" noProof="0" dirty="0">
                  <a:ln>
                    <a:noFill/>
                  </a:ln>
                  <a:effectLst/>
                  <a:uLnTx/>
                  <a:uFillTx/>
                  <a:latin typeface="Gotham Black"/>
                  <a:ea typeface="+mn-ea"/>
                  <a:cs typeface="+mn-cs"/>
                </a:rPr>
                <a:t> </a:t>
              </a:r>
            </a:p>
          </p:txBody>
        </p:sp>
        <p:sp>
          <p:nvSpPr>
            <p:cNvPr id="67" name="TextBox 31">
              <a:extLst>
                <a:ext uri="{FF2B5EF4-FFF2-40B4-BE49-F238E27FC236}">
                  <a16:creationId xmlns:a16="http://schemas.microsoft.com/office/drawing/2014/main" id="{A65E63BB-36AD-4715-A4B8-6265FEF275E1}"/>
                </a:ext>
              </a:extLst>
            </p:cNvPr>
            <p:cNvSpPr txBox="1"/>
            <p:nvPr/>
          </p:nvSpPr>
          <p:spPr>
            <a:xfrm>
              <a:off x="2575058" y="2004396"/>
              <a:ext cx="786705"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4">
                      <a:lumMod val="50000"/>
                    </a:schemeClr>
                  </a:solidFill>
                  <a:latin typeface="Gotham Black"/>
                </a:rPr>
                <a:t>VPH</a:t>
              </a:r>
              <a:endParaRPr kumimoji="0" lang="en-US" sz="1400" b="1" i="0" u="none" strike="noStrike" kern="1200" cap="none" spc="0" normalizeH="0" baseline="0" noProof="0" dirty="0">
                <a:ln>
                  <a:noFill/>
                </a:ln>
                <a:solidFill>
                  <a:schemeClr val="accent4">
                    <a:lumMod val="50000"/>
                  </a:schemeClr>
                </a:solidFill>
                <a:effectLst/>
                <a:uLnTx/>
                <a:uFillTx/>
                <a:latin typeface="Gotham Black"/>
                <a:ea typeface="+mn-ea"/>
                <a:cs typeface="+mn-cs"/>
              </a:endParaRPr>
            </a:p>
          </p:txBody>
        </p:sp>
        <p:sp>
          <p:nvSpPr>
            <p:cNvPr id="69" name="TextBox 31">
              <a:extLst>
                <a:ext uri="{FF2B5EF4-FFF2-40B4-BE49-F238E27FC236}">
                  <a16:creationId xmlns:a16="http://schemas.microsoft.com/office/drawing/2014/main" id="{CAE655AD-A844-46B8-B15C-B51008D848E6}"/>
                </a:ext>
              </a:extLst>
            </p:cNvPr>
            <p:cNvSpPr txBox="1"/>
            <p:nvPr/>
          </p:nvSpPr>
          <p:spPr>
            <a:xfrm>
              <a:off x="2028168" y="1611981"/>
              <a:ext cx="3270067"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Gotham Black"/>
                  <a:ea typeface="+mn-ea"/>
                  <a:cs typeface="+mn-cs"/>
                </a:rPr>
                <a:t>NORMALIZACIÓN LESIONES ASC-US/LSIL</a:t>
              </a:r>
              <a:endParaRPr kumimoji="0" lang="en-US" sz="1400" b="0" i="0" u="none" strike="noStrike" kern="1200" cap="none" spc="0" normalizeH="0" baseline="0" noProof="0" dirty="0">
                <a:ln>
                  <a:noFill/>
                </a:ln>
                <a:solidFill>
                  <a:prstClr val="black">
                    <a:lumMod val="85000"/>
                    <a:lumOff val="15000"/>
                  </a:prstClr>
                </a:solidFill>
                <a:effectLst/>
                <a:uLnTx/>
                <a:uFillTx/>
                <a:latin typeface="Gotham Black"/>
                <a:ea typeface="+mn-ea"/>
                <a:cs typeface="+mn-cs"/>
              </a:endParaRPr>
            </a:p>
          </p:txBody>
        </p:sp>
        <p:sp>
          <p:nvSpPr>
            <p:cNvPr id="72" name="Rectangle 17">
              <a:extLst>
                <a:ext uri="{FF2B5EF4-FFF2-40B4-BE49-F238E27FC236}">
                  <a16:creationId xmlns:a16="http://schemas.microsoft.com/office/drawing/2014/main" id="{B45E5AF3-02C0-44BF-A5CD-529B70D0747A}"/>
                </a:ext>
              </a:extLst>
            </p:cNvPr>
            <p:cNvSpPr/>
            <p:nvPr/>
          </p:nvSpPr>
          <p:spPr>
            <a:xfrm>
              <a:off x="1486302" y="5469633"/>
              <a:ext cx="1342384" cy="59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800" dirty="0">
                  <a:solidFill>
                    <a:schemeClr val="tx1"/>
                  </a:solidFill>
                  <a:latin typeface="Gotham Black"/>
                </a:rPr>
                <a:t>* p:0,0066</a:t>
              </a:r>
            </a:p>
            <a:p>
              <a:r>
                <a:rPr lang="es-ES" sz="800" dirty="0">
                  <a:solidFill>
                    <a:schemeClr val="tx1"/>
                  </a:solidFill>
                  <a:latin typeface="Gotham Black"/>
                </a:rPr>
                <a:t>vs. 50% Control G</a:t>
              </a:r>
            </a:p>
            <a:p>
              <a:r>
                <a:rPr lang="es-ES" sz="800" dirty="0">
                  <a:solidFill>
                    <a:schemeClr val="tx1"/>
                  </a:solidFill>
                  <a:latin typeface="Gotham Black"/>
                </a:rPr>
                <a:t>Test Fisher</a:t>
              </a:r>
            </a:p>
          </p:txBody>
        </p:sp>
        <p:pic>
          <p:nvPicPr>
            <p:cNvPr id="76" name="Imagen 75" descr="Icono&#10;&#10;Descripción generada automáticamente">
              <a:extLst>
                <a:ext uri="{FF2B5EF4-FFF2-40B4-BE49-F238E27FC236}">
                  <a16:creationId xmlns:a16="http://schemas.microsoft.com/office/drawing/2014/main" id="{81BC6C61-4197-4705-8312-117DA2B611D5}"/>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6660878">
              <a:off x="4189732" y="4395221"/>
              <a:ext cx="1300776" cy="1267351"/>
            </a:xfrm>
            <a:prstGeom prst="rect">
              <a:avLst/>
            </a:prstGeom>
          </p:spPr>
        </p:pic>
        <p:sp>
          <p:nvSpPr>
            <p:cNvPr id="78" name="TextBox 31">
              <a:extLst>
                <a:ext uri="{FF2B5EF4-FFF2-40B4-BE49-F238E27FC236}">
                  <a16:creationId xmlns:a16="http://schemas.microsoft.com/office/drawing/2014/main" id="{4972BFF1-5C67-46B3-891F-2B4F83AECE1C}"/>
                </a:ext>
              </a:extLst>
            </p:cNvPr>
            <p:cNvSpPr txBox="1"/>
            <p:nvPr/>
          </p:nvSpPr>
          <p:spPr>
            <a:xfrm>
              <a:off x="4263823" y="4873231"/>
              <a:ext cx="10741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atin typeface="Gotham Black"/>
                </a:rPr>
                <a:t>90</a:t>
              </a:r>
              <a:r>
                <a:rPr kumimoji="0" lang="en-US" sz="3200" b="1" i="0" u="none" strike="noStrike" kern="1200" cap="none" spc="0" normalizeH="0" baseline="30000" noProof="0" dirty="0">
                  <a:ln>
                    <a:noFill/>
                  </a:ln>
                  <a:effectLst/>
                  <a:uLnTx/>
                  <a:uFillTx/>
                  <a:latin typeface="Gotham Black"/>
                  <a:ea typeface="+mn-ea"/>
                  <a:cs typeface="+mn-cs"/>
                </a:rPr>
                <a:t>%**</a:t>
              </a:r>
              <a:r>
                <a:rPr kumimoji="0" lang="en-US" sz="3200" b="1" i="0" u="none" strike="noStrike" kern="1200" cap="none" spc="0" normalizeH="0" baseline="0" noProof="0" dirty="0">
                  <a:ln>
                    <a:noFill/>
                  </a:ln>
                  <a:effectLst/>
                  <a:uLnTx/>
                  <a:uFillTx/>
                  <a:latin typeface="Gotham Black"/>
                  <a:ea typeface="+mn-ea"/>
                  <a:cs typeface="+mn-cs"/>
                </a:rPr>
                <a:t> </a:t>
              </a:r>
            </a:p>
          </p:txBody>
        </p:sp>
        <p:sp>
          <p:nvSpPr>
            <p:cNvPr id="80" name="Rectangle 17">
              <a:extLst>
                <a:ext uri="{FF2B5EF4-FFF2-40B4-BE49-F238E27FC236}">
                  <a16:creationId xmlns:a16="http://schemas.microsoft.com/office/drawing/2014/main" id="{C4BD305B-F930-4369-BD73-539B09A87B48}"/>
                </a:ext>
              </a:extLst>
            </p:cNvPr>
            <p:cNvSpPr/>
            <p:nvPr/>
          </p:nvSpPr>
          <p:spPr>
            <a:xfrm>
              <a:off x="3880381" y="5469632"/>
              <a:ext cx="1342384" cy="59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800" dirty="0">
                  <a:solidFill>
                    <a:schemeClr val="tx1"/>
                  </a:solidFill>
                  <a:latin typeface="Gotham Black"/>
                </a:rPr>
                <a:t>** p:0,0031</a:t>
              </a:r>
            </a:p>
            <a:p>
              <a:r>
                <a:rPr lang="es-ES" sz="800" dirty="0">
                  <a:solidFill>
                    <a:schemeClr val="tx1"/>
                  </a:solidFill>
                  <a:latin typeface="Gotham Black"/>
                </a:rPr>
                <a:t>vs. 33% Control G</a:t>
              </a:r>
            </a:p>
            <a:p>
              <a:r>
                <a:rPr lang="es-ES" sz="800" dirty="0">
                  <a:solidFill>
                    <a:schemeClr val="tx1"/>
                  </a:solidFill>
                  <a:latin typeface="Gotham Black"/>
                </a:rPr>
                <a:t>Test Fisher</a:t>
              </a:r>
            </a:p>
          </p:txBody>
        </p:sp>
        <p:sp>
          <p:nvSpPr>
            <p:cNvPr id="82" name="TextBox 31">
              <a:extLst>
                <a:ext uri="{FF2B5EF4-FFF2-40B4-BE49-F238E27FC236}">
                  <a16:creationId xmlns:a16="http://schemas.microsoft.com/office/drawing/2014/main" id="{AD8F455E-27BB-44EB-8750-0BA430BC0F71}"/>
                </a:ext>
              </a:extLst>
            </p:cNvPr>
            <p:cNvSpPr txBox="1"/>
            <p:nvPr/>
          </p:nvSpPr>
          <p:spPr>
            <a:xfrm>
              <a:off x="3684922" y="4182572"/>
              <a:ext cx="2159342"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51783"/>
                  </a:solidFill>
                  <a:effectLst/>
                  <a:uLnTx/>
                  <a:uFillTx/>
                  <a:latin typeface="Gotham Black"/>
                  <a:ea typeface="+mn-ea"/>
                  <a:cs typeface="+mn-cs"/>
                </a:rPr>
                <a:t>VPH-AR</a:t>
              </a:r>
              <a:r>
                <a:rPr kumimoji="0" lang="en-US" sz="1400" b="1" i="0" u="none" strike="noStrike" kern="1200" cap="none" spc="0" normalizeH="0" baseline="0" noProof="0" dirty="0">
                  <a:ln>
                    <a:noFill/>
                  </a:ln>
                  <a:solidFill>
                    <a:schemeClr val="accent6">
                      <a:lumMod val="75000"/>
                    </a:schemeClr>
                  </a:solidFill>
                  <a:effectLst/>
                  <a:uLnTx/>
                  <a:uFillTx/>
                  <a:latin typeface="Gotham Black"/>
                  <a:ea typeface="+mn-ea"/>
                  <a:cs typeface="+mn-cs"/>
                </a:rPr>
                <a:t> &gt; 40 </a:t>
              </a:r>
              <a:r>
                <a:rPr kumimoji="0" lang="en-US" sz="1400" b="1" i="0" u="none" strike="noStrike" kern="1200" cap="none" spc="0" normalizeH="0" baseline="0" noProof="0" dirty="0" err="1">
                  <a:ln>
                    <a:noFill/>
                  </a:ln>
                  <a:solidFill>
                    <a:schemeClr val="accent6">
                      <a:lumMod val="75000"/>
                    </a:schemeClr>
                  </a:solidFill>
                  <a:effectLst/>
                  <a:uLnTx/>
                  <a:uFillTx/>
                  <a:latin typeface="Gotham Black"/>
                  <a:ea typeface="+mn-ea"/>
                  <a:cs typeface="+mn-cs"/>
                </a:rPr>
                <a:t>años</a:t>
              </a:r>
              <a:endParaRPr kumimoji="0" lang="en-US" sz="1400" b="0" i="0" u="none" strike="noStrike" kern="1200" cap="none" spc="0" normalizeH="0" baseline="0" noProof="0" dirty="0">
                <a:ln>
                  <a:noFill/>
                </a:ln>
                <a:solidFill>
                  <a:schemeClr val="accent6">
                    <a:lumMod val="75000"/>
                  </a:schemeClr>
                </a:solidFill>
                <a:effectLst/>
                <a:uLnTx/>
                <a:uFillTx/>
                <a:latin typeface="Gotham Black"/>
                <a:ea typeface="+mn-ea"/>
                <a:cs typeface="+mn-cs"/>
              </a:endParaRPr>
            </a:p>
          </p:txBody>
        </p:sp>
        <p:grpSp>
          <p:nvGrpSpPr>
            <p:cNvPr id="87" name="Grupo 86">
              <a:extLst>
                <a:ext uri="{FF2B5EF4-FFF2-40B4-BE49-F238E27FC236}">
                  <a16:creationId xmlns:a16="http://schemas.microsoft.com/office/drawing/2014/main" id="{DC7F856C-3829-4D37-8AEE-CD5DE0B88DF1}"/>
                </a:ext>
              </a:extLst>
            </p:cNvPr>
            <p:cNvGrpSpPr/>
            <p:nvPr/>
          </p:nvGrpSpPr>
          <p:grpSpPr>
            <a:xfrm>
              <a:off x="6697180" y="1964079"/>
              <a:ext cx="1311752" cy="1267351"/>
              <a:chOff x="6993414" y="944185"/>
              <a:chExt cx="1311752" cy="1267351"/>
            </a:xfrm>
          </p:grpSpPr>
          <p:pic>
            <p:nvPicPr>
              <p:cNvPr id="25" name="Imagen 24" descr="Icono&#10;&#10;Descripción generada automáticamente">
                <a:extLst>
                  <a:ext uri="{FF2B5EF4-FFF2-40B4-BE49-F238E27FC236}">
                    <a16:creationId xmlns:a16="http://schemas.microsoft.com/office/drawing/2014/main" id="{5014C52B-353C-4EAB-8BC1-B6D7B78E1AEB}"/>
                  </a:ext>
                </a:extLst>
              </p:cNvPr>
              <p:cNvPicPr>
                <a:picLocks noChangeAspect="1"/>
              </p:cNvPicPr>
              <p:nvPr/>
            </p:nvPicPr>
            <p:blipFill>
              <a:blip r:embed="rId2">
                <a:duotone>
                  <a:prstClr val="black"/>
                  <a:srgbClr val="990099">
                    <a:tint val="45000"/>
                    <a:satMod val="400000"/>
                  </a:srgbClr>
                </a:duotone>
                <a:extLst>
                  <a:ext uri="{28A0092B-C50C-407E-A947-70E740481C1C}">
                    <a14:useLocalDpi xmlns:a14="http://schemas.microsoft.com/office/drawing/2010/main" val="0"/>
                  </a:ext>
                </a:extLst>
              </a:blip>
              <a:stretch>
                <a:fillRect/>
              </a:stretch>
            </p:blipFill>
            <p:spPr>
              <a:xfrm>
                <a:off x="6993414" y="944185"/>
                <a:ext cx="1300776" cy="1267351"/>
              </a:xfrm>
              <a:prstGeom prst="rect">
                <a:avLst/>
              </a:prstGeom>
            </p:spPr>
          </p:pic>
          <p:sp>
            <p:nvSpPr>
              <p:cNvPr id="26" name="TextBox 31">
                <a:extLst>
                  <a:ext uri="{FF2B5EF4-FFF2-40B4-BE49-F238E27FC236}">
                    <a16:creationId xmlns:a16="http://schemas.microsoft.com/office/drawing/2014/main" id="{1713ADA3-568D-49C8-A82D-D274EAE42FAF}"/>
                  </a:ext>
                </a:extLst>
              </p:cNvPr>
              <p:cNvSpPr txBox="1"/>
              <p:nvPr/>
            </p:nvSpPr>
            <p:spPr>
              <a:xfrm>
                <a:off x="7415301" y="1408675"/>
                <a:ext cx="8898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atin typeface="Gotham Black"/>
                  </a:rPr>
                  <a:t>63</a:t>
                </a:r>
                <a:r>
                  <a:rPr kumimoji="0" lang="en-US" sz="3200" b="1" i="0" u="none" strike="noStrike" kern="1200" cap="none" spc="0" normalizeH="0" baseline="30000" noProof="0" dirty="0">
                    <a:ln>
                      <a:noFill/>
                    </a:ln>
                    <a:effectLst/>
                    <a:uLnTx/>
                    <a:uFillTx/>
                    <a:latin typeface="Gotham Black"/>
                    <a:ea typeface="+mn-ea"/>
                    <a:cs typeface="+mn-cs"/>
                  </a:rPr>
                  <a:t>%</a:t>
                </a:r>
                <a:r>
                  <a:rPr kumimoji="0" lang="en-US" sz="3200" b="1" i="0" u="none" strike="noStrike" kern="1200" cap="none" spc="0" normalizeH="0" baseline="0" noProof="0" dirty="0">
                    <a:ln>
                      <a:noFill/>
                    </a:ln>
                    <a:effectLst/>
                    <a:uLnTx/>
                    <a:uFillTx/>
                    <a:latin typeface="Gotham Black"/>
                    <a:ea typeface="+mn-ea"/>
                    <a:cs typeface="+mn-cs"/>
                  </a:rPr>
                  <a:t> </a:t>
                </a:r>
              </a:p>
            </p:txBody>
          </p:sp>
        </p:grpSp>
        <p:sp>
          <p:nvSpPr>
            <p:cNvPr id="27" name="TextBox 31">
              <a:extLst>
                <a:ext uri="{FF2B5EF4-FFF2-40B4-BE49-F238E27FC236}">
                  <a16:creationId xmlns:a16="http://schemas.microsoft.com/office/drawing/2014/main" id="{EDDCEB35-D391-4EAF-8C50-07ECB448C752}"/>
                </a:ext>
              </a:extLst>
            </p:cNvPr>
            <p:cNvSpPr txBox="1"/>
            <p:nvPr/>
          </p:nvSpPr>
          <p:spPr>
            <a:xfrm>
              <a:off x="5952273" y="1954750"/>
              <a:ext cx="1960748"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90099"/>
                  </a:solidFill>
                  <a:effectLst/>
                  <a:uLnTx/>
                  <a:uFillTx/>
                  <a:latin typeface="Gotham Black"/>
                  <a:ea typeface="+mn-ea"/>
                  <a:cs typeface="+mn-cs"/>
                </a:rPr>
                <a:t>VPH-AR</a:t>
              </a:r>
              <a:endParaRPr kumimoji="0" lang="en-US" sz="1400" b="0" i="0" u="none" strike="noStrike" kern="1200" cap="none" spc="0" normalizeH="0" baseline="0" noProof="0" dirty="0">
                <a:ln>
                  <a:noFill/>
                </a:ln>
                <a:solidFill>
                  <a:prstClr val="black">
                    <a:lumMod val="85000"/>
                    <a:lumOff val="15000"/>
                  </a:prstClr>
                </a:solidFill>
                <a:effectLst/>
                <a:uLnTx/>
                <a:uFillTx/>
                <a:latin typeface="Gotham Black"/>
                <a:ea typeface="+mn-ea"/>
                <a:cs typeface="+mn-cs"/>
              </a:endParaRPr>
            </a:p>
          </p:txBody>
        </p:sp>
        <p:sp>
          <p:nvSpPr>
            <p:cNvPr id="86" name="TextBox 31">
              <a:extLst>
                <a:ext uri="{FF2B5EF4-FFF2-40B4-BE49-F238E27FC236}">
                  <a16:creationId xmlns:a16="http://schemas.microsoft.com/office/drawing/2014/main" id="{E6FF1D02-0046-4F15-8731-1994D2B30AB5}"/>
                </a:ext>
              </a:extLst>
            </p:cNvPr>
            <p:cNvSpPr txBox="1"/>
            <p:nvPr/>
          </p:nvSpPr>
          <p:spPr>
            <a:xfrm>
              <a:off x="6334085" y="1611981"/>
              <a:ext cx="1396361"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Gotham Black"/>
                  <a:ea typeface="+mn-ea"/>
                  <a:cs typeface="+mn-cs"/>
                </a:rPr>
                <a:t>ACLARAMIENTO</a:t>
              </a:r>
              <a:endParaRPr kumimoji="0" lang="en-US" sz="1400" b="0" i="0" u="none" strike="noStrike" kern="1200" cap="none" spc="0" normalizeH="0" baseline="0" noProof="0" dirty="0">
                <a:ln>
                  <a:noFill/>
                </a:ln>
                <a:solidFill>
                  <a:prstClr val="black">
                    <a:lumMod val="85000"/>
                    <a:lumOff val="15000"/>
                  </a:prstClr>
                </a:solidFill>
                <a:effectLst/>
                <a:uLnTx/>
                <a:uFillTx/>
                <a:latin typeface="Gotham Black"/>
                <a:ea typeface="+mn-ea"/>
                <a:cs typeface="+mn-cs"/>
              </a:endParaRPr>
            </a:p>
          </p:txBody>
        </p:sp>
        <p:sp>
          <p:nvSpPr>
            <p:cNvPr id="90" name="CuadroTexto 47">
              <a:extLst>
                <a:ext uri="{FF2B5EF4-FFF2-40B4-BE49-F238E27FC236}">
                  <a16:creationId xmlns:a16="http://schemas.microsoft.com/office/drawing/2014/main" id="{656D178F-32A2-43B3-A11C-1A00DF5A97D4}"/>
                </a:ext>
              </a:extLst>
            </p:cNvPr>
            <p:cNvSpPr txBox="1"/>
            <p:nvPr/>
          </p:nvSpPr>
          <p:spPr>
            <a:xfrm>
              <a:off x="6824931" y="3394038"/>
              <a:ext cx="1220265" cy="47705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s-ES" sz="800" dirty="0">
                  <a:solidFill>
                    <a:prstClr val="black"/>
                  </a:solidFill>
                  <a:latin typeface="Gotham Black"/>
                </a:rPr>
                <a:t>p: 0.0767</a:t>
              </a:r>
            </a:p>
            <a:p>
              <a:pPr marR="0" lvl="0" algn="l" defTabSz="914400" rtl="0" eaLnBrk="1" fontAlgn="auto" latinLnBrk="0" hangingPunct="1">
                <a:lnSpc>
                  <a:spcPct val="100000"/>
                </a:lnSpc>
                <a:spcBef>
                  <a:spcPts val="0"/>
                </a:spcBef>
                <a:spcAft>
                  <a:spcPts val="0"/>
                </a:spcAft>
                <a:buClrTx/>
                <a:buSzTx/>
                <a:tabLst/>
                <a:defRPr/>
              </a:pPr>
              <a:r>
                <a:rPr lang="es-ES" sz="800" dirty="0">
                  <a:solidFill>
                    <a:prstClr val="black"/>
                  </a:solidFill>
                  <a:latin typeface="Gotham Black"/>
                </a:rPr>
                <a:t>vs. 40% Control G.</a:t>
              </a:r>
            </a:p>
            <a:p>
              <a:pPr marR="0" lvl="0" algn="l" defTabSz="914400" rtl="0" eaLnBrk="1" fontAlgn="auto" latinLnBrk="0" hangingPunct="1">
                <a:lnSpc>
                  <a:spcPct val="100000"/>
                </a:lnSpc>
                <a:spcBef>
                  <a:spcPts val="0"/>
                </a:spcBef>
                <a:spcAft>
                  <a:spcPts val="0"/>
                </a:spcAft>
                <a:buClrTx/>
                <a:buSzTx/>
                <a:tabLst/>
                <a:defRPr/>
              </a:pPr>
              <a:r>
                <a:rPr lang="es-ES" sz="900" dirty="0">
                  <a:solidFill>
                    <a:prstClr val="black"/>
                  </a:solidFill>
                  <a:latin typeface="Gotham Black"/>
                </a:rPr>
                <a:t>Test Chi-cuadrado</a:t>
              </a:r>
              <a:endParaRPr kumimoji="0" lang="es-ES" sz="900" i="0" u="none" strike="noStrike" kern="1200" cap="none" spc="0" normalizeH="0" baseline="0" noProof="0" dirty="0">
                <a:ln>
                  <a:noFill/>
                </a:ln>
                <a:solidFill>
                  <a:prstClr val="black"/>
                </a:solidFill>
                <a:effectLst/>
                <a:uLnTx/>
                <a:uFillTx/>
                <a:latin typeface="Gotham Black"/>
                <a:ea typeface="+mn-ea"/>
                <a:cs typeface="+mn-cs"/>
              </a:endParaRPr>
            </a:p>
          </p:txBody>
        </p:sp>
        <p:sp>
          <p:nvSpPr>
            <p:cNvPr id="92" name="TextBox 31">
              <a:extLst>
                <a:ext uri="{FF2B5EF4-FFF2-40B4-BE49-F238E27FC236}">
                  <a16:creationId xmlns:a16="http://schemas.microsoft.com/office/drawing/2014/main" id="{5B184705-5E82-4741-BC17-839CA4A8461C}"/>
                </a:ext>
              </a:extLst>
            </p:cNvPr>
            <p:cNvSpPr txBox="1"/>
            <p:nvPr/>
          </p:nvSpPr>
          <p:spPr>
            <a:xfrm>
              <a:off x="6176524" y="3931041"/>
              <a:ext cx="1733115"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b="1" dirty="0">
                  <a:solidFill>
                    <a:prstClr val="black">
                      <a:lumMod val="85000"/>
                      <a:lumOff val="15000"/>
                    </a:prstClr>
                  </a:solidFill>
                  <a:latin typeface="Gotham Black"/>
                </a:rPr>
                <a:t>REEPITELIZACIÓN</a:t>
              </a:r>
              <a:endParaRPr kumimoji="0" lang="en-US" sz="1400" b="0" i="0" u="none" strike="noStrike" kern="1200" cap="none" spc="0" normalizeH="0" baseline="0" noProof="0" dirty="0">
                <a:ln>
                  <a:noFill/>
                </a:ln>
                <a:solidFill>
                  <a:prstClr val="black">
                    <a:lumMod val="85000"/>
                    <a:lumOff val="15000"/>
                  </a:prstClr>
                </a:solidFill>
                <a:effectLst/>
                <a:uLnTx/>
                <a:uFillTx/>
                <a:latin typeface="Gotham Black"/>
                <a:ea typeface="+mn-ea"/>
                <a:cs typeface="+mn-cs"/>
              </a:endParaRPr>
            </a:p>
          </p:txBody>
        </p:sp>
        <p:sp>
          <p:nvSpPr>
            <p:cNvPr id="94" name="TextBox 31">
              <a:extLst>
                <a:ext uri="{FF2B5EF4-FFF2-40B4-BE49-F238E27FC236}">
                  <a16:creationId xmlns:a16="http://schemas.microsoft.com/office/drawing/2014/main" id="{691F4ADF-53E4-4A86-AC8B-CD0032FF7D76}"/>
                </a:ext>
              </a:extLst>
            </p:cNvPr>
            <p:cNvSpPr txBox="1"/>
            <p:nvPr/>
          </p:nvSpPr>
          <p:spPr>
            <a:xfrm>
              <a:off x="6484993" y="4536326"/>
              <a:ext cx="10022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atin typeface="Gotham Black"/>
                </a:rPr>
                <a:t>62</a:t>
              </a:r>
              <a:r>
                <a:rPr kumimoji="0" lang="en-US" sz="3200" b="1" i="0" u="none" strike="noStrike" kern="1200" cap="none" spc="0" normalizeH="0" baseline="30000" noProof="0" dirty="0">
                  <a:ln>
                    <a:noFill/>
                  </a:ln>
                  <a:effectLst/>
                  <a:uLnTx/>
                  <a:uFillTx/>
                  <a:latin typeface="Gotham Black"/>
                  <a:ea typeface="+mn-ea"/>
                  <a:cs typeface="+mn-cs"/>
                </a:rPr>
                <a:t>%*</a:t>
              </a:r>
              <a:r>
                <a:rPr kumimoji="0" lang="en-US" sz="3200" b="1" i="0" u="none" strike="noStrike" kern="1200" cap="none" spc="0" normalizeH="0" baseline="0" noProof="0" dirty="0">
                  <a:ln>
                    <a:noFill/>
                  </a:ln>
                  <a:effectLst/>
                  <a:uLnTx/>
                  <a:uFillTx/>
                  <a:latin typeface="Gotham Black"/>
                  <a:ea typeface="+mn-ea"/>
                  <a:cs typeface="+mn-cs"/>
                </a:rPr>
                <a:t> </a:t>
              </a:r>
            </a:p>
          </p:txBody>
        </p:sp>
        <p:sp>
          <p:nvSpPr>
            <p:cNvPr id="96" name="CuadroTexto 47">
              <a:extLst>
                <a:ext uri="{FF2B5EF4-FFF2-40B4-BE49-F238E27FC236}">
                  <a16:creationId xmlns:a16="http://schemas.microsoft.com/office/drawing/2014/main" id="{8EBB3151-057D-4FA1-AA63-481235E70A8A}"/>
                </a:ext>
              </a:extLst>
            </p:cNvPr>
            <p:cNvSpPr txBox="1"/>
            <p:nvPr/>
          </p:nvSpPr>
          <p:spPr>
            <a:xfrm>
              <a:off x="6452778" y="5121101"/>
              <a:ext cx="1277668" cy="47705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s-ES" sz="800" dirty="0">
                  <a:solidFill>
                    <a:prstClr val="black"/>
                  </a:solidFill>
                  <a:latin typeface="Gotham Black"/>
                </a:rPr>
                <a:t>* p: 0.017</a:t>
              </a:r>
            </a:p>
            <a:p>
              <a:pPr marR="0" lvl="0" algn="l" defTabSz="914400" rtl="0" eaLnBrk="1" fontAlgn="auto" latinLnBrk="0" hangingPunct="1">
                <a:lnSpc>
                  <a:spcPct val="100000"/>
                </a:lnSpc>
                <a:spcBef>
                  <a:spcPts val="0"/>
                </a:spcBef>
                <a:spcAft>
                  <a:spcPts val="0"/>
                </a:spcAft>
                <a:buClrTx/>
                <a:buSzTx/>
                <a:tabLst/>
                <a:defRPr/>
              </a:pPr>
              <a:r>
                <a:rPr lang="es-ES" sz="800" dirty="0">
                  <a:solidFill>
                    <a:prstClr val="black"/>
                  </a:solidFill>
                  <a:latin typeface="Gotham Black"/>
                </a:rPr>
                <a:t>vs. 35% Control G.</a:t>
              </a:r>
            </a:p>
            <a:p>
              <a:pPr marR="0" lvl="0" algn="l" defTabSz="914400" rtl="0" eaLnBrk="1" fontAlgn="auto" latinLnBrk="0" hangingPunct="1">
                <a:lnSpc>
                  <a:spcPct val="100000"/>
                </a:lnSpc>
                <a:spcBef>
                  <a:spcPts val="0"/>
                </a:spcBef>
                <a:spcAft>
                  <a:spcPts val="0"/>
                </a:spcAft>
                <a:buClrTx/>
                <a:buSzTx/>
                <a:tabLst/>
                <a:defRPr/>
              </a:pPr>
              <a:r>
                <a:rPr kumimoji="0" lang="es-ES" sz="900" i="0" u="none" strike="noStrike" kern="1200" cap="none" spc="0" normalizeH="0" baseline="0" noProof="0" dirty="0">
                  <a:ln>
                    <a:noFill/>
                  </a:ln>
                  <a:solidFill>
                    <a:prstClr val="black"/>
                  </a:solidFill>
                  <a:effectLst/>
                  <a:uLnTx/>
                  <a:uFillTx/>
                  <a:latin typeface="Gotham Black"/>
                  <a:ea typeface="+mn-ea"/>
                  <a:cs typeface="+mn-cs"/>
                </a:rPr>
                <a:t>Test Chi-cuadrado</a:t>
              </a:r>
            </a:p>
          </p:txBody>
        </p:sp>
        <p:sp>
          <p:nvSpPr>
            <p:cNvPr id="103" name="TextBox 31">
              <a:extLst>
                <a:ext uri="{FF2B5EF4-FFF2-40B4-BE49-F238E27FC236}">
                  <a16:creationId xmlns:a16="http://schemas.microsoft.com/office/drawing/2014/main" id="{F92EDB62-7AF0-4D36-A5AD-0AF5EC45A4F5}"/>
                </a:ext>
              </a:extLst>
            </p:cNvPr>
            <p:cNvSpPr txBox="1"/>
            <p:nvPr/>
          </p:nvSpPr>
          <p:spPr>
            <a:xfrm>
              <a:off x="9417630" y="3966261"/>
              <a:ext cx="1488452"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Gotham Black"/>
                  <a:ea typeface="+mn-ea"/>
                  <a:cs typeface="+mn-cs"/>
                </a:rPr>
                <a:t>ACLARAMIENTO</a:t>
              </a:r>
              <a:endParaRPr kumimoji="0" lang="en-US" sz="1400" b="0" i="0" u="none" strike="noStrike" kern="1200" cap="none" spc="0" normalizeH="0" baseline="0" noProof="0" dirty="0">
                <a:ln>
                  <a:noFill/>
                </a:ln>
                <a:solidFill>
                  <a:prstClr val="black">
                    <a:lumMod val="85000"/>
                    <a:lumOff val="15000"/>
                  </a:prstClr>
                </a:solidFill>
                <a:effectLst/>
                <a:uLnTx/>
                <a:uFillTx/>
                <a:latin typeface="Gotham Black"/>
                <a:ea typeface="+mn-ea"/>
                <a:cs typeface="+mn-cs"/>
              </a:endParaRPr>
            </a:p>
          </p:txBody>
        </p:sp>
        <p:sp>
          <p:nvSpPr>
            <p:cNvPr id="105" name="Elipse 7">
              <a:extLst>
                <a:ext uri="{FF2B5EF4-FFF2-40B4-BE49-F238E27FC236}">
                  <a16:creationId xmlns:a16="http://schemas.microsoft.com/office/drawing/2014/main" id="{2BD544D5-99A6-4DED-A153-D1286886DFDF}"/>
                </a:ext>
              </a:extLst>
            </p:cNvPr>
            <p:cNvSpPr/>
            <p:nvPr/>
          </p:nvSpPr>
          <p:spPr>
            <a:xfrm>
              <a:off x="6120195" y="2205114"/>
              <a:ext cx="364798" cy="389534"/>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grpSp>
          <p:nvGrpSpPr>
            <p:cNvPr id="2" name="Grupo 1">
              <a:extLst>
                <a:ext uri="{FF2B5EF4-FFF2-40B4-BE49-F238E27FC236}">
                  <a16:creationId xmlns:a16="http://schemas.microsoft.com/office/drawing/2014/main" id="{33AD930B-A11F-49E5-B67D-845405A0B0A3}"/>
                </a:ext>
              </a:extLst>
            </p:cNvPr>
            <p:cNvGrpSpPr/>
            <p:nvPr/>
          </p:nvGrpSpPr>
          <p:grpSpPr>
            <a:xfrm>
              <a:off x="8575366" y="4312774"/>
              <a:ext cx="1370365" cy="1267351"/>
              <a:chOff x="8611521" y="4321435"/>
              <a:chExt cx="1370365" cy="1267351"/>
            </a:xfrm>
          </p:grpSpPr>
          <p:pic>
            <p:nvPicPr>
              <p:cNvPr id="19" name="Imagen 18" descr="Icono&#10;&#10;Descripción generada automáticamente">
                <a:extLst>
                  <a:ext uri="{FF2B5EF4-FFF2-40B4-BE49-F238E27FC236}">
                    <a16:creationId xmlns:a16="http://schemas.microsoft.com/office/drawing/2014/main" id="{B1B2E604-D659-4DBE-997C-4FDC39DBADA8}"/>
                  </a:ext>
                </a:extLst>
              </p:cNvPr>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675622" y="4321435"/>
                <a:ext cx="1300776" cy="1267351"/>
              </a:xfrm>
              <a:prstGeom prst="rect">
                <a:avLst/>
              </a:prstGeom>
            </p:spPr>
          </p:pic>
          <p:sp>
            <p:nvSpPr>
              <p:cNvPr id="20" name="TextBox 31">
                <a:extLst>
                  <a:ext uri="{FF2B5EF4-FFF2-40B4-BE49-F238E27FC236}">
                    <a16:creationId xmlns:a16="http://schemas.microsoft.com/office/drawing/2014/main" id="{A0B83DC7-A554-4DFF-9B7F-876803B91480}"/>
                  </a:ext>
                </a:extLst>
              </p:cNvPr>
              <p:cNvSpPr txBox="1"/>
              <p:nvPr/>
            </p:nvSpPr>
            <p:spPr>
              <a:xfrm>
                <a:off x="9092021" y="4797621"/>
                <a:ext cx="8898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atin typeface="Gotham Black"/>
                  </a:rPr>
                  <a:t>60</a:t>
                </a:r>
                <a:r>
                  <a:rPr kumimoji="0" lang="en-US" sz="3200" b="1" i="0" u="none" strike="noStrike" kern="1200" cap="none" spc="0" normalizeH="0" baseline="30000" noProof="0" dirty="0">
                    <a:ln>
                      <a:noFill/>
                    </a:ln>
                    <a:effectLst/>
                    <a:uLnTx/>
                    <a:uFillTx/>
                    <a:latin typeface="Gotham Black"/>
                    <a:ea typeface="+mn-ea"/>
                    <a:cs typeface="+mn-cs"/>
                  </a:rPr>
                  <a:t>%</a:t>
                </a:r>
                <a:r>
                  <a:rPr kumimoji="0" lang="en-US" sz="3200" b="1" i="0" u="none" strike="noStrike" kern="1200" cap="none" spc="0" normalizeH="0" baseline="0" noProof="0" dirty="0">
                    <a:ln>
                      <a:noFill/>
                    </a:ln>
                    <a:effectLst/>
                    <a:uLnTx/>
                    <a:uFillTx/>
                    <a:latin typeface="Gotham Black"/>
                    <a:ea typeface="+mn-ea"/>
                    <a:cs typeface="+mn-cs"/>
                  </a:rPr>
                  <a:t> </a:t>
                </a:r>
              </a:p>
            </p:txBody>
          </p:sp>
          <p:sp>
            <p:nvSpPr>
              <p:cNvPr id="107" name="Elipse 7">
                <a:extLst>
                  <a:ext uri="{FF2B5EF4-FFF2-40B4-BE49-F238E27FC236}">
                    <a16:creationId xmlns:a16="http://schemas.microsoft.com/office/drawing/2014/main" id="{B8B2C19B-1848-4C87-9A59-52C933C5824A}"/>
                  </a:ext>
                </a:extLst>
              </p:cNvPr>
              <p:cNvSpPr/>
              <p:nvPr/>
            </p:nvSpPr>
            <p:spPr>
              <a:xfrm>
                <a:off x="8611521" y="4599392"/>
                <a:ext cx="364798" cy="389534"/>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grpSp>
        <p:sp>
          <p:nvSpPr>
            <p:cNvPr id="109" name="Elipse 7">
              <a:extLst>
                <a:ext uri="{FF2B5EF4-FFF2-40B4-BE49-F238E27FC236}">
                  <a16:creationId xmlns:a16="http://schemas.microsoft.com/office/drawing/2014/main" id="{FF236491-711D-48DD-A3AC-87C7ACD74209}"/>
                </a:ext>
              </a:extLst>
            </p:cNvPr>
            <p:cNvSpPr/>
            <p:nvPr/>
          </p:nvSpPr>
          <p:spPr>
            <a:xfrm>
              <a:off x="10098073" y="4654366"/>
              <a:ext cx="364798" cy="389534"/>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111" name="TextBox 31">
              <a:extLst>
                <a:ext uri="{FF2B5EF4-FFF2-40B4-BE49-F238E27FC236}">
                  <a16:creationId xmlns:a16="http://schemas.microsoft.com/office/drawing/2014/main" id="{393A949C-828D-474F-853E-182046F0C3A7}"/>
                </a:ext>
              </a:extLst>
            </p:cNvPr>
            <p:cNvSpPr txBox="1"/>
            <p:nvPr/>
          </p:nvSpPr>
          <p:spPr>
            <a:xfrm>
              <a:off x="8441511" y="1613132"/>
              <a:ext cx="3275812"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b="1" dirty="0">
                  <a:solidFill>
                    <a:prstClr val="black">
                      <a:lumMod val="85000"/>
                      <a:lumOff val="15000"/>
                    </a:prstClr>
                  </a:solidFill>
                  <a:latin typeface="Gotham Black"/>
                </a:rPr>
                <a:t>NORMALIZACIÓN LESIONES </a:t>
              </a:r>
              <a:r>
                <a:rPr kumimoji="0" lang="en-US" sz="1400" b="1" i="0" u="none" strike="noStrike" kern="1200" cap="none" spc="0" normalizeH="0" baseline="0" noProof="0" dirty="0">
                  <a:ln>
                    <a:noFill/>
                  </a:ln>
                  <a:solidFill>
                    <a:prstClr val="black">
                      <a:lumMod val="85000"/>
                      <a:lumOff val="15000"/>
                    </a:prstClr>
                  </a:solidFill>
                  <a:effectLst/>
                  <a:uLnTx/>
                  <a:uFillTx/>
                  <a:latin typeface="Gotham Black"/>
                  <a:ea typeface="+mn-ea"/>
                  <a:cs typeface="+mn-cs"/>
                </a:rPr>
                <a:t>ASC-US/LSIL</a:t>
              </a:r>
              <a:endParaRPr kumimoji="0" lang="en-US" sz="1400" b="0" i="0" u="none" strike="noStrike" kern="1200" cap="none" spc="0" normalizeH="0" baseline="0" noProof="0" dirty="0">
                <a:ln>
                  <a:noFill/>
                </a:ln>
                <a:solidFill>
                  <a:prstClr val="black">
                    <a:lumMod val="85000"/>
                    <a:lumOff val="15000"/>
                  </a:prstClr>
                </a:solidFill>
                <a:effectLst/>
                <a:uLnTx/>
                <a:uFillTx/>
                <a:latin typeface="Gotham Black"/>
                <a:ea typeface="+mn-ea"/>
                <a:cs typeface="+mn-cs"/>
              </a:endParaRPr>
            </a:p>
          </p:txBody>
        </p:sp>
        <p:sp>
          <p:nvSpPr>
            <p:cNvPr id="21" name="TextBox 31">
              <a:extLst>
                <a:ext uri="{FF2B5EF4-FFF2-40B4-BE49-F238E27FC236}">
                  <a16:creationId xmlns:a16="http://schemas.microsoft.com/office/drawing/2014/main" id="{576A4B39-9859-44C1-BA76-35893B301C34}"/>
                </a:ext>
              </a:extLst>
            </p:cNvPr>
            <p:cNvSpPr txBox="1"/>
            <p:nvPr/>
          </p:nvSpPr>
          <p:spPr>
            <a:xfrm>
              <a:off x="8558976" y="4315136"/>
              <a:ext cx="858654"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Gotham Black"/>
                  <a:ea typeface="+mn-ea"/>
                  <a:cs typeface="+mn-cs"/>
                </a:rPr>
                <a:t>VPH</a:t>
              </a:r>
            </a:p>
          </p:txBody>
        </p:sp>
        <p:sp>
          <p:nvSpPr>
            <p:cNvPr id="9" name="TextBox 31">
              <a:extLst>
                <a:ext uri="{FF2B5EF4-FFF2-40B4-BE49-F238E27FC236}">
                  <a16:creationId xmlns:a16="http://schemas.microsoft.com/office/drawing/2014/main" id="{D0BD314F-53DA-470D-BEE5-2CD45E4CC53B}"/>
                </a:ext>
              </a:extLst>
            </p:cNvPr>
            <p:cNvSpPr txBox="1"/>
            <p:nvPr/>
          </p:nvSpPr>
          <p:spPr>
            <a:xfrm>
              <a:off x="2042047" y="3871092"/>
              <a:ext cx="3577327"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Gotham Black"/>
                  <a:ea typeface="+mn-ea"/>
                  <a:cs typeface="+mn-cs"/>
                </a:rPr>
                <a:t>NORMALIZACIÓN LESIONES ASC-US/LSIL</a:t>
              </a:r>
              <a:endParaRPr kumimoji="0" lang="en-US" sz="1400" b="0" i="0" u="none" strike="noStrike" kern="1200" cap="none" spc="0" normalizeH="0" baseline="0" noProof="0" dirty="0">
                <a:ln>
                  <a:noFill/>
                </a:ln>
                <a:solidFill>
                  <a:prstClr val="black">
                    <a:lumMod val="85000"/>
                    <a:lumOff val="15000"/>
                  </a:prstClr>
                </a:solidFill>
                <a:effectLst/>
                <a:uLnTx/>
                <a:uFillTx/>
                <a:latin typeface="Gotham Black"/>
                <a:ea typeface="+mn-ea"/>
                <a:cs typeface="+mn-cs"/>
              </a:endParaRPr>
            </a:p>
          </p:txBody>
        </p:sp>
        <p:sp>
          <p:nvSpPr>
            <p:cNvPr id="12" name="Rectángulo: esquinas redondeadas 11">
              <a:extLst>
                <a:ext uri="{FF2B5EF4-FFF2-40B4-BE49-F238E27FC236}">
                  <a16:creationId xmlns:a16="http://schemas.microsoft.com/office/drawing/2014/main" id="{C82FE6FD-E4FD-42A2-93C4-4A46B011C7D5}"/>
                </a:ext>
              </a:extLst>
            </p:cNvPr>
            <p:cNvSpPr/>
            <p:nvPr/>
          </p:nvSpPr>
          <p:spPr>
            <a:xfrm>
              <a:off x="1413375" y="1538578"/>
              <a:ext cx="4444541" cy="2363941"/>
            </a:xfrm>
            <a:prstGeom prst="roundRect">
              <a:avLst>
                <a:gd name="adj" fmla="val 2162"/>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esquinas redondeadas 12">
              <a:extLst>
                <a:ext uri="{FF2B5EF4-FFF2-40B4-BE49-F238E27FC236}">
                  <a16:creationId xmlns:a16="http://schemas.microsoft.com/office/drawing/2014/main" id="{8412B9D2-1B19-430B-95B0-407E2EAF7FB9}"/>
                </a:ext>
              </a:extLst>
            </p:cNvPr>
            <p:cNvSpPr/>
            <p:nvPr/>
          </p:nvSpPr>
          <p:spPr>
            <a:xfrm>
              <a:off x="5885254" y="1538578"/>
              <a:ext cx="2222370" cy="2352495"/>
            </a:xfrm>
            <a:prstGeom prst="roundRect">
              <a:avLst>
                <a:gd name="adj" fmla="val 2162"/>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esquinas redondeadas 13">
              <a:extLst>
                <a:ext uri="{FF2B5EF4-FFF2-40B4-BE49-F238E27FC236}">
                  <a16:creationId xmlns:a16="http://schemas.microsoft.com/office/drawing/2014/main" id="{9F031C9D-441E-4B80-AD7E-3EB9B9AB55D6}"/>
                </a:ext>
              </a:extLst>
            </p:cNvPr>
            <p:cNvSpPr/>
            <p:nvPr/>
          </p:nvSpPr>
          <p:spPr>
            <a:xfrm>
              <a:off x="1404814" y="3915285"/>
              <a:ext cx="4444541" cy="2363941"/>
            </a:xfrm>
            <a:prstGeom prst="roundRect">
              <a:avLst>
                <a:gd name="adj" fmla="val 2162"/>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esquinas redondeadas 14">
              <a:extLst>
                <a:ext uri="{FF2B5EF4-FFF2-40B4-BE49-F238E27FC236}">
                  <a16:creationId xmlns:a16="http://schemas.microsoft.com/office/drawing/2014/main" id="{FEAE7E22-BF6E-42AA-A2DE-2DBC4DD6D402}"/>
                </a:ext>
              </a:extLst>
            </p:cNvPr>
            <p:cNvSpPr/>
            <p:nvPr/>
          </p:nvSpPr>
          <p:spPr>
            <a:xfrm>
              <a:off x="5885254" y="3926065"/>
              <a:ext cx="2222370" cy="2363941"/>
            </a:xfrm>
            <a:prstGeom prst="roundRect">
              <a:avLst>
                <a:gd name="adj" fmla="val 2162"/>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esquinas redondeadas 15">
              <a:extLst>
                <a:ext uri="{FF2B5EF4-FFF2-40B4-BE49-F238E27FC236}">
                  <a16:creationId xmlns:a16="http://schemas.microsoft.com/office/drawing/2014/main" id="{F4907239-5134-4614-97BF-C83DBF198451}"/>
                </a:ext>
              </a:extLst>
            </p:cNvPr>
            <p:cNvSpPr/>
            <p:nvPr/>
          </p:nvSpPr>
          <p:spPr>
            <a:xfrm>
              <a:off x="8451456" y="1538578"/>
              <a:ext cx="3084870" cy="2363941"/>
            </a:xfrm>
            <a:prstGeom prst="roundRect">
              <a:avLst>
                <a:gd name="adj" fmla="val 2162"/>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esquinas redondeadas 17">
              <a:extLst>
                <a:ext uri="{FF2B5EF4-FFF2-40B4-BE49-F238E27FC236}">
                  <a16:creationId xmlns:a16="http://schemas.microsoft.com/office/drawing/2014/main" id="{6DF16DFF-F147-44A9-8968-232363C003F4}"/>
                </a:ext>
              </a:extLst>
            </p:cNvPr>
            <p:cNvSpPr/>
            <p:nvPr/>
          </p:nvSpPr>
          <p:spPr>
            <a:xfrm>
              <a:off x="8451456" y="3948874"/>
              <a:ext cx="3084870" cy="2363941"/>
            </a:xfrm>
            <a:prstGeom prst="roundRect">
              <a:avLst>
                <a:gd name="adj" fmla="val 2162"/>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10" descr="Sign new Royalty Free Vector Image - VectorStock">
              <a:extLst>
                <a:ext uri="{FF2B5EF4-FFF2-40B4-BE49-F238E27FC236}">
                  <a16:creationId xmlns:a16="http://schemas.microsoft.com/office/drawing/2014/main" id="{72B3413C-67A8-4D2A-BF5A-AE868718585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704" b="64167" l="6200" r="68200">
                          <a14:foregroundMark x1="5300" y1="9259" x2="6700" y2="69630"/>
                          <a14:foregroundMark x1="6700" y1="69630" x2="59300" y2="74167"/>
                          <a14:foregroundMark x1="59300" y1="74167" x2="75600" y2="72685"/>
                          <a14:foregroundMark x1="75600" y1="72685" x2="81400" y2="14537"/>
                          <a14:foregroundMark x1="81400" y1="14537" x2="56400" y2="5463"/>
                          <a14:foregroundMark x1="56400" y1="5463" x2="14700" y2="3704"/>
                          <a14:foregroundMark x1="14700" y1="3704" x2="6200" y2="6852"/>
                        </a14:backgroundRemoval>
                      </a14:imgEffect>
                    </a14:imgLayer>
                  </a14:imgProps>
                </a:ext>
                <a:ext uri="{28A0092B-C50C-407E-A947-70E740481C1C}">
                  <a14:useLocalDpi xmlns:a14="http://schemas.microsoft.com/office/drawing/2010/main" val="0"/>
                </a:ext>
              </a:extLst>
            </a:blip>
            <a:srcRect l="9591" t="8771" r="25196" b="29656"/>
            <a:stretch/>
          </p:blipFill>
          <p:spPr bwMode="auto">
            <a:xfrm>
              <a:off x="1377476" y="3875143"/>
              <a:ext cx="650692" cy="6747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upo 3">
            <a:extLst>
              <a:ext uri="{FF2B5EF4-FFF2-40B4-BE49-F238E27FC236}">
                <a16:creationId xmlns:a16="http://schemas.microsoft.com/office/drawing/2014/main" id="{90632B14-7290-4210-814B-2FB67618734D}"/>
              </a:ext>
            </a:extLst>
          </p:cNvPr>
          <p:cNvGrpSpPr/>
          <p:nvPr/>
        </p:nvGrpSpPr>
        <p:grpSpPr>
          <a:xfrm>
            <a:off x="8441511" y="930154"/>
            <a:ext cx="1582256" cy="560182"/>
            <a:chOff x="7289361" y="1008524"/>
            <a:chExt cx="1726957" cy="648003"/>
          </a:xfrm>
        </p:grpSpPr>
        <p:pic>
          <p:nvPicPr>
            <p:cNvPr id="60" name="Imagen 3">
              <a:extLst>
                <a:ext uri="{FF2B5EF4-FFF2-40B4-BE49-F238E27FC236}">
                  <a16:creationId xmlns:a16="http://schemas.microsoft.com/office/drawing/2014/main" id="{36D8ED54-18F5-44BD-9F42-709D1DFCE57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83770" y="1008524"/>
              <a:ext cx="1632548" cy="363431"/>
            </a:xfrm>
            <a:prstGeom prst="rect">
              <a:avLst/>
            </a:prstGeom>
          </p:spPr>
        </p:pic>
        <p:sp>
          <p:nvSpPr>
            <p:cNvPr id="62" name="Rectangle 61">
              <a:extLst>
                <a:ext uri="{FF2B5EF4-FFF2-40B4-BE49-F238E27FC236}">
                  <a16:creationId xmlns:a16="http://schemas.microsoft.com/office/drawing/2014/main" id="{0C0CD9D4-3320-42B8-9D36-1DD01F3C3157}"/>
                </a:ext>
              </a:extLst>
            </p:cNvPr>
            <p:cNvSpPr/>
            <p:nvPr/>
          </p:nvSpPr>
          <p:spPr>
            <a:xfrm>
              <a:off x="7289361" y="1300499"/>
              <a:ext cx="1371268" cy="3560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212072"/>
                  </a:solidFill>
                  <a:effectLst/>
                  <a:uLnTx/>
                  <a:uFillTx/>
                  <a:latin typeface="GothamBook"/>
                  <a:ea typeface="+mn-ea"/>
                  <a:cs typeface="+mn-cs"/>
                </a:rPr>
                <a:t>NCT 04199260</a:t>
              </a:r>
            </a:p>
          </p:txBody>
        </p:sp>
      </p:grpSp>
      <p:grpSp>
        <p:nvGrpSpPr>
          <p:cNvPr id="64" name="Grupo 3">
            <a:extLst>
              <a:ext uri="{FF2B5EF4-FFF2-40B4-BE49-F238E27FC236}">
                <a16:creationId xmlns:a16="http://schemas.microsoft.com/office/drawing/2014/main" id="{8E4E62A7-0048-4587-997F-9C4006C9F46B}"/>
              </a:ext>
            </a:extLst>
          </p:cNvPr>
          <p:cNvGrpSpPr/>
          <p:nvPr/>
        </p:nvGrpSpPr>
        <p:grpSpPr>
          <a:xfrm>
            <a:off x="1417086" y="790628"/>
            <a:ext cx="1495757" cy="722948"/>
            <a:chOff x="7383770" y="946754"/>
            <a:chExt cx="1632548" cy="836286"/>
          </a:xfrm>
        </p:grpSpPr>
        <p:pic>
          <p:nvPicPr>
            <p:cNvPr id="66" name="Imagen 3">
              <a:extLst>
                <a:ext uri="{FF2B5EF4-FFF2-40B4-BE49-F238E27FC236}">
                  <a16:creationId xmlns:a16="http://schemas.microsoft.com/office/drawing/2014/main" id="{65FE8399-99DE-400A-9B66-2C7067E16D1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383770" y="946754"/>
              <a:ext cx="1632548" cy="486973"/>
            </a:xfrm>
            <a:prstGeom prst="rect">
              <a:avLst/>
            </a:prstGeom>
          </p:spPr>
        </p:pic>
        <p:sp>
          <p:nvSpPr>
            <p:cNvPr id="68" name="Rectangle 67">
              <a:extLst>
                <a:ext uri="{FF2B5EF4-FFF2-40B4-BE49-F238E27FC236}">
                  <a16:creationId xmlns:a16="http://schemas.microsoft.com/office/drawing/2014/main" id="{55A18957-AF88-41FE-AC0A-33F0736C45D1}"/>
                </a:ext>
              </a:extLst>
            </p:cNvPr>
            <p:cNvSpPr/>
            <p:nvPr/>
          </p:nvSpPr>
          <p:spPr>
            <a:xfrm>
              <a:off x="7383770" y="1427012"/>
              <a:ext cx="1371268" cy="3560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212072"/>
                  </a:solidFill>
                  <a:effectLst/>
                  <a:uLnTx/>
                  <a:uFillTx/>
                  <a:latin typeface="GothamBook"/>
                  <a:ea typeface="+mn-ea"/>
                  <a:cs typeface="+mn-cs"/>
                </a:rPr>
                <a:t>NCT 04002154</a:t>
              </a:r>
            </a:p>
          </p:txBody>
        </p:sp>
      </p:grpSp>
    </p:spTree>
    <p:extLst>
      <p:ext uri="{BB962C8B-B14F-4D97-AF65-F5344CB8AC3E}">
        <p14:creationId xmlns:p14="http://schemas.microsoft.com/office/powerpoint/2010/main" val="1323547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DA8C9B-2D0D-4447-BE41-A59B167337B1}"/>
              </a:ext>
            </a:extLst>
          </p:cNvPr>
          <p:cNvPicPr>
            <a:picLocks noChangeAspect="1"/>
          </p:cNvPicPr>
          <p:nvPr/>
        </p:nvPicPr>
        <p:blipFill rotWithShape="1">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t="9943" b="9943"/>
          <a:stretch/>
        </p:blipFill>
        <p:spPr>
          <a:xfrm>
            <a:off x="253717" y="1617957"/>
            <a:ext cx="11684565" cy="4596537"/>
          </a:xfrm>
          <a:prstGeom prst="rect">
            <a:avLst/>
          </a:prstGeom>
        </p:spPr>
      </p:pic>
      <p:sp>
        <p:nvSpPr>
          <p:cNvPr id="14" name="ZoneTexte 1">
            <a:extLst>
              <a:ext uri="{FF2B5EF4-FFF2-40B4-BE49-F238E27FC236}">
                <a16:creationId xmlns:a16="http://schemas.microsoft.com/office/drawing/2014/main" id="{3710AAB9-593D-4027-AF29-048FEC653B4A}"/>
              </a:ext>
            </a:extLst>
          </p:cNvPr>
          <p:cNvSpPr txBox="1">
            <a:spLocks noChangeArrowheads="1"/>
          </p:cNvSpPr>
          <p:nvPr/>
        </p:nvSpPr>
        <p:spPr bwMode="auto">
          <a:xfrm>
            <a:off x="0" y="547640"/>
            <a:ext cx="12191340" cy="369332"/>
          </a:xfrm>
          <a:prstGeom prst="rect">
            <a:avLst/>
          </a:prstGeom>
          <a:solidFill>
            <a:srgbClr val="990099"/>
          </a:solidFill>
        </p:spPr>
        <p:txBody>
          <a:bodyPr wrap="square">
            <a:spAutoFit/>
          </a:bodyPr>
          <a:lstStyle>
            <a:defPPr>
              <a:defRPr lang="es-ES"/>
            </a:defPPr>
            <a:lvl1pPr algn="ctr">
              <a:defRPr b="1">
                <a:solidFill>
                  <a:schemeClr val="bg1"/>
                </a:solidFill>
                <a:effectLst>
                  <a:outerShdw blurRad="38100" dist="38100" dir="2700000" algn="tl">
                    <a:srgbClr val="000000">
                      <a:alpha val="43137"/>
                    </a:srgbClr>
                  </a:outerShdw>
                </a:effectLst>
                <a:latin typeface="Gotham Black"/>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r>
              <a:rPr lang="en-US" altLang="fr-FR" dirty="0"/>
              <a:t>PAPILOCARE® ESTUDIOS INDEPENDIENTES de FASE IV</a:t>
            </a:r>
          </a:p>
        </p:txBody>
      </p:sp>
      <p:sp>
        <p:nvSpPr>
          <p:cNvPr id="2" name="Rectangle 1">
            <a:extLst>
              <a:ext uri="{FF2B5EF4-FFF2-40B4-BE49-F238E27FC236}">
                <a16:creationId xmlns:a16="http://schemas.microsoft.com/office/drawing/2014/main" id="{48E20ABA-6DEE-45B8-A6FE-5CB8F2BFA9B4}"/>
              </a:ext>
            </a:extLst>
          </p:cNvPr>
          <p:cNvSpPr/>
          <p:nvPr/>
        </p:nvSpPr>
        <p:spPr>
          <a:xfrm>
            <a:off x="500433" y="547640"/>
            <a:ext cx="1261460" cy="634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Picture 2" descr="Map of Spain icon. Outline illustration of map of Spain vector icon for  web: Royalty-free vector graphics">
            <a:extLst>
              <a:ext uri="{FF2B5EF4-FFF2-40B4-BE49-F238E27FC236}">
                <a16:creationId xmlns:a16="http://schemas.microsoft.com/office/drawing/2014/main" id="{0D7F9DB0-FAE1-41F7-BECD-834BCF3F7B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7778" r="90000">
                        <a14:foregroundMark x1="7556" y1="32667" x2="7778" y2="21556"/>
                        <a14:foregroundMark x1="7778" y1="21556" x2="14000" y2="19556"/>
                      </a14:backgroundRemoval>
                    </a14:imgEffect>
                  </a14:imgLayer>
                </a14:imgProps>
              </a:ext>
              <a:ext uri="{28A0092B-C50C-407E-A947-70E740481C1C}">
                <a14:useLocalDpi xmlns:a14="http://schemas.microsoft.com/office/drawing/2010/main" val="0"/>
              </a:ext>
            </a:extLst>
          </a:blip>
          <a:srcRect/>
          <a:stretch>
            <a:fillRect/>
          </a:stretch>
        </p:blipFill>
        <p:spPr bwMode="auto">
          <a:xfrm>
            <a:off x="500433" y="327785"/>
            <a:ext cx="1375836" cy="1375836"/>
          </a:xfrm>
          <a:prstGeom prst="rect">
            <a:avLst/>
          </a:prstGeom>
          <a:noFill/>
          <a:extLst>
            <a:ext uri="{909E8E84-426E-40DD-AFC4-6F175D3DCCD1}">
              <a14:hiddenFill xmlns:a14="http://schemas.microsoft.com/office/drawing/2010/main">
                <a:solidFill>
                  <a:srgbClr val="FFFFFF"/>
                </a:solidFill>
              </a14:hiddenFill>
            </a:ext>
          </a:extLst>
        </p:spPr>
      </p:pic>
      <p:sp>
        <p:nvSpPr>
          <p:cNvPr id="16" name="Elipse 25">
            <a:extLst>
              <a:ext uri="{FF2B5EF4-FFF2-40B4-BE49-F238E27FC236}">
                <a16:creationId xmlns:a16="http://schemas.microsoft.com/office/drawing/2014/main" id="{047FD585-4E89-4898-A478-02918E5A20E0}"/>
              </a:ext>
            </a:extLst>
          </p:cNvPr>
          <p:cNvSpPr/>
          <p:nvPr/>
        </p:nvSpPr>
        <p:spPr>
          <a:xfrm>
            <a:off x="1500799" y="786498"/>
            <a:ext cx="116959" cy="791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lipse 27">
            <a:extLst>
              <a:ext uri="{FF2B5EF4-FFF2-40B4-BE49-F238E27FC236}">
                <a16:creationId xmlns:a16="http://schemas.microsoft.com/office/drawing/2014/main" id="{A603D989-65F6-4220-BD96-E4A89CADC667}"/>
              </a:ext>
            </a:extLst>
          </p:cNvPr>
          <p:cNvSpPr/>
          <p:nvPr/>
        </p:nvSpPr>
        <p:spPr>
          <a:xfrm>
            <a:off x="697689" y="588297"/>
            <a:ext cx="116959" cy="791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Elipse 29">
            <a:extLst>
              <a:ext uri="{FF2B5EF4-FFF2-40B4-BE49-F238E27FC236}">
                <a16:creationId xmlns:a16="http://schemas.microsoft.com/office/drawing/2014/main" id="{3C810D9C-20F8-4423-A3DB-170E4414DBFA}"/>
              </a:ext>
            </a:extLst>
          </p:cNvPr>
          <p:cNvSpPr/>
          <p:nvPr/>
        </p:nvSpPr>
        <p:spPr>
          <a:xfrm>
            <a:off x="644348" y="666070"/>
            <a:ext cx="116959" cy="791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85715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E1AB092C-EFAA-4CEA-9D55-AC28CDC773B7}"/>
              </a:ext>
            </a:extLst>
          </p:cNvPr>
          <p:cNvSpPr txBox="1">
            <a:spLocks/>
          </p:cNvSpPr>
          <p:nvPr/>
        </p:nvSpPr>
        <p:spPr bwMode="auto">
          <a:xfrm>
            <a:off x="0" y="420160"/>
            <a:ext cx="12192000" cy="366857"/>
          </a:xfrm>
          <a:prstGeom prst="rect">
            <a:avLst/>
          </a:prstGeom>
          <a:solidFill>
            <a:srgbClr val="990099"/>
          </a:solidFill>
          <a:ln>
            <a:noFill/>
          </a:ln>
        </p:spPr>
        <p:txBody>
          <a:bodyPr vert="horz" wrap="square" lIns="91440" tIns="45720" rIns="91440" bIns="45720" numCol="1" anchor="ctr" anchorCtr="0" compatLnSpc="1">
            <a:prstTxWarp prst="textNoShape">
              <a:avLst/>
            </a:prstTxWarp>
            <a:noAutofit/>
          </a:bodyPr>
          <a:lstStyle>
            <a:lvl1pPr algn="ctr" defTabSz="457189" rtl="0" eaLnBrk="0" fontAlgn="base" hangingPunct="0">
              <a:spcBef>
                <a:spcPct val="0"/>
              </a:spcBef>
              <a:spcAft>
                <a:spcPct val="0"/>
              </a:spcAft>
              <a:defRPr sz="4400" kern="1200">
                <a:solidFill>
                  <a:schemeClr val="tx1"/>
                </a:solidFill>
                <a:latin typeface="+mj-lt"/>
                <a:ea typeface="ＭＳ Ｐゴシック" panose="020B0600070205080204" pitchFamily="34" charset="-128"/>
                <a:cs typeface="ＭＳ Ｐゴシック" charset="0"/>
              </a:defRPr>
            </a:lvl1pPr>
            <a:lvl2pPr algn="ctr" defTabSz="457189"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2pPr>
            <a:lvl3pPr algn="ctr" defTabSz="457189"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3pPr>
            <a:lvl4pPr algn="ctr" defTabSz="457189"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4pPr>
            <a:lvl5pPr algn="ctr" defTabSz="457189"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5pPr>
            <a:lvl6pPr marL="457189" algn="ctr" defTabSz="457189"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377" algn="ctr" defTabSz="457189"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defTabSz="457189"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defTabSz="457189"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200" eaLnBrk="1" hangingPunct="1">
              <a:spcBef>
                <a:spcPts val="0"/>
              </a:spcBef>
              <a:defRPr/>
            </a:pPr>
            <a:r>
              <a:rPr lang="es-ES" sz="1800" b="1" dirty="0">
                <a:solidFill>
                  <a:schemeClr val="bg1"/>
                </a:solidFill>
                <a:effectLst>
                  <a:outerShdw blurRad="38100" dist="38100" dir="2700000" algn="tl">
                    <a:srgbClr val="000000">
                      <a:alpha val="43137"/>
                    </a:srgbClr>
                  </a:outerShdw>
                </a:effectLst>
                <a:latin typeface="Gotham Black"/>
                <a:ea typeface="+mn-ea"/>
                <a:cs typeface="+mn-cs"/>
              </a:rPr>
              <a:t>RESULTADOS CORROBORADOS con ESTUDIOS CLÍNICOS INDEPENDIENTES</a:t>
            </a:r>
            <a:endParaRPr lang="es-ES_tradnl" sz="1800" b="1" dirty="0">
              <a:solidFill>
                <a:schemeClr val="bg1"/>
              </a:solidFill>
              <a:effectLst>
                <a:outerShdw blurRad="38100" dist="38100" dir="2700000" algn="tl">
                  <a:srgbClr val="000000">
                    <a:alpha val="43137"/>
                  </a:srgbClr>
                </a:outerShdw>
              </a:effectLst>
              <a:latin typeface="Gotham Black"/>
              <a:ea typeface="+mn-ea"/>
              <a:cs typeface="+mn-cs"/>
            </a:endParaRPr>
          </a:p>
        </p:txBody>
      </p:sp>
      <p:sp>
        <p:nvSpPr>
          <p:cNvPr id="15" name="Rectángulo 4">
            <a:extLst>
              <a:ext uri="{FF2B5EF4-FFF2-40B4-BE49-F238E27FC236}">
                <a16:creationId xmlns:a16="http://schemas.microsoft.com/office/drawing/2014/main" id="{138840CD-24E8-437C-8D25-7438876333C7}"/>
              </a:ext>
            </a:extLst>
          </p:cNvPr>
          <p:cNvSpPr>
            <a:spLocks noChangeArrowheads="1"/>
          </p:cNvSpPr>
          <p:nvPr/>
        </p:nvSpPr>
        <p:spPr bwMode="auto">
          <a:xfrm>
            <a:off x="4560011" y="1911044"/>
            <a:ext cx="41374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defTabSz="685800" eaLnBrk="0" fontAlgn="base" hangingPunct="0">
              <a:lnSpc>
                <a:spcPct val="100000"/>
              </a:lnSpc>
              <a:spcBef>
                <a:spcPct val="0"/>
              </a:spcBef>
              <a:spcAft>
                <a:spcPct val="0"/>
              </a:spcAft>
              <a:buNone/>
              <a:defRPr/>
            </a:pPr>
            <a:r>
              <a:rPr lang="es-ES" altLang="es-ES_tradnl" sz="1200">
                <a:solidFill>
                  <a:srgbClr val="5D2884"/>
                </a:solidFill>
                <a:latin typeface="Gotham Black"/>
              </a:rPr>
              <a:t>ESTUDIOS CLÍNICOS</a:t>
            </a:r>
          </a:p>
          <a:p>
            <a:pPr algn="ctr" defTabSz="685800" eaLnBrk="0" fontAlgn="base" hangingPunct="0">
              <a:lnSpc>
                <a:spcPct val="100000"/>
              </a:lnSpc>
              <a:spcBef>
                <a:spcPct val="0"/>
              </a:spcBef>
              <a:spcAft>
                <a:spcPct val="0"/>
              </a:spcAft>
              <a:buNone/>
              <a:defRPr/>
            </a:pPr>
            <a:r>
              <a:rPr lang="es-ES" altLang="es-ES_tradnl" sz="1200">
                <a:solidFill>
                  <a:srgbClr val="5D2884"/>
                </a:solidFill>
                <a:latin typeface="Gotham Black"/>
              </a:rPr>
              <a:t>OBSERVACIONALES INDEPENDIENTES</a:t>
            </a:r>
            <a:endParaRPr lang="es-ES" altLang="es-ES_tradnl" sz="1100">
              <a:solidFill>
                <a:srgbClr val="5D2884"/>
              </a:solidFill>
              <a:latin typeface="Gotham Black"/>
            </a:endParaRPr>
          </a:p>
        </p:txBody>
      </p:sp>
      <p:sp>
        <p:nvSpPr>
          <p:cNvPr id="19" name="Rectángulo 4">
            <a:extLst>
              <a:ext uri="{FF2B5EF4-FFF2-40B4-BE49-F238E27FC236}">
                <a16:creationId xmlns:a16="http://schemas.microsoft.com/office/drawing/2014/main" id="{EE718ADA-6BE2-4029-B157-7736FE246ABE}"/>
              </a:ext>
            </a:extLst>
          </p:cNvPr>
          <p:cNvSpPr>
            <a:spLocks noChangeArrowheads="1"/>
          </p:cNvSpPr>
          <p:nvPr/>
        </p:nvSpPr>
        <p:spPr bwMode="auto">
          <a:xfrm>
            <a:off x="538948" y="1890261"/>
            <a:ext cx="41374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defTabSz="685800" eaLnBrk="0" fontAlgn="base" hangingPunct="0">
              <a:lnSpc>
                <a:spcPct val="100000"/>
              </a:lnSpc>
              <a:spcBef>
                <a:spcPct val="0"/>
              </a:spcBef>
              <a:spcAft>
                <a:spcPct val="0"/>
              </a:spcAft>
              <a:buNone/>
              <a:defRPr/>
            </a:pPr>
            <a:r>
              <a:rPr lang="es-ES" altLang="es-ES_tradnl" sz="1200" dirty="0">
                <a:solidFill>
                  <a:srgbClr val="5D2884"/>
                </a:solidFill>
                <a:latin typeface="Gotham Black"/>
              </a:rPr>
              <a:t>ESTUDIOS CLÍNICOS</a:t>
            </a:r>
          </a:p>
          <a:p>
            <a:pPr algn="ctr" defTabSz="685800" eaLnBrk="0" fontAlgn="base" hangingPunct="0">
              <a:lnSpc>
                <a:spcPct val="100000"/>
              </a:lnSpc>
              <a:spcBef>
                <a:spcPct val="0"/>
              </a:spcBef>
              <a:spcAft>
                <a:spcPct val="0"/>
              </a:spcAft>
              <a:buNone/>
              <a:defRPr/>
            </a:pPr>
            <a:r>
              <a:rPr lang="es-ES" altLang="es-ES_tradnl" sz="1200" dirty="0">
                <a:solidFill>
                  <a:srgbClr val="5D2884"/>
                </a:solidFill>
                <a:latin typeface="Gotham Black"/>
              </a:rPr>
              <a:t> PROCARE HEALTH</a:t>
            </a:r>
          </a:p>
        </p:txBody>
      </p:sp>
      <p:sp>
        <p:nvSpPr>
          <p:cNvPr id="6" name="CuadroTexto 2">
            <a:extLst>
              <a:ext uri="{FF2B5EF4-FFF2-40B4-BE49-F238E27FC236}">
                <a16:creationId xmlns:a16="http://schemas.microsoft.com/office/drawing/2014/main" id="{C3734F87-231B-4210-9E3F-4B205CDF3747}"/>
              </a:ext>
            </a:extLst>
          </p:cNvPr>
          <p:cNvSpPr txBox="1"/>
          <p:nvPr/>
        </p:nvSpPr>
        <p:spPr>
          <a:xfrm>
            <a:off x="5650129" y="6429070"/>
            <a:ext cx="6094602" cy="338554"/>
          </a:xfrm>
          <a:prstGeom prst="rect">
            <a:avLst/>
          </a:prstGeom>
          <a:noFill/>
        </p:spPr>
        <p:txBody>
          <a:bodyPr wrap="square">
            <a:spAutoFit/>
          </a:bodyPr>
          <a:lstStyle/>
          <a:p>
            <a:r>
              <a:rPr lang="es-ES" sz="800" dirty="0"/>
              <a:t>Gaslain Y, Cortés J, Dexeus D, Palacios S, Serrano L, Seydoux G, </a:t>
            </a:r>
            <a:r>
              <a:rPr lang="es-ES" sz="800" dirty="0" err="1"/>
              <a:t>Gajino</a:t>
            </a:r>
            <a:r>
              <a:rPr lang="es-ES" sz="800" dirty="0"/>
              <a:t> C, Marín E, and Riera M. </a:t>
            </a:r>
            <a:r>
              <a:rPr lang="es-ES" sz="800" dirty="0" err="1"/>
              <a:t>Effect</a:t>
            </a:r>
            <a:r>
              <a:rPr lang="es-ES" sz="800" dirty="0"/>
              <a:t> </a:t>
            </a:r>
            <a:r>
              <a:rPr lang="es-ES" sz="800" dirty="0" err="1"/>
              <a:t>of</a:t>
            </a:r>
            <a:r>
              <a:rPr lang="es-ES" sz="800" dirty="0"/>
              <a:t> a Multi-</a:t>
            </a:r>
            <a:r>
              <a:rPr lang="es-ES" sz="800" dirty="0" err="1"/>
              <a:t>Ingredient</a:t>
            </a:r>
            <a:r>
              <a:rPr lang="es-ES" sz="800" dirty="0"/>
              <a:t> Vaginal Gel in High-</a:t>
            </a:r>
            <a:r>
              <a:rPr lang="es-ES" sz="800" dirty="0" err="1"/>
              <a:t>Risk</a:t>
            </a:r>
            <a:r>
              <a:rPr lang="es-ES" sz="800" dirty="0"/>
              <a:t> HPV </a:t>
            </a:r>
            <a:r>
              <a:rPr lang="es-ES" sz="800" dirty="0" err="1"/>
              <a:t>Infected</a:t>
            </a:r>
            <a:r>
              <a:rPr lang="es-ES" sz="800" dirty="0"/>
              <a:t> </a:t>
            </a:r>
            <a:r>
              <a:rPr lang="es-ES" sz="800" dirty="0" err="1"/>
              <a:t>Patients</a:t>
            </a:r>
            <a:r>
              <a:rPr lang="es-ES" sz="800" dirty="0"/>
              <a:t>: </a:t>
            </a:r>
            <a:r>
              <a:rPr lang="es-ES" sz="800" dirty="0" err="1"/>
              <a:t>Results</a:t>
            </a:r>
            <a:r>
              <a:rPr lang="es-ES" sz="800" dirty="0"/>
              <a:t> </a:t>
            </a:r>
            <a:r>
              <a:rPr lang="es-ES" sz="800" dirty="0" err="1"/>
              <a:t>of</a:t>
            </a:r>
            <a:r>
              <a:rPr lang="es-ES" sz="800" dirty="0"/>
              <a:t> </a:t>
            </a:r>
            <a:r>
              <a:rPr lang="es-ES" sz="800" dirty="0" err="1"/>
              <a:t>Different</a:t>
            </a:r>
            <a:r>
              <a:rPr lang="es-ES" sz="800" dirty="0"/>
              <a:t> </a:t>
            </a:r>
            <a:r>
              <a:rPr lang="es-ES" sz="800" dirty="0" err="1"/>
              <a:t>Studies</a:t>
            </a:r>
            <a:r>
              <a:rPr lang="es-ES" sz="800" dirty="0"/>
              <a:t>. J Low </a:t>
            </a:r>
            <a:r>
              <a:rPr lang="es-ES" sz="800" dirty="0" err="1"/>
              <a:t>Genit</a:t>
            </a:r>
            <a:r>
              <a:rPr lang="es-ES" sz="800" dirty="0"/>
              <a:t>. </a:t>
            </a:r>
            <a:r>
              <a:rPr lang="es-ES" sz="800" dirty="0" err="1"/>
              <a:t>Tract</a:t>
            </a:r>
            <a:r>
              <a:rPr lang="es-ES" sz="800" dirty="0"/>
              <a:t> </a:t>
            </a:r>
            <a:r>
              <a:rPr lang="es-ES" sz="800" dirty="0" err="1"/>
              <a:t>Dis</a:t>
            </a:r>
            <a:r>
              <a:rPr lang="es-ES" sz="800" dirty="0"/>
              <a:t>. 2020 April; 24(1S):S15-S16. doi:10.1097/LGT.0000000000000538</a:t>
            </a:r>
          </a:p>
        </p:txBody>
      </p:sp>
      <p:sp>
        <p:nvSpPr>
          <p:cNvPr id="22" name="TextBox 11">
            <a:extLst>
              <a:ext uri="{FF2B5EF4-FFF2-40B4-BE49-F238E27FC236}">
                <a16:creationId xmlns:a16="http://schemas.microsoft.com/office/drawing/2014/main" id="{74DFDFBF-9222-4398-8733-4B59AB4315D0}"/>
              </a:ext>
            </a:extLst>
          </p:cNvPr>
          <p:cNvSpPr txBox="1"/>
          <p:nvPr/>
        </p:nvSpPr>
        <p:spPr>
          <a:xfrm>
            <a:off x="8514550" y="4472187"/>
            <a:ext cx="3559801"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Gotham Black"/>
                <a:ea typeface="+mn-ea"/>
                <a:cs typeface="+mn-cs"/>
              </a:rPr>
              <a:t>Nota: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prstClr val="black">
                    <a:lumMod val="75000"/>
                    <a:lumOff val="25000"/>
                  </a:prstClr>
                </a:solidFill>
                <a:latin typeface="Gotham Black"/>
              </a:rPr>
              <a:t>Los </a:t>
            </a:r>
            <a:r>
              <a:rPr lang="en-US" sz="1400" dirty="0" err="1">
                <a:solidFill>
                  <a:prstClr val="black">
                    <a:lumMod val="75000"/>
                    <a:lumOff val="25000"/>
                  </a:prstClr>
                </a:solidFill>
                <a:latin typeface="Gotham Black"/>
              </a:rPr>
              <a:t>estudios</a:t>
            </a:r>
            <a:r>
              <a:rPr lang="en-US" sz="1400" dirty="0">
                <a:solidFill>
                  <a:prstClr val="black">
                    <a:lumMod val="75000"/>
                    <a:lumOff val="25000"/>
                  </a:prstClr>
                </a:solidFill>
                <a:latin typeface="Gotham Black"/>
              </a:rPr>
              <a:t> </a:t>
            </a:r>
            <a:r>
              <a:rPr lang="en-US" sz="1400" dirty="0" err="1">
                <a:solidFill>
                  <a:prstClr val="black">
                    <a:lumMod val="75000"/>
                    <a:lumOff val="25000"/>
                  </a:prstClr>
                </a:solidFill>
                <a:latin typeface="Gotham Black"/>
              </a:rPr>
              <a:t>independientes</a:t>
            </a:r>
            <a:r>
              <a:rPr lang="en-US" sz="1400" dirty="0">
                <a:solidFill>
                  <a:prstClr val="black">
                    <a:lumMod val="75000"/>
                    <a:lumOff val="25000"/>
                  </a:prstClr>
                </a:solidFill>
                <a:latin typeface="Gotham Black"/>
              </a:rPr>
              <a:t> </a:t>
            </a:r>
            <a:r>
              <a:rPr lang="en-US" sz="1400" dirty="0" err="1">
                <a:solidFill>
                  <a:prstClr val="black">
                    <a:lumMod val="75000"/>
                    <a:lumOff val="25000"/>
                  </a:prstClr>
                </a:solidFill>
                <a:latin typeface="Gotham Black"/>
              </a:rPr>
              <a:t>replican</a:t>
            </a:r>
            <a:r>
              <a:rPr lang="en-US" sz="1400" dirty="0">
                <a:solidFill>
                  <a:prstClr val="black">
                    <a:lumMod val="75000"/>
                    <a:lumOff val="25000"/>
                  </a:prstClr>
                </a:solidFill>
                <a:latin typeface="Gotham Black"/>
              </a:rPr>
              <a:t> la </a:t>
            </a:r>
            <a:r>
              <a:rPr lang="en-US" sz="1400" dirty="0" err="1">
                <a:solidFill>
                  <a:prstClr val="black">
                    <a:lumMod val="75000"/>
                    <a:lumOff val="25000"/>
                  </a:prstClr>
                </a:solidFill>
                <a:latin typeface="Gotham Black"/>
              </a:rPr>
              <a:t>misma</a:t>
            </a:r>
            <a:r>
              <a:rPr lang="en-US" sz="1400" dirty="0">
                <a:solidFill>
                  <a:prstClr val="black">
                    <a:lumMod val="75000"/>
                    <a:lumOff val="25000"/>
                  </a:prstClr>
                </a:solidFill>
                <a:latin typeface="Gotham Black"/>
              </a:rPr>
              <a:t> </a:t>
            </a:r>
            <a:r>
              <a:rPr lang="en-US" sz="1400" dirty="0" err="1">
                <a:solidFill>
                  <a:prstClr val="black">
                    <a:lumMod val="75000"/>
                    <a:lumOff val="25000"/>
                  </a:prstClr>
                </a:solidFill>
                <a:latin typeface="Gotham Black"/>
              </a:rPr>
              <a:t>eficacia</a:t>
            </a:r>
            <a:r>
              <a:rPr lang="en-US" sz="1400" dirty="0">
                <a:solidFill>
                  <a:prstClr val="black">
                    <a:lumMod val="75000"/>
                    <a:lumOff val="25000"/>
                  </a:prstClr>
                </a:solidFill>
                <a:latin typeface="Gotham Black"/>
              </a:rPr>
              <a:t> que el </a:t>
            </a:r>
            <a:r>
              <a:rPr lang="en-US" sz="1400" dirty="0" err="1">
                <a:solidFill>
                  <a:prstClr val="black">
                    <a:lumMod val="75000"/>
                    <a:lumOff val="25000"/>
                  </a:prstClr>
                </a:solidFill>
                <a:latin typeface="Gotham Black"/>
              </a:rPr>
              <a:t>ensayo</a:t>
            </a:r>
            <a:r>
              <a:rPr lang="en-US" sz="1400" dirty="0">
                <a:solidFill>
                  <a:prstClr val="black">
                    <a:lumMod val="75000"/>
                    <a:lumOff val="25000"/>
                  </a:prstClr>
                </a:solidFill>
                <a:latin typeface="Gotham Black"/>
              </a:rPr>
              <a:t> </a:t>
            </a:r>
            <a:r>
              <a:rPr lang="en-US" sz="1400" dirty="0" err="1">
                <a:solidFill>
                  <a:prstClr val="black">
                    <a:lumMod val="75000"/>
                    <a:lumOff val="25000"/>
                  </a:prstClr>
                </a:solidFill>
                <a:latin typeface="Gotham Black"/>
              </a:rPr>
              <a:t>clínico</a:t>
            </a:r>
            <a:r>
              <a:rPr lang="en-US" sz="1400" dirty="0">
                <a:solidFill>
                  <a:prstClr val="black">
                    <a:lumMod val="75000"/>
                    <a:lumOff val="25000"/>
                  </a:prstClr>
                </a:solidFill>
                <a:latin typeface="Gotham Black"/>
              </a:rPr>
              <a:t> PALOMA</a:t>
            </a:r>
            <a:endParaRPr kumimoji="0" lang="es-ES" sz="1600" b="1" i="0" u="none" strike="noStrike" kern="1200" cap="none" spc="0" normalizeH="0" baseline="0" noProof="0" dirty="0">
              <a:ln>
                <a:noFill/>
              </a:ln>
              <a:solidFill>
                <a:prstClr val="black">
                  <a:lumMod val="75000"/>
                  <a:lumOff val="25000"/>
                </a:prstClr>
              </a:solidFill>
              <a:effectLst/>
              <a:uLnTx/>
              <a:uFillTx/>
              <a:latin typeface="Gotham Black"/>
              <a:ea typeface="+mn-ea"/>
              <a:cs typeface="+mn-cs"/>
            </a:endParaRPr>
          </a:p>
        </p:txBody>
      </p:sp>
      <p:sp>
        <p:nvSpPr>
          <p:cNvPr id="24" name="Rectangle 23">
            <a:extLst>
              <a:ext uri="{FF2B5EF4-FFF2-40B4-BE49-F238E27FC236}">
                <a16:creationId xmlns:a16="http://schemas.microsoft.com/office/drawing/2014/main" id="{A836D408-A5CB-4A77-B5A5-4B72F1CB9B4D}"/>
              </a:ext>
            </a:extLst>
          </p:cNvPr>
          <p:cNvSpPr/>
          <p:nvPr/>
        </p:nvSpPr>
        <p:spPr>
          <a:xfrm>
            <a:off x="3030701" y="923140"/>
            <a:ext cx="4728493" cy="830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otham Black"/>
                <a:ea typeface="+mn-ea"/>
                <a:cs typeface="+mn-cs"/>
              </a:rPr>
              <a:t>ACLARAMIENTO VPH-AR a 6 MESES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otham Black"/>
                <a:ea typeface="+mn-ea"/>
                <a:cs typeface="+mn-cs"/>
              </a:rPr>
              <a:t>EFICACIA de entre el 50-70%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Gotham Blac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lack"/>
                <a:ea typeface="+mn-ea"/>
                <a:cs typeface="+mn-cs"/>
              </a:rPr>
              <a:t>(6 </a:t>
            </a:r>
            <a:r>
              <a:rPr lang="en-US" sz="1600" dirty="0" err="1">
                <a:solidFill>
                  <a:prstClr val="black"/>
                </a:solidFill>
                <a:latin typeface="Gotham Black"/>
              </a:rPr>
              <a:t>estudios</a:t>
            </a:r>
            <a:r>
              <a:rPr lang="en-US" sz="1600" dirty="0">
                <a:solidFill>
                  <a:prstClr val="black"/>
                </a:solidFill>
                <a:latin typeface="Gotham Black"/>
              </a:rPr>
              <a:t> con</a:t>
            </a:r>
            <a:r>
              <a:rPr kumimoji="0" lang="en-US" sz="1600" b="0" i="0" u="none" strike="noStrike" kern="1200" cap="none" spc="0" normalizeH="0" baseline="0" noProof="0" dirty="0">
                <a:ln>
                  <a:noFill/>
                </a:ln>
                <a:solidFill>
                  <a:prstClr val="black"/>
                </a:solidFill>
                <a:effectLst/>
                <a:uLnTx/>
                <a:uFillTx/>
                <a:latin typeface="Gotham Black"/>
                <a:ea typeface="+mn-ea"/>
                <a:cs typeface="+mn-cs"/>
              </a:rPr>
              <a:t> </a:t>
            </a:r>
            <a:r>
              <a:rPr kumimoji="0" lang="en-US" sz="1600" b="1" i="0" u="none" strike="noStrike" kern="1200" cap="none" spc="0" normalizeH="0" baseline="0" noProof="0" dirty="0">
                <a:ln>
                  <a:noFill/>
                </a:ln>
                <a:solidFill>
                  <a:prstClr val="black"/>
                </a:solidFill>
                <a:effectLst/>
                <a:uLnTx/>
                <a:uFillTx/>
                <a:latin typeface="Gotham Black"/>
                <a:ea typeface="+mn-ea"/>
                <a:cs typeface="+mn-cs"/>
              </a:rPr>
              <a:t>&gt; 700 </a:t>
            </a:r>
            <a:r>
              <a:rPr kumimoji="0" lang="en-US" sz="1600" b="1" i="0" u="none" strike="noStrike" kern="1200" cap="none" spc="0" normalizeH="0" baseline="0" noProof="0" dirty="0" err="1">
                <a:ln>
                  <a:noFill/>
                </a:ln>
                <a:solidFill>
                  <a:prstClr val="black"/>
                </a:solidFill>
                <a:effectLst/>
                <a:uLnTx/>
                <a:uFillTx/>
                <a:latin typeface="Gotham Black"/>
                <a:ea typeface="+mn-ea"/>
                <a:cs typeface="+mn-cs"/>
              </a:rPr>
              <a:t>pacientes</a:t>
            </a:r>
            <a:r>
              <a:rPr kumimoji="0" lang="en-US" sz="1600" b="0" i="0" u="none" strike="noStrike" kern="1200" cap="none" spc="0" normalizeH="0" baseline="0" noProof="0" dirty="0">
                <a:ln>
                  <a:noFill/>
                </a:ln>
                <a:solidFill>
                  <a:prstClr val="black"/>
                </a:solidFill>
                <a:effectLst/>
                <a:uLnTx/>
                <a:uFillTx/>
                <a:latin typeface="Gotham Black"/>
                <a:ea typeface="+mn-ea"/>
                <a:cs typeface="+mn-cs"/>
              </a:rPr>
              <a:t>)</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0D906C4-D609-4196-A50A-F64E03522197}"/>
              </a:ext>
            </a:extLst>
          </p:cNvPr>
          <p:cNvPicPr>
            <a:picLocks noChangeAspect="1"/>
          </p:cNvPicPr>
          <p:nvPr/>
        </p:nvPicPr>
        <p:blipFill rotWithShape="1">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t="10671"/>
          <a:stretch/>
        </p:blipFill>
        <p:spPr>
          <a:xfrm>
            <a:off x="889948" y="2300159"/>
            <a:ext cx="7340126" cy="4137681"/>
          </a:xfrm>
          <a:prstGeom prst="rect">
            <a:avLst/>
          </a:prstGeom>
        </p:spPr>
      </p:pic>
      <p:sp>
        <p:nvSpPr>
          <p:cNvPr id="11" name="Rectangle 10">
            <a:extLst>
              <a:ext uri="{FF2B5EF4-FFF2-40B4-BE49-F238E27FC236}">
                <a16:creationId xmlns:a16="http://schemas.microsoft.com/office/drawing/2014/main" id="{7512021F-A015-4256-83E8-EE10C3073A99}"/>
              </a:ext>
            </a:extLst>
          </p:cNvPr>
          <p:cNvSpPr/>
          <p:nvPr/>
        </p:nvSpPr>
        <p:spPr>
          <a:xfrm>
            <a:off x="3477960" y="5652083"/>
            <a:ext cx="649432" cy="9871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CuadroTexto 16">
            <a:extLst>
              <a:ext uri="{FF2B5EF4-FFF2-40B4-BE49-F238E27FC236}">
                <a16:creationId xmlns:a16="http://schemas.microsoft.com/office/drawing/2014/main" id="{6211E789-1FF0-42DD-A916-051D241E19CF}"/>
              </a:ext>
            </a:extLst>
          </p:cNvPr>
          <p:cNvSpPr txBox="1"/>
          <p:nvPr/>
        </p:nvSpPr>
        <p:spPr>
          <a:xfrm>
            <a:off x="3360134" y="5609107"/>
            <a:ext cx="2327564" cy="184666"/>
          </a:xfrm>
          <a:prstGeom prst="rect">
            <a:avLst/>
          </a:prstGeom>
          <a:noFill/>
        </p:spPr>
        <p:txBody>
          <a:bodyPr wrap="square" rtlCol="0">
            <a:spAutoFit/>
          </a:bodyPr>
          <a:lstStyle/>
          <a:p>
            <a:r>
              <a:rPr lang="es-ES" sz="600" dirty="0">
                <a:solidFill>
                  <a:srgbClr val="951783"/>
                </a:solidFill>
                <a:latin typeface="Gotham Black"/>
              </a:rPr>
              <a:t>ESTUDIO OBSERVACIONAL</a:t>
            </a:r>
          </a:p>
        </p:txBody>
      </p:sp>
      <p:sp>
        <p:nvSpPr>
          <p:cNvPr id="13" name="Rectangle 12">
            <a:extLst>
              <a:ext uri="{FF2B5EF4-FFF2-40B4-BE49-F238E27FC236}">
                <a16:creationId xmlns:a16="http://schemas.microsoft.com/office/drawing/2014/main" id="{76BD4780-EE21-42BB-AF54-3329A4B346A4}"/>
              </a:ext>
            </a:extLst>
          </p:cNvPr>
          <p:cNvSpPr/>
          <p:nvPr/>
        </p:nvSpPr>
        <p:spPr>
          <a:xfrm>
            <a:off x="1810726" y="5665321"/>
            <a:ext cx="764031" cy="9871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CuadroTexto 16">
            <a:extLst>
              <a:ext uri="{FF2B5EF4-FFF2-40B4-BE49-F238E27FC236}">
                <a16:creationId xmlns:a16="http://schemas.microsoft.com/office/drawing/2014/main" id="{E8D9E101-FDC2-4B09-8031-3C93FD5A1CBE}"/>
              </a:ext>
            </a:extLst>
          </p:cNvPr>
          <p:cNvSpPr txBox="1"/>
          <p:nvPr/>
        </p:nvSpPr>
        <p:spPr>
          <a:xfrm>
            <a:off x="1758180" y="5632073"/>
            <a:ext cx="2327564" cy="184666"/>
          </a:xfrm>
          <a:prstGeom prst="rect">
            <a:avLst/>
          </a:prstGeom>
          <a:noFill/>
        </p:spPr>
        <p:txBody>
          <a:bodyPr wrap="square" rtlCol="0">
            <a:spAutoFit/>
          </a:bodyPr>
          <a:lstStyle/>
          <a:p>
            <a:r>
              <a:rPr lang="es-ES" sz="600" dirty="0">
                <a:solidFill>
                  <a:srgbClr val="951783"/>
                </a:solidFill>
                <a:latin typeface="Gotham Black"/>
              </a:rPr>
              <a:t>ENSAYO CLÍNICO</a:t>
            </a:r>
          </a:p>
        </p:txBody>
      </p:sp>
      <p:sp>
        <p:nvSpPr>
          <p:cNvPr id="36" name="Rectangle 35">
            <a:extLst>
              <a:ext uri="{FF2B5EF4-FFF2-40B4-BE49-F238E27FC236}">
                <a16:creationId xmlns:a16="http://schemas.microsoft.com/office/drawing/2014/main" id="{74C0445F-94D5-410D-A145-426036AA26AD}"/>
              </a:ext>
            </a:extLst>
          </p:cNvPr>
          <p:cNvSpPr/>
          <p:nvPr/>
        </p:nvSpPr>
        <p:spPr>
          <a:xfrm>
            <a:off x="1839910" y="5905889"/>
            <a:ext cx="764031" cy="9871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CuadroTexto 16">
            <a:extLst>
              <a:ext uri="{FF2B5EF4-FFF2-40B4-BE49-F238E27FC236}">
                <a16:creationId xmlns:a16="http://schemas.microsoft.com/office/drawing/2014/main" id="{91993A83-30F4-4EBD-AB8D-AA81DDED6437}"/>
              </a:ext>
            </a:extLst>
          </p:cNvPr>
          <p:cNvSpPr txBox="1"/>
          <p:nvPr/>
        </p:nvSpPr>
        <p:spPr>
          <a:xfrm>
            <a:off x="1758180" y="5878945"/>
            <a:ext cx="2327564" cy="184666"/>
          </a:xfrm>
          <a:prstGeom prst="rect">
            <a:avLst/>
          </a:prstGeom>
          <a:noFill/>
        </p:spPr>
        <p:txBody>
          <a:bodyPr wrap="square" rtlCol="0">
            <a:spAutoFit/>
          </a:bodyPr>
          <a:lstStyle/>
          <a:p>
            <a:r>
              <a:rPr lang="es-ES" sz="600" dirty="0">
                <a:solidFill>
                  <a:schemeClr val="tx1">
                    <a:lumMod val="65000"/>
                    <a:lumOff val="35000"/>
                  </a:schemeClr>
                </a:solidFill>
                <a:latin typeface="Gotham Black"/>
              </a:rPr>
              <a:t>Resultados finales</a:t>
            </a:r>
          </a:p>
        </p:txBody>
      </p:sp>
      <p:sp>
        <p:nvSpPr>
          <p:cNvPr id="40" name="Rectangle 39">
            <a:extLst>
              <a:ext uri="{FF2B5EF4-FFF2-40B4-BE49-F238E27FC236}">
                <a16:creationId xmlns:a16="http://schemas.microsoft.com/office/drawing/2014/main" id="{AD151108-7E38-456C-A2C6-4FC8F181920C}"/>
              </a:ext>
            </a:extLst>
          </p:cNvPr>
          <p:cNvSpPr/>
          <p:nvPr/>
        </p:nvSpPr>
        <p:spPr>
          <a:xfrm>
            <a:off x="3477959" y="5912180"/>
            <a:ext cx="764031" cy="9871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CuadroTexto 16">
            <a:extLst>
              <a:ext uri="{FF2B5EF4-FFF2-40B4-BE49-F238E27FC236}">
                <a16:creationId xmlns:a16="http://schemas.microsoft.com/office/drawing/2014/main" id="{7A6F7A46-23C5-4A6D-BF04-CF6E7F9FCD3B}"/>
              </a:ext>
            </a:extLst>
          </p:cNvPr>
          <p:cNvSpPr txBox="1"/>
          <p:nvPr/>
        </p:nvSpPr>
        <p:spPr>
          <a:xfrm>
            <a:off x="3386501" y="5856604"/>
            <a:ext cx="2327564" cy="184666"/>
          </a:xfrm>
          <a:prstGeom prst="rect">
            <a:avLst/>
          </a:prstGeom>
          <a:noFill/>
        </p:spPr>
        <p:txBody>
          <a:bodyPr wrap="square" rtlCol="0">
            <a:spAutoFit/>
          </a:bodyPr>
          <a:lstStyle/>
          <a:p>
            <a:r>
              <a:rPr lang="es-ES" sz="600" dirty="0">
                <a:solidFill>
                  <a:schemeClr val="tx1">
                    <a:lumMod val="65000"/>
                    <a:lumOff val="35000"/>
                  </a:schemeClr>
                </a:solidFill>
                <a:latin typeface="Gotham Black"/>
              </a:rPr>
              <a:t>Resultados intermedios</a:t>
            </a:r>
          </a:p>
        </p:txBody>
      </p:sp>
      <p:sp>
        <p:nvSpPr>
          <p:cNvPr id="46" name="Rectangle 45">
            <a:extLst>
              <a:ext uri="{FF2B5EF4-FFF2-40B4-BE49-F238E27FC236}">
                <a16:creationId xmlns:a16="http://schemas.microsoft.com/office/drawing/2014/main" id="{8D9188F9-A988-417D-9558-0FFA8F5658C3}"/>
              </a:ext>
            </a:extLst>
          </p:cNvPr>
          <p:cNvSpPr/>
          <p:nvPr/>
        </p:nvSpPr>
        <p:spPr>
          <a:xfrm>
            <a:off x="914401" y="3959051"/>
            <a:ext cx="170822" cy="6933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CuadroTexto 16">
            <a:extLst>
              <a:ext uri="{FF2B5EF4-FFF2-40B4-BE49-F238E27FC236}">
                <a16:creationId xmlns:a16="http://schemas.microsoft.com/office/drawing/2014/main" id="{1066ADAA-972D-4A86-B865-8B218AB4AD10}"/>
              </a:ext>
            </a:extLst>
          </p:cNvPr>
          <p:cNvSpPr txBox="1"/>
          <p:nvPr/>
        </p:nvSpPr>
        <p:spPr>
          <a:xfrm rot="16200000">
            <a:off x="421938" y="3968858"/>
            <a:ext cx="1155747" cy="246221"/>
          </a:xfrm>
          <a:prstGeom prst="rect">
            <a:avLst/>
          </a:prstGeom>
          <a:noFill/>
        </p:spPr>
        <p:txBody>
          <a:bodyPr wrap="square" rtlCol="0">
            <a:spAutoFit/>
          </a:bodyPr>
          <a:lstStyle/>
          <a:p>
            <a:pPr algn="ctr"/>
            <a:r>
              <a:rPr lang="es-ES" sz="1000" dirty="0">
                <a:solidFill>
                  <a:schemeClr val="tx1">
                    <a:lumMod val="65000"/>
                    <a:lumOff val="35000"/>
                  </a:schemeClr>
                </a:solidFill>
                <a:latin typeface="Gotham Black"/>
              </a:rPr>
              <a:t>% de pacientes</a:t>
            </a:r>
          </a:p>
        </p:txBody>
      </p:sp>
      <p:grpSp>
        <p:nvGrpSpPr>
          <p:cNvPr id="21" name="Group 20">
            <a:extLst>
              <a:ext uri="{FF2B5EF4-FFF2-40B4-BE49-F238E27FC236}">
                <a16:creationId xmlns:a16="http://schemas.microsoft.com/office/drawing/2014/main" id="{3895FD37-0D54-419D-A780-7AB3757B6D28}"/>
              </a:ext>
            </a:extLst>
          </p:cNvPr>
          <p:cNvGrpSpPr/>
          <p:nvPr/>
        </p:nvGrpSpPr>
        <p:grpSpPr>
          <a:xfrm>
            <a:off x="8987395" y="1864711"/>
            <a:ext cx="2697081" cy="2094339"/>
            <a:chOff x="9991636" y="116959"/>
            <a:chExt cx="2274036" cy="1807092"/>
          </a:xfrm>
        </p:grpSpPr>
        <p:sp>
          <p:nvSpPr>
            <p:cNvPr id="23" name="Rectangle: Folded Corner 22">
              <a:extLst>
                <a:ext uri="{FF2B5EF4-FFF2-40B4-BE49-F238E27FC236}">
                  <a16:creationId xmlns:a16="http://schemas.microsoft.com/office/drawing/2014/main" id="{F3F77322-CC36-4D4E-90D5-44A10964178F}"/>
                </a:ext>
              </a:extLst>
            </p:cNvPr>
            <p:cNvSpPr/>
            <p:nvPr/>
          </p:nvSpPr>
          <p:spPr>
            <a:xfrm>
              <a:off x="9991636" y="156936"/>
              <a:ext cx="2274036" cy="1767115"/>
            </a:xfrm>
            <a:prstGeom prst="foldedCorner">
              <a:avLst/>
            </a:prstGeom>
            <a:solidFill>
              <a:srgbClr val="FFFF61"/>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5" name="TextBox 24">
              <a:extLst>
                <a:ext uri="{FF2B5EF4-FFF2-40B4-BE49-F238E27FC236}">
                  <a16:creationId xmlns:a16="http://schemas.microsoft.com/office/drawing/2014/main" id="{6EA8FECC-8DF4-477C-BA68-CB075E2F9101}"/>
                </a:ext>
              </a:extLst>
            </p:cNvPr>
            <p:cNvSpPr txBox="1"/>
            <p:nvPr/>
          </p:nvSpPr>
          <p:spPr>
            <a:xfrm>
              <a:off x="10252444" y="414445"/>
              <a:ext cx="1799072" cy="632167"/>
            </a:xfrm>
            <a:prstGeom prst="rect">
              <a:avLst/>
            </a:prstGeom>
            <a:noFill/>
          </p:spPr>
          <p:txBody>
            <a:bodyPr wrap="square" rtlCol="0">
              <a:spAutoFit/>
            </a:bodyPr>
            <a:lstStyle/>
            <a:p>
              <a:pPr lvl="1" algn="ctr"/>
              <a:endParaRPr lang="es-ES" sz="2400" b="1" dirty="0"/>
            </a:p>
          </p:txBody>
        </p:sp>
        <p:sp>
          <p:nvSpPr>
            <p:cNvPr id="26" name="Flowchart: Connector 25">
              <a:extLst>
                <a:ext uri="{FF2B5EF4-FFF2-40B4-BE49-F238E27FC236}">
                  <a16:creationId xmlns:a16="http://schemas.microsoft.com/office/drawing/2014/main" id="{1E7FFCD2-AFAA-4539-81B9-D6FFD7D96228}"/>
                </a:ext>
              </a:extLst>
            </p:cNvPr>
            <p:cNvSpPr/>
            <p:nvPr/>
          </p:nvSpPr>
          <p:spPr>
            <a:xfrm>
              <a:off x="11007819" y="116959"/>
              <a:ext cx="315485" cy="318976"/>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7" name="Flowchart: Connector 26">
              <a:extLst>
                <a:ext uri="{FF2B5EF4-FFF2-40B4-BE49-F238E27FC236}">
                  <a16:creationId xmlns:a16="http://schemas.microsoft.com/office/drawing/2014/main" id="{8321071E-1FEB-4A39-B4B7-F02A3216552F}"/>
                </a:ext>
              </a:extLst>
            </p:cNvPr>
            <p:cNvSpPr/>
            <p:nvPr/>
          </p:nvSpPr>
          <p:spPr>
            <a:xfrm>
              <a:off x="11061575" y="120498"/>
              <a:ext cx="315485" cy="318976"/>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8" name="TextBox 27">
            <a:extLst>
              <a:ext uri="{FF2B5EF4-FFF2-40B4-BE49-F238E27FC236}">
                <a16:creationId xmlns:a16="http://schemas.microsoft.com/office/drawing/2014/main" id="{0E0DAEF0-E8A0-4252-AA1D-994067A8F4B4}"/>
              </a:ext>
            </a:extLst>
          </p:cNvPr>
          <p:cNvSpPr txBox="1"/>
          <p:nvPr/>
        </p:nvSpPr>
        <p:spPr>
          <a:xfrm>
            <a:off x="8987396" y="2252104"/>
            <a:ext cx="2795958" cy="1508105"/>
          </a:xfrm>
          <a:prstGeom prst="rect">
            <a:avLst/>
          </a:prstGeom>
          <a:noFill/>
        </p:spPr>
        <p:txBody>
          <a:bodyPr wrap="square" rtlCol="0">
            <a:spAutoFit/>
          </a:bodyPr>
          <a:lstStyle/>
          <a:p>
            <a:pPr algn="ctr"/>
            <a:r>
              <a:rPr lang="es-ES" sz="1600" dirty="0">
                <a:latin typeface="Gotham Black"/>
              </a:rPr>
              <a:t>Resultados en más de 700 pacientes a 6 meses </a:t>
            </a:r>
          </a:p>
          <a:p>
            <a:pPr algn="ctr"/>
            <a:endParaRPr lang="es-ES" sz="1600" dirty="0">
              <a:latin typeface="Gotham Black"/>
            </a:endParaRPr>
          </a:p>
          <a:p>
            <a:pPr algn="ctr"/>
            <a:r>
              <a:rPr lang="es-ES" sz="2000" b="1" dirty="0"/>
              <a:t>Media aclaramiento VPH-AR : </a:t>
            </a:r>
            <a:r>
              <a:rPr lang="es-ES" sz="2400" b="1" dirty="0"/>
              <a:t>62%</a:t>
            </a:r>
          </a:p>
        </p:txBody>
      </p:sp>
    </p:spTree>
    <p:extLst>
      <p:ext uri="{BB962C8B-B14F-4D97-AF65-F5344CB8AC3E}">
        <p14:creationId xmlns:p14="http://schemas.microsoft.com/office/powerpoint/2010/main" val="3753894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echa: a la derecha 2">
            <a:extLst>
              <a:ext uri="{FF2B5EF4-FFF2-40B4-BE49-F238E27FC236}">
                <a16:creationId xmlns:a16="http://schemas.microsoft.com/office/drawing/2014/main" id="{2898A1F3-EF41-44F5-A81D-B4151AC24C3A}"/>
              </a:ext>
            </a:extLst>
          </p:cNvPr>
          <p:cNvSpPr/>
          <p:nvPr/>
        </p:nvSpPr>
        <p:spPr>
          <a:xfrm>
            <a:off x="1279683" y="4773340"/>
            <a:ext cx="7561828" cy="989841"/>
          </a:xfrm>
          <a:prstGeom prst="rightArrow">
            <a:avLst>
              <a:gd name="adj1" fmla="val 53507"/>
              <a:gd name="adj2" fmla="val 2895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Picture 2">
            <a:extLst>
              <a:ext uri="{FF2B5EF4-FFF2-40B4-BE49-F238E27FC236}">
                <a16:creationId xmlns:a16="http://schemas.microsoft.com/office/drawing/2014/main" id="{032534E7-F246-4B43-BD0E-528EE6F09F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7004" y="3335235"/>
            <a:ext cx="2125791" cy="151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7D8FCDE9-D3B1-4E58-BC68-DCA1D42542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2213" y="3329373"/>
            <a:ext cx="2121750" cy="15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id="{31CF7395-6C57-4E54-A2F1-D14FB08421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3381" y="3329373"/>
            <a:ext cx="2138204" cy="15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a:extLst>
              <a:ext uri="{FF2B5EF4-FFF2-40B4-BE49-F238E27FC236}">
                <a16:creationId xmlns:a16="http://schemas.microsoft.com/office/drawing/2014/main" id="{6A485336-0F07-4CA6-B099-E7576E718B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98832" y="3331452"/>
            <a:ext cx="2094384" cy="151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a:extLst>
              <a:ext uri="{FF2B5EF4-FFF2-40B4-BE49-F238E27FC236}">
                <a16:creationId xmlns:a16="http://schemas.microsoft.com/office/drawing/2014/main" id="{6441B17E-AF4A-4A6E-BD3F-8F2343B1A2DC}"/>
              </a:ext>
            </a:extLst>
          </p:cNvPr>
          <p:cNvSpPr txBox="1">
            <a:spLocks/>
          </p:cNvSpPr>
          <p:nvPr/>
        </p:nvSpPr>
        <p:spPr>
          <a:xfrm>
            <a:off x="1445876" y="2759291"/>
            <a:ext cx="9221056" cy="27989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1600" dirty="0" err="1">
                <a:latin typeface="Gotham Black"/>
              </a:rPr>
              <a:t>Resultados</a:t>
            </a:r>
            <a:r>
              <a:rPr lang="en-US" altLang="en-US" sz="1600" dirty="0">
                <a:latin typeface="Gotham Black"/>
              </a:rPr>
              <a:t> </a:t>
            </a:r>
            <a:r>
              <a:rPr lang="en-US" altLang="en-US" sz="1600" dirty="0" err="1">
                <a:latin typeface="Gotham Black"/>
              </a:rPr>
              <a:t>en</a:t>
            </a:r>
            <a:r>
              <a:rPr lang="en-US" altLang="en-US" sz="1600" dirty="0">
                <a:latin typeface="Gotham Black"/>
              </a:rPr>
              <a:t> la </a:t>
            </a:r>
            <a:r>
              <a:rPr lang="en-US" altLang="en-US" sz="1600" b="1" dirty="0" err="1">
                <a:latin typeface="Gotham Black"/>
              </a:rPr>
              <a:t>reepitelización</a:t>
            </a:r>
            <a:r>
              <a:rPr lang="en-US" altLang="en-US" sz="1600" b="1" dirty="0">
                <a:latin typeface="Gotham Black"/>
              </a:rPr>
              <a:t> de la zona de </a:t>
            </a:r>
            <a:r>
              <a:rPr lang="en-US" altLang="en-US" sz="1600" b="1" dirty="0" err="1">
                <a:latin typeface="Gotham Black"/>
              </a:rPr>
              <a:t>transformación</a:t>
            </a:r>
            <a:endParaRPr lang="en-US" sz="1600" b="1" dirty="0">
              <a:latin typeface="Gotham Black"/>
            </a:endParaRPr>
          </a:p>
        </p:txBody>
      </p:sp>
      <p:sp>
        <p:nvSpPr>
          <p:cNvPr id="11" name="Rectangle 10">
            <a:extLst>
              <a:ext uri="{FF2B5EF4-FFF2-40B4-BE49-F238E27FC236}">
                <a16:creationId xmlns:a16="http://schemas.microsoft.com/office/drawing/2014/main" id="{17401317-6A5F-4255-9C41-8F635CB78E53}"/>
              </a:ext>
            </a:extLst>
          </p:cNvPr>
          <p:cNvSpPr/>
          <p:nvPr/>
        </p:nvSpPr>
        <p:spPr>
          <a:xfrm>
            <a:off x="1445876" y="2139251"/>
            <a:ext cx="8045644" cy="584775"/>
          </a:xfrm>
          <a:prstGeom prst="rect">
            <a:avLst/>
          </a:prstGeom>
          <a:noFill/>
        </p:spPr>
        <p:txBody>
          <a:bodyPr wrap="square">
            <a:spAutoFit/>
          </a:bodyPr>
          <a:lstStyle/>
          <a:p>
            <a:pPr algn="just"/>
            <a:r>
              <a:rPr lang="es-ES" sz="1600" dirty="0">
                <a:latin typeface="Gotham Black"/>
              </a:rPr>
              <a:t>A lo largo del estudio, las evaluaciones colposcópicas han demostrado una mejoría progresiva en pacientes que presentaban ectopia en la visita basal</a:t>
            </a:r>
          </a:p>
        </p:txBody>
      </p:sp>
      <p:sp>
        <p:nvSpPr>
          <p:cNvPr id="14" name="Rectangle 19">
            <a:extLst>
              <a:ext uri="{FF2B5EF4-FFF2-40B4-BE49-F238E27FC236}">
                <a16:creationId xmlns:a16="http://schemas.microsoft.com/office/drawing/2014/main" id="{18997B58-1AEC-4E53-A3E2-63E6557FD086}"/>
              </a:ext>
            </a:extLst>
          </p:cNvPr>
          <p:cNvSpPr/>
          <p:nvPr/>
        </p:nvSpPr>
        <p:spPr>
          <a:xfrm>
            <a:off x="1337004" y="5153564"/>
            <a:ext cx="2212722" cy="276999"/>
          </a:xfrm>
          <a:prstGeom prst="rect">
            <a:avLst/>
          </a:prstGeom>
        </p:spPr>
        <p:txBody>
          <a:bodyPr wrap="none">
            <a:spAutoFit/>
          </a:bodyPr>
          <a:lstStyle/>
          <a:p>
            <a:r>
              <a:rPr lang="en-US" sz="1200" dirty="0">
                <a:latin typeface="Gotham Black"/>
              </a:rPr>
              <a:t>Metaplasia </a:t>
            </a:r>
            <a:r>
              <a:rPr lang="en-US" sz="1200" dirty="0" err="1">
                <a:latin typeface="Gotham Black"/>
              </a:rPr>
              <a:t>Escamosa</a:t>
            </a:r>
            <a:r>
              <a:rPr lang="en-US" sz="1200" dirty="0">
                <a:latin typeface="Gotham Black"/>
              </a:rPr>
              <a:t> </a:t>
            </a:r>
            <a:r>
              <a:rPr lang="en-US" sz="1200" dirty="0" err="1">
                <a:latin typeface="Gotham Black"/>
              </a:rPr>
              <a:t>Inmadura</a:t>
            </a:r>
            <a:endParaRPr lang="en-US" sz="1200" dirty="0">
              <a:latin typeface="Gotham Black"/>
            </a:endParaRPr>
          </a:p>
        </p:txBody>
      </p:sp>
      <p:sp>
        <p:nvSpPr>
          <p:cNvPr id="15" name="Rectangle 20">
            <a:extLst>
              <a:ext uri="{FF2B5EF4-FFF2-40B4-BE49-F238E27FC236}">
                <a16:creationId xmlns:a16="http://schemas.microsoft.com/office/drawing/2014/main" id="{F15C458C-85B8-4B15-B6A0-624ECE2DFA65}"/>
              </a:ext>
            </a:extLst>
          </p:cNvPr>
          <p:cNvSpPr/>
          <p:nvPr/>
        </p:nvSpPr>
        <p:spPr>
          <a:xfrm>
            <a:off x="3841847" y="5153564"/>
            <a:ext cx="1982274" cy="276999"/>
          </a:xfrm>
          <a:prstGeom prst="rect">
            <a:avLst/>
          </a:prstGeom>
        </p:spPr>
        <p:txBody>
          <a:bodyPr wrap="none">
            <a:spAutoFit/>
          </a:bodyPr>
          <a:lstStyle/>
          <a:p>
            <a:r>
              <a:rPr lang="en-US" sz="1200" dirty="0">
                <a:latin typeface="Gotham Black"/>
              </a:rPr>
              <a:t>Metaplasia </a:t>
            </a:r>
            <a:r>
              <a:rPr lang="en-US" sz="1200" dirty="0" err="1">
                <a:latin typeface="Gotham Black"/>
              </a:rPr>
              <a:t>Escamosa</a:t>
            </a:r>
            <a:r>
              <a:rPr lang="en-US" sz="1200" dirty="0">
                <a:latin typeface="Gotham Black"/>
              </a:rPr>
              <a:t> </a:t>
            </a:r>
            <a:r>
              <a:rPr lang="en-US" sz="1200" dirty="0" err="1">
                <a:latin typeface="Gotham Black"/>
              </a:rPr>
              <a:t>Activa</a:t>
            </a:r>
            <a:r>
              <a:rPr lang="en-US" sz="1200" dirty="0">
                <a:latin typeface="Gotham Black"/>
              </a:rPr>
              <a:t> </a:t>
            </a:r>
          </a:p>
        </p:txBody>
      </p:sp>
      <p:sp>
        <p:nvSpPr>
          <p:cNvPr id="16" name="Rectangle 21">
            <a:extLst>
              <a:ext uri="{FF2B5EF4-FFF2-40B4-BE49-F238E27FC236}">
                <a16:creationId xmlns:a16="http://schemas.microsoft.com/office/drawing/2014/main" id="{5992C182-0407-4C08-9D34-606EA40ED2C8}"/>
              </a:ext>
            </a:extLst>
          </p:cNvPr>
          <p:cNvSpPr/>
          <p:nvPr/>
        </p:nvSpPr>
        <p:spPr>
          <a:xfrm>
            <a:off x="5942434" y="5168953"/>
            <a:ext cx="2746387" cy="276999"/>
          </a:xfrm>
          <a:prstGeom prst="rect">
            <a:avLst/>
          </a:prstGeom>
        </p:spPr>
        <p:txBody>
          <a:bodyPr wrap="square">
            <a:spAutoFit/>
          </a:bodyPr>
          <a:lstStyle/>
          <a:p>
            <a:pPr algn="ctr"/>
            <a:r>
              <a:rPr lang="en-US" sz="1200" dirty="0">
                <a:latin typeface="Gotham Black"/>
              </a:rPr>
              <a:t>Metaplasia </a:t>
            </a:r>
            <a:r>
              <a:rPr lang="en-US" sz="1200" dirty="0" err="1">
                <a:latin typeface="Gotham Black"/>
              </a:rPr>
              <a:t>escamosa</a:t>
            </a:r>
            <a:r>
              <a:rPr lang="en-US" sz="1200" dirty="0">
                <a:latin typeface="Gotham Black"/>
              </a:rPr>
              <a:t> </a:t>
            </a:r>
            <a:r>
              <a:rPr lang="en-US" sz="1200" dirty="0" err="1">
                <a:latin typeface="Gotham Black"/>
              </a:rPr>
              <a:t>casi</a:t>
            </a:r>
            <a:r>
              <a:rPr lang="en-US" sz="1200" dirty="0">
                <a:latin typeface="Gotham Black"/>
              </a:rPr>
              <a:t> </a:t>
            </a:r>
            <a:r>
              <a:rPr lang="en-US" sz="1200" dirty="0" err="1">
                <a:latin typeface="Gotham Black"/>
              </a:rPr>
              <a:t>madura</a:t>
            </a:r>
            <a:endParaRPr lang="en-US" sz="1200" dirty="0">
              <a:latin typeface="Gotham Black"/>
            </a:endParaRPr>
          </a:p>
        </p:txBody>
      </p:sp>
      <p:sp>
        <p:nvSpPr>
          <p:cNvPr id="17" name="Rectangle 22">
            <a:extLst>
              <a:ext uri="{FF2B5EF4-FFF2-40B4-BE49-F238E27FC236}">
                <a16:creationId xmlns:a16="http://schemas.microsoft.com/office/drawing/2014/main" id="{1211977F-D615-4B24-AE91-3B5793D84D3A}"/>
              </a:ext>
            </a:extLst>
          </p:cNvPr>
          <p:cNvSpPr/>
          <p:nvPr/>
        </p:nvSpPr>
        <p:spPr>
          <a:xfrm>
            <a:off x="8934383" y="5168952"/>
            <a:ext cx="2058833" cy="276999"/>
          </a:xfrm>
          <a:prstGeom prst="rect">
            <a:avLst/>
          </a:prstGeom>
        </p:spPr>
        <p:txBody>
          <a:bodyPr wrap="none">
            <a:spAutoFit/>
          </a:bodyPr>
          <a:lstStyle/>
          <a:p>
            <a:r>
              <a:rPr lang="en-US" sz="1200" dirty="0">
                <a:latin typeface="Gotham Black"/>
              </a:rPr>
              <a:t>Metaplasia </a:t>
            </a:r>
            <a:r>
              <a:rPr lang="en-US" sz="1200" dirty="0" err="1">
                <a:latin typeface="Gotham Black"/>
              </a:rPr>
              <a:t>escamosa</a:t>
            </a:r>
            <a:r>
              <a:rPr lang="en-US" sz="1200" dirty="0">
                <a:latin typeface="Gotham Black"/>
              </a:rPr>
              <a:t> </a:t>
            </a:r>
            <a:r>
              <a:rPr lang="en-US" sz="1200" dirty="0" err="1">
                <a:latin typeface="Gotham Black"/>
              </a:rPr>
              <a:t>madura</a:t>
            </a:r>
            <a:endParaRPr lang="en-US" sz="1200" dirty="0">
              <a:latin typeface="Gotham Black"/>
            </a:endParaRPr>
          </a:p>
        </p:txBody>
      </p:sp>
      <p:sp>
        <p:nvSpPr>
          <p:cNvPr id="20" name="TextBox 19">
            <a:extLst>
              <a:ext uri="{FF2B5EF4-FFF2-40B4-BE49-F238E27FC236}">
                <a16:creationId xmlns:a16="http://schemas.microsoft.com/office/drawing/2014/main" id="{35FAF944-4FDF-42E6-BAB9-B45455F0AFAF}"/>
              </a:ext>
            </a:extLst>
          </p:cNvPr>
          <p:cNvSpPr txBox="1"/>
          <p:nvPr/>
        </p:nvSpPr>
        <p:spPr>
          <a:xfrm>
            <a:off x="0" y="662305"/>
            <a:ext cx="12192000" cy="279899"/>
          </a:xfrm>
          <a:prstGeom prst="rect">
            <a:avLst/>
          </a:prstGeom>
          <a:solidFill>
            <a:srgbClr val="951783"/>
          </a:solidFill>
          <a:ln>
            <a:noFill/>
          </a:ln>
        </p:spPr>
        <p:txBody>
          <a:bodyPr anchor="ctr"/>
          <a:lstStyle>
            <a:defPPr>
              <a:defRPr lang="es-ES"/>
            </a:defPPr>
            <a:lvl1pPr algn="ctr" fontAlgn="base">
              <a:spcBef>
                <a:spcPct val="0"/>
              </a:spcBef>
              <a:spcAft>
                <a:spcPct val="0"/>
              </a:spcAft>
              <a:buFont typeface="Arial" pitchFamily="34" charset="0"/>
              <a:buNone/>
              <a:defRPr sz="2400" b="1">
                <a:solidFill>
                  <a:srgbClr val="AB4E99"/>
                </a:solidFill>
                <a:latin typeface="Gotham Medium"/>
                <a:ea typeface="ＭＳ Ｐゴシック" charset="0"/>
              </a:defRPr>
            </a:lvl1pPr>
            <a:lvl2pPr marL="742950" indent="-285750">
              <a:defRPr>
                <a:latin typeface="Calibri" pitchFamily="34" charset="0"/>
                <a:ea typeface="MS PGothic" pitchFamily="34" charset="-128"/>
              </a:defRPr>
            </a:lvl2pPr>
            <a:lvl3pPr marL="1143000" indent="-228600">
              <a:defRPr>
                <a:latin typeface="Calibri" pitchFamily="34" charset="0"/>
                <a:ea typeface="MS PGothic" pitchFamily="34" charset="-128"/>
              </a:defRPr>
            </a:lvl3pPr>
            <a:lvl4pPr marL="1600200" indent="-228600">
              <a:defRPr>
                <a:latin typeface="Calibri" pitchFamily="34" charset="0"/>
                <a:ea typeface="MS PGothic" pitchFamily="34" charset="-128"/>
              </a:defRPr>
            </a:lvl4pPr>
            <a:lvl5pPr marL="2057400" indent="-228600">
              <a:defRPr>
                <a:latin typeface="Calibri" pitchFamily="34" charset="0"/>
                <a:ea typeface="MS PGothic" pitchFamily="34" charset="-128"/>
              </a:defRPr>
            </a:lvl5pPr>
            <a:lvl6pPr marL="2514600" indent="-228600" eaLnBrk="0" fontAlgn="base" hangingPunct="0">
              <a:spcBef>
                <a:spcPct val="0"/>
              </a:spcBef>
              <a:spcAft>
                <a:spcPct val="0"/>
              </a:spcAft>
              <a:defRPr>
                <a:latin typeface="Calibri" pitchFamily="34" charset="0"/>
                <a:ea typeface="MS PGothic" pitchFamily="34" charset="-128"/>
              </a:defRPr>
            </a:lvl6pPr>
            <a:lvl7pPr marL="2971800" indent="-228600" eaLnBrk="0" fontAlgn="base" hangingPunct="0">
              <a:spcBef>
                <a:spcPct val="0"/>
              </a:spcBef>
              <a:spcAft>
                <a:spcPct val="0"/>
              </a:spcAft>
              <a:defRPr>
                <a:latin typeface="Calibri" pitchFamily="34" charset="0"/>
                <a:ea typeface="MS PGothic" pitchFamily="34" charset="-128"/>
              </a:defRPr>
            </a:lvl7pPr>
            <a:lvl8pPr marL="3429000" indent="-228600" eaLnBrk="0" fontAlgn="base" hangingPunct="0">
              <a:spcBef>
                <a:spcPct val="0"/>
              </a:spcBef>
              <a:spcAft>
                <a:spcPct val="0"/>
              </a:spcAft>
              <a:defRPr>
                <a:latin typeface="Calibri" pitchFamily="34" charset="0"/>
                <a:ea typeface="MS PGothic" pitchFamily="34" charset="-128"/>
              </a:defRPr>
            </a:lvl8pPr>
            <a:lvl9pPr marL="3886200" indent="-228600" eaLnBrk="0" fontAlgn="base" hangingPunct="0">
              <a:spcBef>
                <a:spcPct val="0"/>
              </a:spcBef>
              <a:spcAft>
                <a:spcPct val="0"/>
              </a:spcAft>
              <a:defRPr>
                <a:latin typeface="Calibri" pitchFamily="34" charset="0"/>
                <a:ea typeface="MS PGothic" pitchFamily="34" charset="-128"/>
              </a:defRPr>
            </a:lvl9pPr>
          </a:lstStyle>
          <a:p>
            <a:r>
              <a:rPr lang="en-US" sz="1800" dirty="0">
                <a:solidFill>
                  <a:schemeClr val="bg1"/>
                </a:solidFill>
                <a:effectLst>
                  <a:outerShdw blurRad="38100" dist="38100" dir="2700000" algn="tl">
                    <a:srgbClr val="000000">
                      <a:alpha val="43137"/>
                    </a:srgbClr>
                  </a:outerShdw>
                </a:effectLst>
                <a:latin typeface="Gotham Black"/>
              </a:rPr>
              <a:t>RESULTADOS del ESTUDIO FASE IV </a:t>
            </a:r>
            <a:r>
              <a:rPr lang="en-US" sz="1800" dirty="0" err="1">
                <a:solidFill>
                  <a:schemeClr val="bg1"/>
                </a:solidFill>
                <a:effectLst>
                  <a:outerShdw blurRad="38100" dist="38100" dir="2700000" algn="tl">
                    <a:srgbClr val="000000">
                      <a:alpha val="43137"/>
                    </a:srgbClr>
                  </a:outerShdw>
                </a:effectLst>
                <a:latin typeface="Gotham Black"/>
              </a:rPr>
              <a:t>en</a:t>
            </a:r>
            <a:r>
              <a:rPr lang="en-US" sz="1800" dirty="0">
                <a:solidFill>
                  <a:schemeClr val="bg1"/>
                </a:solidFill>
                <a:effectLst>
                  <a:outerShdw blurRad="38100" dist="38100" dir="2700000" algn="tl">
                    <a:srgbClr val="000000">
                      <a:alpha val="43137"/>
                    </a:srgbClr>
                  </a:outerShdw>
                </a:effectLst>
                <a:latin typeface="Gotham Black"/>
              </a:rPr>
              <a:t> VIDA REAL</a:t>
            </a:r>
          </a:p>
        </p:txBody>
      </p:sp>
      <p:sp>
        <p:nvSpPr>
          <p:cNvPr id="18" name="Rectángulo 12">
            <a:extLst>
              <a:ext uri="{FF2B5EF4-FFF2-40B4-BE49-F238E27FC236}">
                <a16:creationId xmlns:a16="http://schemas.microsoft.com/office/drawing/2014/main" id="{1718A786-D367-4F7F-800C-1CCB7131FDAA}"/>
              </a:ext>
            </a:extLst>
          </p:cNvPr>
          <p:cNvSpPr/>
          <p:nvPr/>
        </p:nvSpPr>
        <p:spPr>
          <a:xfrm>
            <a:off x="1211787" y="6186717"/>
            <a:ext cx="10309363" cy="215444"/>
          </a:xfrm>
          <a:prstGeom prst="rect">
            <a:avLst/>
          </a:prstGeom>
          <a:noFill/>
        </p:spPr>
        <p:txBody>
          <a:bodyPr wrap="square">
            <a:spAutoFit/>
          </a:bodyPr>
          <a:lstStyle/>
          <a:p>
            <a:pPr algn="r">
              <a:defRPr/>
            </a:pPr>
            <a:r>
              <a:rPr lang="en-US" sz="800" dirty="0" err="1">
                <a:latin typeface="Goudita Sans Light SF"/>
                <a:ea typeface="ＭＳ Ｐゴシック" panose="020B0600070205080204" pitchFamily="34" charset="-128"/>
              </a:rPr>
              <a:t>Miniello</a:t>
            </a:r>
            <a:r>
              <a:rPr lang="en-US" sz="800" dirty="0">
                <a:latin typeface="Goudita Sans Light SF"/>
                <a:ea typeface="ＭＳ Ｐゴシック" panose="020B0600070205080204" pitchFamily="34" charset="-128"/>
              </a:rPr>
              <a:t> G. </a:t>
            </a:r>
            <a:r>
              <a:rPr lang="en-US" sz="800" dirty="0" err="1">
                <a:latin typeface="Goudita Sans Light SF"/>
                <a:ea typeface="ＭＳ Ｐゴシック" panose="020B0600070205080204" pitchFamily="34" charset="-128"/>
              </a:rPr>
              <a:t>Prevenzione</a:t>
            </a:r>
            <a:r>
              <a:rPr lang="en-US" sz="800" dirty="0">
                <a:latin typeface="Goudita Sans Light SF"/>
                <a:ea typeface="ＭＳ Ｐゴシック" panose="020B0600070205080204" pitchFamily="34" charset="-128"/>
              </a:rPr>
              <a:t> e </a:t>
            </a:r>
            <a:r>
              <a:rPr lang="en-US" sz="800" dirty="0" err="1">
                <a:latin typeface="Goudita Sans Light SF"/>
                <a:ea typeface="ＭＳ Ｐゴシック" panose="020B0600070205080204" pitchFamily="34" charset="-128"/>
              </a:rPr>
              <a:t>trattamento</a:t>
            </a:r>
            <a:r>
              <a:rPr lang="en-US" sz="800" dirty="0">
                <a:latin typeface="Goudita Sans Light SF"/>
                <a:ea typeface="ＭＳ Ｐゴシック" panose="020B0600070205080204" pitchFamily="34" charset="-128"/>
              </a:rPr>
              <a:t> </a:t>
            </a:r>
            <a:r>
              <a:rPr lang="en-US" sz="800" dirty="0" err="1">
                <a:latin typeface="Goudita Sans Light SF"/>
                <a:ea typeface="ＭＳ Ｐゴシック" panose="020B0600070205080204" pitchFamily="34" charset="-128"/>
              </a:rPr>
              <a:t>coadiuvante</a:t>
            </a:r>
            <a:r>
              <a:rPr lang="en-US" sz="800" dirty="0">
                <a:latin typeface="Goudita Sans Light SF"/>
                <a:ea typeface="ＭＳ Ｐゴシック" panose="020B0600070205080204" pitchFamily="34" charset="-128"/>
              </a:rPr>
              <a:t> </a:t>
            </a:r>
            <a:r>
              <a:rPr lang="en-US" sz="800" dirty="0" err="1">
                <a:latin typeface="Goudita Sans Light SF"/>
                <a:ea typeface="ＭＳ Ｐゴシック" panose="020B0600070205080204" pitchFamily="34" charset="-128"/>
              </a:rPr>
              <a:t>delle</a:t>
            </a:r>
            <a:r>
              <a:rPr lang="en-US" sz="800" dirty="0">
                <a:latin typeface="Goudita Sans Light SF"/>
                <a:ea typeface="ＭＳ Ｐゴシック" panose="020B0600070205080204" pitchFamily="34" charset="-128"/>
              </a:rPr>
              <a:t> </a:t>
            </a:r>
            <a:r>
              <a:rPr lang="en-US" sz="800" dirty="0" err="1">
                <a:latin typeface="Goudita Sans Light SF"/>
                <a:ea typeface="ＭＳ Ｐゴシック" panose="020B0600070205080204" pitchFamily="34" charset="-128"/>
              </a:rPr>
              <a:t>lezione</a:t>
            </a:r>
            <a:r>
              <a:rPr lang="en-US" sz="800" dirty="0">
                <a:latin typeface="Goudita Sans Light SF"/>
                <a:ea typeface="ＭＳ Ｐゴシック" panose="020B0600070205080204" pitchFamily="34" charset="-128"/>
              </a:rPr>
              <a:t> </a:t>
            </a:r>
            <a:r>
              <a:rPr lang="en-US" sz="800" dirty="0" err="1">
                <a:latin typeface="Goudita Sans Light SF"/>
                <a:ea typeface="ＭＳ Ｐゴシック" panose="020B0600070205080204" pitchFamily="34" charset="-128"/>
              </a:rPr>
              <a:t>della</a:t>
            </a:r>
            <a:r>
              <a:rPr lang="en-US" sz="800" dirty="0">
                <a:latin typeface="Goudita Sans Light SF"/>
                <a:ea typeface="ＭＳ Ｐゴシック" panose="020B0600070205080204" pitchFamily="34" charset="-128"/>
              </a:rPr>
              <a:t> </a:t>
            </a:r>
            <a:r>
              <a:rPr lang="en-US" sz="800" dirty="0" err="1">
                <a:latin typeface="Goudita Sans Light SF"/>
                <a:ea typeface="ＭＳ Ｐゴシック" panose="020B0600070205080204" pitchFamily="34" charset="-128"/>
              </a:rPr>
              <a:t>cervice</a:t>
            </a:r>
            <a:r>
              <a:rPr lang="en-US" sz="800" dirty="0">
                <a:latin typeface="Goudita Sans Light SF"/>
                <a:ea typeface="ＭＳ Ｐゴシック" panose="020B0600070205080204" pitchFamily="34" charset="-128"/>
              </a:rPr>
              <a:t> uterine </a:t>
            </a:r>
            <a:r>
              <a:rPr lang="en-US" sz="800" dirty="0" err="1">
                <a:latin typeface="Goudita Sans Light SF"/>
                <a:ea typeface="ＭＳ Ｐゴシック" panose="020B0600070205080204" pitchFamily="34" charset="-128"/>
              </a:rPr>
              <a:t>indotte</a:t>
            </a:r>
            <a:r>
              <a:rPr lang="en-US" sz="800" dirty="0">
                <a:latin typeface="Goudita Sans Light SF"/>
                <a:ea typeface="ＭＳ Ｐゴシック" panose="020B0600070205080204" pitchFamily="34" charset="-128"/>
              </a:rPr>
              <a:t> da HPV: un </a:t>
            </a:r>
            <a:r>
              <a:rPr lang="en-US" sz="800" dirty="0" err="1">
                <a:latin typeface="Goudita Sans Light SF"/>
                <a:ea typeface="ＭＳ Ｐゴシック" panose="020B0600070205080204" pitchFamily="34" charset="-128"/>
              </a:rPr>
              <a:t>experienza</a:t>
            </a:r>
            <a:r>
              <a:rPr lang="en-US" sz="800" dirty="0">
                <a:latin typeface="Goudita Sans Light SF"/>
                <a:ea typeface="ＭＳ Ｐゴシック" panose="020B0600070205080204" pitchFamily="34" charset="-128"/>
              </a:rPr>
              <a:t> di Real Life. Progress in </a:t>
            </a:r>
            <a:r>
              <a:rPr lang="en-US" sz="800" dirty="0" err="1">
                <a:latin typeface="Goudita Sans Light SF"/>
                <a:ea typeface="ＭＳ Ｐゴシック" panose="020B0600070205080204" pitchFamily="34" charset="-128"/>
              </a:rPr>
              <a:t>Gynaecology</a:t>
            </a:r>
            <a:r>
              <a:rPr lang="en-US" sz="800" dirty="0">
                <a:latin typeface="Goudita Sans Light SF"/>
                <a:ea typeface="ＭＳ Ｐゴシック" panose="020B0600070205080204" pitchFamily="34" charset="-128"/>
              </a:rPr>
              <a:t>. </a:t>
            </a:r>
            <a:r>
              <a:rPr lang="en-US" sz="800" dirty="0" err="1">
                <a:latin typeface="Goudita Sans Light SF"/>
                <a:ea typeface="ＭＳ Ｐゴシック" panose="020B0600070205080204" pitchFamily="34" charset="-128"/>
              </a:rPr>
              <a:t>Momenti</a:t>
            </a:r>
            <a:r>
              <a:rPr lang="en-US" sz="800" dirty="0">
                <a:latin typeface="Goudita Sans Light SF"/>
                <a:ea typeface="ＭＳ Ｐゴシック" panose="020B0600070205080204" pitchFamily="34" charset="-128"/>
              </a:rPr>
              <a:t> di </a:t>
            </a:r>
            <a:r>
              <a:rPr lang="en-US" sz="800" dirty="0" err="1">
                <a:latin typeface="Goudita Sans Light SF"/>
                <a:ea typeface="ＭＳ Ｐゴシック" panose="020B0600070205080204" pitchFamily="34" charset="-128"/>
              </a:rPr>
              <a:t>Medicina</a:t>
            </a:r>
            <a:r>
              <a:rPr lang="en-US" sz="800" dirty="0">
                <a:latin typeface="Goudita Sans Light SF"/>
                <a:ea typeface="ＭＳ Ｐゴシック" panose="020B0600070205080204" pitchFamily="34" charset="-128"/>
              </a:rPr>
              <a:t> e </a:t>
            </a:r>
            <a:r>
              <a:rPr lang="en-US" sz="800" dirty="0" err="1">
                <a:latin typeface="Goudita Sans Light SF"/>
                <a:ea typeface="ＭＳ Ｐゴシック" panose="020B0600070205080204" pitchFamily="34" charset="-128"/>
              </a:rPr>
              <a:t>chirurgia</a:t>
            </a:r>
            <a:r>
              <a:rPr lang="en-US" sz="800" dirty="0">
                <a:latin typeface="Goudita Sans Light SF"/>
                <a:ea typeface="ＭＳ Ｐゴシック" panose="020B0600070205080204" pitchFamily="34" charset="-128"/>
              </a:rPr>
              <a:t> 2018; 4 (1): 01-15.</a:t>
            </a:r>
          </a:p>
        </p:txBody>
      </p:sp>
      <p:pic>
        <p:nvPicPr>
          <p:cNvPr id="5122" name="Picture 2" descr="Italy flag Royalty Free Vector Image - VectorStock">
            <a:extLst>
              <a:ext uri="{FF2B5EF4-FFF2-40B4-BE49-F238E27FC236}">
                <a16:creationId xmlns:a16="http://schemas.microsoft.com/office/drawing/2014/main" id="{5FD05C4E-7332-4A66-ACEE-7C776057EEF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146" t="24649" r="9011" b="28731"/>
          <a:stretch/>
        </p:blipFill>
        <p:spPr bwMode="auto">
          <a:xfrm>
            <a:off x="439926" y="528413"/>
            <a:ext cx="1005950" cy="650648"/>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15">
            <a:extLst>
              <a:ext uri="{FF2B5EF4-FFF2-40B4-BE49-F238E27FC236}">
                <a16:creationId xmlns:a16="http://schemas.microsoft.com/office/drawing/2014/main" id="{D20E4F5B-CEAE-4C5B-ACB3-A84408053EA9}"/>
              </a:ext>
            </a:extLst>
          </p:cNvPr>
          <p:cNvSpPr/>
          <p:nvPr/>
        </p:nvSpPr>
        <p:spPr>
          <a:xfrm>
            <a:off x="1543367" y="1027627"/>
            <a:ext cx="2049920" cy="1015663"/>
          </a:xfrm>
          <a:prstGeom prst="rect">
            <a:avLst/>
          </a:prstGeom>
        </p:spPr>
        <p:txBody>
          <a:bodyPr wrap="none">
            <a:spAutoFit/>
          </a:bodyPr>
          <a:lstStyle/>
          <a:p>
            <a:pPr marL="171450" indent="-171450" defTabSz="457200">
              <a:buFont typeface="Arial" panose="020B0604020202020204" pitchFamily="34" charset="0"/>
              <a:buChar char="•"/>
              <a:defRPr/>
            </a:pPr>
            <a:r>
              <a:rPr lang="en-US" sz="1200" dirty="0" err="1">
                <a:latin typeface="Gotham Black"/>
                <a:ea typeface="MS PGothic" panose="020B0600070205080204" pitchFamily="34" charset="-128"/>
              </a:rPr>
              <a:t>Retrospectivo</a:t>
            </a:r>
            <a:endParaRPr lang="en-US" sz="1200" dirty="0">
              <a:latin typeface="Gotham Black"/>
              <a:ea typeface="MS PGothic" panose="020B0600070205080204" pitchFamily="34" charset="-128"/>
            </a:endParaRPr>
          </a:p>
          <a:p>
            <a:pPr marL="171450" indent="-171450" defTabSz="457200">
              <a:buFont typeface="Arial" panose="020B0604020202020204" pitchFamily="34" charset="0"/>
              <a:buChar char="•"/>
              <a:defRPr/>
            </a:pPr>
            <a:r>
              <a:rPr lang="en-US" sz="1200" dirty="0">
                <a:latin typeface="Gotham Black"/>
                <a:ea typeface="MS PGothic" panose="020B0600070205080204" pitchFamily="34" charset="-128"/>
              </a:rPr>
              <a:t>No </a:t>
            </a:r>
            <a:r>
              <a:rPr lang="en-US" sz="1200" dirty="0" err="1">
                <a:latin typeface="Gotham Black"/>
                <a:ea typeface="MS PGothic" panose="020B0600070205080204" pitchFamily="34" charset="-128"/>
              </a:rPr>
              <a:t>comparativo</a:t>
            </a:r>
            <a:endParaRPr lang="en-US" sz="1200" dirty="0">
              <a:latin typeface="Gotham Black"/>
              <a:ea typeface="MS PGothic" panose="020B0600070205080204" pitchFamily="34" charset="-128"/>
            </a:endParaRPr>
          </a:p>
          <a:p>
            <a:pPr marL="171450" indent="-171450" defTabSz="457200">
              <a:buFont typeface="Arial" panose="020B0604020202020204" pitchFamily="34" charset="0"/>
              <a:buChar char="•"/>
              <a:defRPr/>
            </a:pPr>
            <a:r>
              <a:rPr lang="en-US" sz="1200" dirty="0">
                <a:latin typeface="Gotham Black"/>
                <a:ea typeface="MS PGothic" panose="020B0600070205080204" pitchFamily="34" charset="-128"/>
              </a:rPr>
              <a:t>N= </a:t>
            </a:r>
            <a:r>
              <a:rPr lang="en-US" sz="1200" b="1" dirty="0">
                <a:latin typeface="Gotham Black"/>
                <a:ea typeface="MS PGothic" panose="020B0600070205080204" pitchFamily="34" charset="-128"/>
              </a:rPr>
              <a:t>98 </a:t>
            </a:r>
            <a:r>
              <a:rPr lang="en-US" sz="1200" b="1" dirty="0" err="1">
                <a:latin typeface="Gotham Black"/>
                <a:ea typeface="MS PGothic" panose="020B0600070205080204" pitchFamily="34" charset="-128"/>
              </a:rPr>
              <a:t>pacientes</a:t>
            </a:r>
            <a:endParaRPr lang="es-ES" sz="1200" b="1" dirty="0">
              <a:latin typeface="Gotham Black"/>
            </a:endParaRPr>
          </a:p>
          <a:p>
            <a:pPr marL="171450" indent="-171450" defTabSz="457200">
              <a:buFont typeface="Arial" panose="020B0604020202020204" pitchFamily="34" charset="0"/>
              <a:buChar char="•"/>
              <a:defRPr/>
            </a:pPr>
            <a:r>
              <a:rPr lang="en-US" sz="1200" dirty="0">
                <a:latin typeface="Gotham Black"/>
                <a:ea typeface="MS PGothic" panose="020B0600070205080204" pitchFamily="34" charset="-128"/>
              </a:rPr>
              <a:t>&gt;20 </a:t>
            </a:r>
            <a:r>
              <a:rPr lang="en-US" sz="1200" dirty="0" err="1">
                <a:latin typeface="Gotham Black"/>
                <a:ea typeface="MS PGothic" panose="020B0600070205080204" pitchFamily="34" charset="-128"/>
              </a:rPr>
              <a:t>años</a:t>
            </a:r>
            <a:r>
              <a:rPr lang="en-US" sz="1200" dirty="0">
                <a:latin typeface="Gotham Black"/>
                <a:ea typeface="MS PGothic" panose="020B0600070205080204" pitchFamily="34" charset="-128"/>
              </a:rPr>
              <a:t>  </a:t>
            </a:r>
            <a:r>
              <a:rPr lang="en-US" sz="1200" u="sng" dirty="0" err="1">
                <a:solidFill>
                  <a:srgbClr val="990099"/>
                </a:solidFill>
                <a:latin typeface="Gotham Black"/>
                <a:ea typeface="MS PGothic" panose="020B0600070205080204" pitchFamily="34" charset="-128"/>
              </a:rPr>
              <a:t>vacunadas</a:t>
            </a:r>
            <a:r>
              <a:rPr lang="en-US" sz="1200" u="sng" dirty="0">
                <a:solidFill>
                  <a:srgbClr val="990099"/>
                </a:solidFill>
                <a:latin typeface="Gotham Black"/>
                <a:ea typeface="MS PGothic" panose="020B0600070205080204" pitchFamily="34" charset="-128"/>
              </a:rPr>
              <a:t> o no </a:t>
            </a:r>
          </a:p>
          <a:p>
            <a:pPr marL="171450" indent="-171450" defTabSz="457200">
              <a:buFont typeface="Arial" panose="020B0604020202020204" pitchFamily="34" charset="0"/>
              <a:buChar char="•"/>
              <a:defRPr/>
            </a:pPr>
            <a:r>
              <a:rPr lang="en-US" sz="1200" dirty="0">
                <a:latin typeface="Gotham Black"/>
                <a:ea typeface="MS PGothic" panose="020B0600070205080204" pitchFamily="34" charset="-128"/>
              </a:rPr>
              <a:t>N= 59 VPH-AR</a:t>
            </a:r>
            <a:endParaRPr lang="es-ES" sz="1200" dirty="0">
              <a:latin typeface="Gotham Black"/>
              <a:ea typeface="MS PGothic" panose="020B0600070205080204" pitchFamily="34" charset="-128"/>
            </a:endParaRPr>
          </a:p>
        </p:txBody>
      </p:sp>
    </p:spTree>
    <p:extLst>
      <p:ext uri="{BB962C8B-B14F-4D97-AF65-F5344CB8AC3E}">
        <p14:creationId xmlns:p14="http://schemas.microsoft.com/office/powerpoint/2010/main" val="3706013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a:extLst>
              <a:ext uri="{FF2B5EF4-FFF2-40B4-BE49-F238E27FC236}">
                <a16:creationId xmlns:a16="http://schemas.microsoft.com/office/drawing/2014/main" id="{CBBD2FA6-57FE-4C79-87DD-AA230AF62541}"/>
              </a:ext>
            </a:extLst>
          </p:cNvPr>
          <p:cNvPicPr>
            <a:picLocks noChangeAspect="1"/>
          </p:cNvPicPr>
          <p:nvPr/>
        </p:nvPicPr>
        <p:blipFill rotWithShape="1">
          <a:blip r:embed="rId2"/>
          <a:srcRect b="10845"/>
          <a:stretch/>
        </p:blipFill>
        <p:spPr>
          <a:xfrm>
            <a:off x="1833106" y="1180212"/>
            <a:ext cx="8110304" cy="4630335"/>
          </a:xfrm>
          <a:prstGeom prst="rect">
            <a:avLst/>
          </a:prstGeom>
        </p:spPr>
      </p:pic>
      <p:sp>
        <p:nvSpPr>
          <p:cNvPr id="5" name="Rectángulo: esquinas redondeadas 5">
            <a:extLst>
              <a:ext uri="{FF2B5EF4-FFF2-40B4-BE49-F238E27FC236}">
                <a16:creationId xmlns:a16="http://schemas.microsoft.com/office/drawing/2014/main" id="{3F80BFE0-8885-4039-B346-44E1801EC20B}"/>
              </a:ext>
            </a:extLst>
          </p:cNvPr>
          <p:cNvSpPr/>
          <p:nvPr/>
        </p:nvSpPr>
        <p:spPr>
          <a:xfrm>
            <a:off x="3566299" y="1180212"/>
            <a:ext cx="4315147" cy="4529759"/>
          </a:xfrm>
          <a:prstGeom prst="roundRect">
            <a:avLst>
              <a:gd name="adj" fmla="val 2381"/>
            </a:avLst>
          </a:prstGeom>
          <a:noFill/>
          <a:ln>
            <a:solidFill>
              <a:srgbClr val="66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TextBox 14">
            <a:extLst>
              <a:ext uri="{FF2B5EF4-FFF2-40B4-BE49-F238E27FC236}">
                <a16:creationId xmlns:a16="http://schemas.microsoft.com/office/drawing/2014/main" id="{FF1BB2E0-D3DA-45CC-91A6-548F72F0C265}"/>
              </a:ext>
            </a:extLst>
          </p:cNvPr>
          <p:cNvSpPr txBox="1"/>
          <p:nvPr/>
        </p:nvSpPr>
        <p:spPr>
          <a:xfrm>
            <a:off x="3633080" y="2050824"/>
            <a:ext cx="4181582" cy="246221"/>
          </a:xfrm>
          <a:prstGeom prst="rect">
            <a:avLst/>
          </a:prstGeom>
          <a:noFill/>
          <a:ln>
            <a:solidFill>
              <a:schemeClr val="tx1"/>
            </a:solidFill>
            <a:prstDash val="lgDash"/>
          </a:ln>
        </p:spPr>
        <p:txBody>
          <a:bodyPr wrap="square" rtlCol="0">
            <a:spAutoFit/>
          </a:bodyPr>
          <a:lstStyle/>
          <a:p>
            <a:pPr algn="ctr"/>
            <a:r>
              <a:rPr lang="en-US" sz="1000" i="1" dirty="0">
                <a:solidFill>
                  <a:schemeClr val="tx1">
                    <a:lumMod val="85000"/>
                    <a:lumOff val="15000"/>
                  </a:schemeClr>
                </a:solidFill>
                <a:latin typeface="Gotham Book"/>
              </a:rPr>
              <a:t>¿</a:t>
            </a:r>
            <a:r>
              <a:rPr lang="en-US" sz="1000" i="1" dirty="0" err="1">
                <a:solidFill>
                  <a:schemeClr val="tx1">
                    <a:lumMod val="85000"/>
                    <a:lumOff val="15000"/>
                  </a:schemeClr>
                </a:solidFill>
                <a:latin typeface="Gotham Book"/>
              </a:rPr>
              <a:t>Espera</a:t>
            </a:r>
            <a:r>
              <a:rPr lang="en-US" sz="1000" i="1" dirty="0">
                <a:solidFill>
                  <a:schemeClr val="tx1">
                    <a:lumMod val="85000"/>
                    <a:lumOff val="15000"/>
                  </a:schemeClr>
                </a:solidFill>
                <a:latin typeface="Gotham Book"/>
              </a:rPr>
              <a:t> </a:t>
            </a:r>
            <a:r>
              <a:rPr lang="en-US" sz="1000" i="1" dirty="0" err="1">
                <a:solidFill>
                  <a:schemeClr val="tx1">
                    <a:lumMod val="85000"/>
                    <a:lumOff val="15000"/>
                  </a:schemeClr>
                </a:solidFill>
                <a:latin typeface="Gotham Book"/>
              </a:rPr>
              <a:t>vigilada</a:t>
            </a:r>
            <a:r>
              <a:rPr lang="en-US" sz="1000" i="1" dirty="0">
                <a:solidFill>
                  <a:schemeClr val="tx1">
                    <a:lumMod val="85000"/>
                    <a:lumOff val="15000"/>
                  </a:schemeClr>
                </a:solidFill>
                <a:latin typeface="Gotham Book"/>
              </a:rPr>
              <a:t>?</a:t>
            </a:r>
          </a:p>
        </p:txBody>
      </p:sp>
      <p:grpSp>
        <p:nvGrpSpPr>
          <p:cNvPr id="9" name="Grupo 29">
            <a:extLst>
              <a:ext uri="{FF2B5EF4-FFF2-40B4-BE49-F238E27FC236}">
                <a16:creationId xmlns:a16="http://schemas.microsoft.com/office/drawing/2014/main" id="{4E4A5E15-583C-4703-B2C4-08929DD18273}"/>
              </a:ext>
            </a:extLst>
          </p:cNvPr>
          <p:cNvGrpSpPr/>
          <p:nvPr/>
        </p:nvGrpSpPr>
        <p:grpSpPr>
          <a:xfrm flipV="1">
            <a:off x="5602369" y="1684248"/>
            <a:ext cx="703843" cy="71108"/>
            <a:chOff x="7542534" y="1294491"/>
            <a:chExt cx="703843" cy="125244"/>
          </a:xfrm>
        </p:grpSpPr>
        <p:cxnSp>
          <p:nvCxnSpPr>
            <p:cNvPr id="10" name="Straight Arrow Connector 12">
              <a:extLst>
                <a:ext uri="{FF2B5EF4-FFF2-40B4-BE49-F238E27FC236}">
                  <a16:creationId xmlns:a16="http://schemas.microsoft.com/office/drawing/2014/main" id="{7DB1B0ED-640D-4B5D-BC76-1BD0A6A41885}"/>
                </a:ext>
              </a:extLst>
            </p:cNvPr>
            <p:cNvCxnSpPr>
              <a:cxnSpLocks/>
            </p:cNvCxnSpPr>
            <p:nvPr/>
          </p:nvCxnSpPr>
          <p:spPr>
            <a:xfrm>
              <a:off x="7542534" y="1295203"/>
              <a:ext cx="703843" cy="4896"/>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1" name="Conector recto 31">
              <a:extLst>
                <a:ext uri="{FF2B5EF4-FFF2-40B4-BE49-F238E27FC236}">
                  <a16:creationId xmlns:a16="http://schemas.microsoft.com/office/drawing/2014/main" id="{91C07BAC-D82E-4D17-A68E-6B836C926449}"/>
                </a:ext>
              </a:extLst>
            </p:cNvPr>
            <p:cNvCxnSpPr/>
            <p:nvPr/>
          </p:nvCxnSpPr>
          <p:spPr>
            <a:xfrm flipV="1">
              <a:off x="7545895" y="1294491"/>
              <a:ext cx="0" cy="1252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TextBox 31">
            <a:extLst>
              <a:ext uri="{FF2B5EF4-FFF2-40B4-BE49-F238E27FC236}">
                <a16:creationId xmlns:a16="http://schemas.microsoft.com/office/drawing/2014/main" id="{2F8B93E7-44DD-4080-AF15-9062CBD360D1}"/>
              </a:ext>
            </a:extLst>
          </p:cNvPr>
          <p:cNvSpPr txBox="1"/>
          <p:nvPr/>
        </p:nvSpPr>
        <p:spPr>
          <a:xfrm>
            <a:off x="6196958" y="1622845"/>
            <a:ext cx="626340" cy="276999"/>
          </a:xfrm>
          <a:prstGeom prst="rect">
            <a:avLst/>
          </a:prstGeom>
          <a:noFill/>
        </p:spPr>
        <p:txBody>
          <a:bodyPr wrap="square" rtlCol="0">
            <a:spAutoFit/>
          </a:bodyPr>
          <a:lstStyle/>
          <a:p>
            <a:pPr algn="ctr"/>
            <a:r>
              <a:rPr lang="es-ES" sz="1200" dirty="0">
                <a:solidFill>
                  <a:srgbClr val="FF0000"/>
                </a:solidFill>
                <a:latin typeface="Gotham Medium" panose="02000604030000020004"/>
              </a:rPr>
              <a:t>20%</a:t>
            </a:r>
            <a:endParaRPr lang="en-US" sz="1200" dirty="0">
              <a:solidFill>
                <a:srgbClr val="FF0000"/>
              </a:solidFill>
              <a:latin typeface="Gotham Medium" panose="02000604030000020004"/>
            </a:endParaRPr>
          </a:p>
        </p:txBody>
      </p:sp>
      <p:grpSp>
        <p:nvGrpSpPr>
          <p:cNvPr id="13" name="Grupo 36">
            <a:extLst>
              <a:ext uri="{FF2B5EF4-FFF2-40B4-BE49-F238E27FC236}">
                <a16:creationId xmlns:a16="http://schemas.microsoft.com/office/drawing/2014/main" id="{64FAA934-930D-4D5D-8040-AE3532D26480}"/>
              </a:ext>
            </a:extLst>
          </p:cNvPr>
          <p:cNvGrpSpPr/>
          <p:nvPr/>
        </p:nvGrpSpPr>
        <p:grpSpPr>
          <a:xfrm>
            <a:off x="8480869" y="1110173"/>
            <a:ext cx="703843" cy="125244"/>
            <a:chOff x="7542534" y="1294491"/>
            <a:chExt cx="703843" cy="125244"/>
          </a:xfrm>
        </p:grpSpPr>
        <p:cxnSp>
          <p:nvCxnSpPr>
            <p:cNvPr id="14" name="Straight Arrow Connector 12">
              <a:extLst>
                <a:ext uri="{FF2B5EF4-FFF2-40B4-BE49-F238E27FC236}">
                  <a16:creationId xmlns:a16="http://schemas.microsoft.com/office/drawing/2014/main" id="{BF6A1EE4-E0E9-4DEB-B30D-BBBF81890B3C}"/>
                </a:ext>
              </a:extLst>
            </p:cNvPr>
            <p:cNvCxnSpPr>
              <a:cxnSpLocks/>
            </p:cNvCxnSpPr>
            <p:nvPr/>
          </p:nvCxnSpPr>
          <p:spPr>
            <a:xfrm>
              <a:off x="7542534" y="1295203"/>
              <a:ext cx="703843" cy="4896"/>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5" name="Conector recto 38">
              <a:extLst>
                <a:ext uri="{FF2B5EF4-FFF2-40B4-BE49-F238E27FC236}">
                  <a16:creationId xmlns:a16="http://schemas.microsoft.com/office/drawing/2014/main" id="{8DD23938-2E4D-40E8-ADFC-6AF667992A19}"/>
                </a:ext>
              </a:extLst>
            </p:cNvPr>
            <p:cNvCxnSpPr/>
            <p:nvPr/>
          </p:nvCxnSpPr>
          <p:spPr>
            <a:xfrm flipV="1">
              <a:off x="7545895" y="1294491"/>
              <a:ext cx="0" cy="1252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6" name="Conector recto de flecha 40">
            <a:extLst>
              <a:ext uri="{FF2B5EF4-FFF2-40B4-BE49-F238E27FC236}">
                <a16:creationId xmlns:a16="http://schemas.microsoft.com/office/drawing/2014/main" id="{8FDDD597-51A1-4358-AE3E-443A4EC3F6B0}"/>
              </a:ext>
            </a:extLst>
          </p:cNvPr>
          <p:cNvCxnSpPr/>
          <p:nvPr/>
        </p:nvCxnSpPr>
        <p:spPr>
          <a:xfrm>
            <a:off x="9348009" y="1235417"/>
            <a:ext cx="0" cy="36093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Marcador de contenido 3" descr="DSC00164.jpg">
            <a:extLst>
              <a:ext uri="{FF2B5EF4-FFF2-40B4-BE49-F238E27FC236}">
                <a16:creationId xmlns:a16="http://schemas.microsoft.com/office/drawing/2014/main" id="{9585674C-1C3C-4364-8BCE-F7B2A14DDA49}"/>
              </a:ext>
            </a:extLst>
          </p:cNvPr>
          <p:cNvPicPr>
            <a:picLocks noChangeAspect="1"/>
          </p:cNvPicPr>
          <p:nvPr/>
        </p:nvPicPr>
        <p:blipFill rotWithShape="1">
          <a:blip r:embed="rId3">
            <a:extLst>
              <a:ext uri="{28A0092B-C50C-407E-A947-70E740481C1C}">
                <a14:useLocalDpi xmlns:a14="http://schemas.microsoft.com/office/drawing/2010/main" val="0"/>
              </a:ext>
            </a:extLst>
          </a:blip>
          <a:srcRect l="11030" t="8559" r="8404" b="8559"/>
          <a:stretch/>
        </p:blipFill>
        <p:spPr>
          <a:xfrm>
            <a:off x="4494129" y="5092822"/>
            <a:ext cx="1451260" cy="1308818"/>
          </a:xfrm>
          <a:prstGeom prst="rect">
            <a:avLst/>
          </a:prstGeom>
        </p:spPr>
      </p:pic>
      <p:pic>
        <p:nvPicPr>
          <p:cNvPr id="18" name="Picture 12" descr="VA0827022">
            <a:extLst>
              <a:ext uri="{FF2B5EF4-FFF2-40B4-BE49-F238E27FC236}">
                <a16:creationId xmlns:a16="http://schemas.microsoft.com/office/drawing/2014/main" id="{AB70EFC3-35B5-40B6-9FD2-A07B5364E6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498" r="26514"/>
          <a:stretch>
            <a:fillRect/>
          </a:stretch>
        </p:blipFill>
        <p:spPr bwMode="auto">
          <a:xfrm>
            <a:off x="6383267" y="5084611"/>
            <a:ext cx="1451542" cy="1308818"/>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19" name="Object 13">
            <a:extLst>
              <a:ext uri="{FF2B5EF4-FFF2-40B4-BE49-F238E27FC236}">
                <a16:creationId xmlns:a16="http://schemas.microsoft.com/office/drawing/2014/main" id="{E1F74057-83BC-46F8-A2F0-B7DEFA6B4B5B}"/>
              </a:ext>
            </a:extLst>
          </p:cNvPr>
          <p:cNvGraphicFramePr>
            <a:graphicFrameLocks noChangeAspect="1"/>
          </p:cNvGraphicFramePr>
          <p:nvPr>
            <p:extLst>
              <p:ext uri="{D42A27DB-BD31-4B8C-83A1-F6EECF244321}">
                <p14:modId xmlns:p14="http://schemas.microsoft.com/office/powerpoint/2010/main" val="3887182037"/>
              </p:ext>
            </p:extLst>
          </p:nvPr>
        </p:nvGraphicFramePr>
        <p:xfrm>
          <a:off x="7947863" y="5101903"/>
          <a:ext cx="1400146" cy="1291525"/>
        </p:xfrm>
        <a:graphic>
          <a:graphicData uri="http://schemas.openxmlformats.org/presentationml/2006/ole">
            <mc:AlternateContent xmlns:mc="http://schemas.openxmlformats.org/markup-compatibility/2006">
              <mc:Choice xmlns:v="urn:schemas-microsoft-com:vml" Requires="v">
                <p:oleObj name="Foto de Photo Editor" r:id="rId5" imgW="3809524" imgH="3315163" progId="MSPhotoEd.3">
                  <p:embed/>
                </p:oleObj>
              </mc:Choice>
              <mc:Fallback>
                <p:oleObj name="Foto de Photo Editor" r:id="rId5" imgW="3809524" imgH="3315163" progId="MSPhotoEd.3">
                  <p:embed/>
                  <p:pic>
                    <p:nvPicPr>
                      <p:cNvPr id="19" name="Object 13">
                        <a:extLst>
                          <a:ext uri="{FF2B5EF4-FFF2-40B4-BE49-F238E27FC236}">
                            <a16:creationId xmlns:a16="http://schemas.microsoft.com/office/drawing/2014/main" id="{E1F74057-83BC-46F8-A2F0-B7DEFA6B4B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2244"/>
                      <a:stretch>
                        <a:fillRect/>
                      </a:stretch>
                    </p:blipFill>
                    <p:spPr bwMode="auto">
                      <a:xfrm>
                        <a:off x="7947863" y="5101903"/>
                        <a:ext cx="1400146" cy="1291525"/>
                      </a:xfrm>
                      <a:prstGeom prst="rect">
                        <a:avLst/>
                      </a:prstGeom>
                      <a:noFill/>
                      <a:ln>
                        <a:noFill/>
                      </a:ln>
                      <a:effectLst/>
                    </p:spPr>
                  </p:pic>
                </p:oleObj>
              </mc:Fallback>
            </mc:AlternateContent>
          </a:graphicData>
        </a:graphic>
      </p:graphicFrame>
      <p:sp>
        <p:nvSpPr>
          <p:cNvPr id="20" name="Rectángulo 50">
            <a:extLst>
              <a:ext uri="{FF2B5EF4-FFF2-40B4-BE49-F238E27FC236}">
                <a16:creationId xmlns:a16="http://schemas.microsoft.com/office/drawing/2014/main" id="{4FAF8403-A23D-4958-ACC5-BD79C423F87E}"/>
              </a:ext>
            </a:extLst>
          </p:cNvPr>
          <p:cNvSpPr/>
          <p:nvPr/>
        </p:nvSpPr>
        <p:spPr>
          <a:xfrm>
            <a:off x="6436351" y="6028501"/>
            <a:ext cx="1464874" cy="392415"/>
          </a:xfrm>
          <a:prstGeom prst="rect">
            <a:avLst/>
          </a:prstGeom>
        </p:spPr>
        <p:txBody>
          <a:bodyPr wrap="square">
            <a:spAutoFit/>
          </a:bodyPr>
          <a:lstStyle/>
          <a:p>
            <a:pPr algn="ctr"/>
            <a:r>
              <a:rPr lang="en-US" sz="900" dirty="0">
                <a:solidFill>
                  <a:schemeClr val="bg1"/>
                </a:solidFill>
                <a:latin typeface="Gotham Black"/>
              </a:rPr>
              <a:t>L-SIL (BAJO GRADO)</a:t>
            </a:r>
            <a:br>
              <a:rPr lang="en-US" sz="900" dirty="0">
                <a:solidFill>
                  <a:schemeClr val="bg1"/>
                </a:solidFill>
                <a:latin typeface="Gotham Black"/>
              </a:rPr>
            </a:br>
            <a:r>
              <a:rPr lang="en-US" sz="900" dirty="0">
                <a:solidFill>
                  <a:schemeClr val="bg1"/>
                </a:solidFill>
                <a:latin typeface="Gotham Black"/>
              </a:rPr>
              <a:t>HISTOLOGÍA </a:t>
            </a:r>
            <a:r>
              <a:rPr lang="en-US" sz="1000" dirty="0">
                <a:solidFill>
                  <a:schemeClr val="bg1"/>
                </a:solidFill>
                <a:latin typeface="Gotham Black"/>
              </a:rPr>
              <a:t>CIN I</a:t>
            </a:r>
            <a:endParaRPr lang="es-ES" sz="900" dirty="0">
              <a:solidFill>
                <a:schemeClr val="bg1"/>
              </a:solidFill>
              <a:latin typeface="Gotham Black"/>
            </a:endParaRPr>
          </a:p>
        </p:txBody>
      </p:sp>
      <p:sp>
        <p:nvSpPr>
          <p:cNvPr id="21" name="Rectángulo 52">
            <a:extLst>
              <a:ext uri="{FF2B5EF4-FFF2-40B4-BE49-F238E27FC236}">
                <a16:creationId xmlns:a16="http://schemas.microsoft.com/office/drawing/2014/main" id="{EFF875B9-8C7A-433A-AEA1-49E857589E71}"/>
              </a:ext>
            </a:extLst>
          </p:cNvPr>
          <p:cNvSpPr/>
          <p:nvPr/>
        </p:nvSpPr>
        <p:spPr>
          <a:xfrm>
            <a:off x="2767914" y="6051584"/>
            <a:ext cx="1744616" cy="369332"/>
          </a:xfrm>
          <a:prstGeom prst="rect">
            <a:avLst/>
          </a:prstGeom>
        </p:spPr>
        <p:txBody>
          <a:bodyPr wrap="square">
            <a:spAutoFit/>
          </a:bodyPr>
          <a:lstStyle/>
          <a:p>
            <a:pPr algn="r"/>
            <a:r>
              <a:rPr lang="en-US" sz="900" dirty="0">
                <a:latin typeface="Gotham Black"/>
              </a:rPr>
              <a:t>CITOLOGÍA e HISTOLOGÍA</a:t>
            </a:r>
          </a:p>
          <a:p>
            <a:pPr algn="r"/>
            <a:r>
              <a:rPr lang="en-US" sz="900" dirty="0">
                <a:latin typeface="Gotham Black"/>
              </a:rPr>
              <a:t>NORMAL</a:t>
            </a:r>
            <a:endParaRPr lang="es-ES" sz="900" dirty="0">
              <a:latin typeface="Gotham Black"/>
            </a:endParaRPr>
          </a:p>
        </p:txBody>
      </p:sp>
      <p:sp>
        <p:nvSpPr>
          <p:cNvPr id="22" name="Rectángulo 54">
            <a:extLst>
              <a:ext uri="{FF2B5EF4-FFF2-40B4-BE49-F238E27FC236}">
                <a16:creationId xmlns:a16="http://schemas.microsoft.com/office/drawing/2014/main" id="{D99E8FC4-E3AA-400E-848C-9E311D5072A7}"/>
              </a:ext>
            </a:extLst>
          </p:cNvPr>
          <p:cNvSpPr/>
          <p:nvPr/>
        </p:nvSpPr>
        <p:spPr>
          <a:xfrm>
            <a:off x="9370830" y="6028501"/>
            <a:ext cx="1464874" cy="392415"/>
          </a:xfrm>
          <a:prstGeom prst="rect">
            <a:avLst/>
          </a:prstGeom>
        </p:spPr>
        <p:txBody>
          <a:bodyPr wrap="square">
            <a:spAutoFit/>
          </a:bodyPr>
          <a:lstStyle/>
          <a:p>
            <a:r>
              <a:rPr lang="en-US" sz="900" dirty="0">
                <a:latin typeface="Gotham Black"/>
              </a:rPr>
              <a:t>H-SIL (ALTO GRADO)</a:t>
            </a:r>
          </a:p>
          <a:p>
            <a:r>
              <a:rPr lang="en-US" sz="900" dirty="0">
                <a:latin typeface="Gotham Black"/>
              </a:rPr>
              <a:t>HISTOLOGÍA </a:t>
            </a:r>
            <a:r>
              <a:rPr lang="en-US" sz="1000" dirty="0">
                <a:latin typeface="Gotham Black"/>
              </a:rPr>
              <a:t>CIN II/III</a:t>
            </a:r>
            <a:endParaRPr lang="en-US" sz="900" dirty="0">
              <a:latin typeface="Gotham Black"/>
            </a:endParaRPr>
          </a:p>
        </p:txBody>
      </p:sp>
      <p:sp>
        <p:nvSpPr>
          <p:cNvPr id="24" name="Rectángulo 58">
            <a:extLst>
              <a:ext uri="{FF2B5EF4-FFF2-40B4-BE49-F238E27FC236}">
                <a16:creationId xmlns:a16="http://schemas.microsoft.com/office/drawing/2014/main" id="{BEE6E499-9917-4BCB-B755-B4BCB6FE3906}"/>
              </a:ext>
            </a:extLst>
          </p:cNvPr>
          <p:cNvSpPr/>
          <p:nvPr/>
        </p:nvSpPr>
        <p:spPr>
          <a:xfrm>
            <a:off x="9969654" y="2129303"/>
            <a:ext cx="1050752" cy="3355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400" b="1" dirty="0" err="1">
                <a:solidFill>
                  <a:schemeClr val="tx1"/>
                </a:solidFill>
                <a:latin typeface="Gotham Black"/>
              </a:rPr>
              <a:t>Conización</a:t>
            </a:r>
            <a:endParaRPr lang="en-US" sz="1400" b="1" dirty="0">
              <a:solidFill>
                <a:schemeClr val="tx1"/>
              </a:solidFill>
              <a:latin typeface="Gotham Black"/>
            </a:endParaRPr>
          </a:p>
        </p:txBody>
      </p:sp>
      <p:sp>
        <p:nvSpPr>
          <p:cNvPr id="26" name="Rectángulo 64">
            <a:extLst>
              <a:ext uri="{FF2B5EF4-FFF2-40B4-BE49-F238E27FC236}">
                <a16:creationId xmlns:a16="http://schemas.microsoft.com/office/drawing/2014/main" id="{2A56BC14-D2F8-4A27-8197-0DE0B8A85BE1}"/>
              </a:ext>
            </a:extLst>
          </p:cNvPr>
          <p:cNvSpPr/>
          <p:nvPr/>
        </p:nvSpPr>
        <p:spPr>
          <a:xfrm>
            <a:off x="802670" y="2125265"/>
            <a:ext cx="1108633" cy="3436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400" b="1" dirty="0" err="1">
                <a:solidFill>
                  <a:schemeClr val="tx1"/>
                </a:solidFill>
                <a:latin typeface="Gotham Black"/>
              </a:rPr>
              <a:t>Vacunas</a:t>
            </a:r>
            <a:endParaRPr lang="en-US" sz="1400" b="1" dirty="0">
              <a:solidFill>
                <a:schemeClr val="tx1"/>
              </a:solidFill>
              <a:latin typeface="Gotham Black"/>
            </a:endParaRPr>
          </a:p>
        </p:txBody>
      </p:sp>
      <p:sp>
        <p:nvSpPr>
          <p:cNvPr id="29" name="Elipse 70">
            <a:extLst>
              <a:ext uri="{FF2B5EF4-FFF2-40B4-BE49-F238E27FC236}">
                <a16:creationId xmlns:a16="http://schemas.microsoft.com/office/drawing/2014/main" id="{F35720EC-A18E-461F-9CFE-C28CE0BE7838}"/>
              </a:ext>
            </a:extLst>
          </p:cNvPr>
          <p:cNvSpPr/>
          <p:nvPr/>
        </p:nvSpPr>
        <p:spPr>
          <a:xfrm>
            <a:off x="1911303" y="2187722"/>
            <a:ext cx="688658" cy="704850"/>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37" name="TextBox 31">
            <a:extLst>
              <a:ext uri="{FF2B5EF4-FFF2-40B4-BE49-F238E27FC236}">
                <a16:creationId xmlns:a16="http://schemas.microsoft.com/office/drawing/2014/main" id="{24FE33E1-FCDD-471F-A74F-68B95AA74143}"/>
              </a:ext>
            </a:extLst>
          </p:cNvPr>
          <p:cNvSpPr txBox="1"/>
          <p:nvPr/>
        </p:nvSpPr>
        <p:spPr>
          <a:xfrm>
            <a:off x="9143089" y="985153"/>
            <a:ext cx="626340" cy="276999"/>
          </a:xfrm>
          <a:prstGeom prst="rect">
            <a:avLst/>
          </a:prstGeom>
          <a:noFill/>
        </p:spPr>
        <p:txBody>
          <a:bodyPr wrap="square" rtlCol="0">
            <a:spAutoFit/>
          </a:bodyPr>
          <a:lstStyle/>
          <a:p>
            <a:pPr algn="ctr"/>
            <a:r>
              <a:rPr lang="es-ES" sz="1200" dirty="0">
                <a:solidFill>
                  <a:srgbClr val="FF0000"/>
                </a:solidFill>
                <a:latin typeface="Gotham Medium" panose="02000604030000020004"/>
              </a:rPr>
              <a:t>20%</a:t>
            </a:r>
            <a:endParaRPr lang="en-US" sz="1200" dirty="0">
              <a:solidFill>
                <a:srgbClr val="FF0000"/>
              </a:solidFill>
              <a:latin typeface="Gotham Medium" panose="02000604030000020004"/>
            </a:endParaRPr>
          </a:p>
        </p:txBody>
      </p:sp>
      <p:pic>
        <p:nvPicPr>
          <p:cNvPr id="2" name="Picture 4" descr="A picture containing diagram&#10;&#10;Description automatically generated">
            <a:extLst>
              <a:ext uri="{FF2B5EF4-FFF2-40B4-BE49-F238E27FC236}">
                <a16:creationId xmlns:a16="http://schemas.microsoft.com/office/drawing/2014/main" id="{B3CA0078-3E59-4970-8E4E-3F1A95FBE71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446" b="90000" l="1500" r="99000">
                        <a14:foregroundMark x1="27600" y1="38313" x2="27600" y2="38313"/>
                        <a14:foregroundMark x1="12200" y1="12169" x2="22900" y2="26386"/>
                        <a14:foregroundMark x1="22900" y1="26386" x2="22900" y2="26506"/>
                        <a14:foregroundMark x1="9800" y1="11325" x2="25800" y2="41446"/>
                        <a14:foregroundMark x1="29300" y1="11325" x2="20100" y2="17108"/>
                        <a14:foregroundMark x1="26000" y1="1928" x2="11200" y2="3253"/>
                        <a14:foregroundMark x1="11200" y1="3253" x2="6400" y2="7349"/>
                        <a14:foregroundMark x1="6400" y1="7349" x2="5500" y2="21928"/>
                        <a14:foregroundMark x1="5500" y1="21928" x2="6800" y2="28916"/>
                        <a14:foregroundMark x1="6800" y1="28916" x2="7200" y2="29518"/>
                        <a14:foregroundMark x1="2800" y1="18916" x2="1500" y2="11928"/>
                        <a14:foregroundMark x1="1500" y1="11928" x2="2200" y2="7470"/>
                        <a14:foregroundMark x1="6000" y1="5422" x2="13500" y2="7831"/>
                        <a14:foregroundMark x1="24400" y1="3133" x2="12500" y2="1566"/>
                        <a14:foregroundMark x1="12500" y1="1566" x2="4400" y2="2289"/>
                        <a14:foregroundMark x1="17800" y1="38193" x2="37300" y2="69277"/>
                        <a14:foregroundMark x1="89600" y1="63253" x2="89200" y2="70964"/>
                        <a14:foregroundMark x1="89200" y1="70964" x2="90900" y2="78554"/>
                        <a14:foregroundMark x1="90900" y1="78554" x2="94300" y2="85301"/>
                        <a14:foregroundMark x1="94300" y1="85301" x2="94900" y2="85904"/>
                        <a14:foregroundMark x1="98000" y1="86265" x2="99000" y2="88193"/>
                        <a14:foregroundMark x1="88500" y1="89639" x2="87000" y2="89398"/>
                      </a14:backgroundRemoval>
                    </a14:imgEffect>
                    <a14:imgEffect>
                      <a14:saturation sat="0"/>
                    </a14:imgEffect>
                  </a14:imgLayer>
                </a14:imgProps>
              </a:ext>
              <a:ext uri="{28A0092B-C50C-407E-A947-70E740481C1C}">
                <a14:useLocalDpi xmlns:a14="http://schemas.microsoft.com/office/drawing/2010/main" val="0"/>
              </a:ext>
            </a:extLst>
          </a:blip>
          <a:srcRect b="9509"/>
          <a:stretch/>
        </p:blipFill>
        <p:spPr>
          <a:xfrm>
            <a:off x="802671" y="1399747"/>
            <a:ext cx="833538" cy="626271"/>
          </a:xfrm>
          <a:prstGeom prst="rect">
            <a:avLst/>
          </a:prstGeom>
        </p:spPr>
      </p:pic>
      <p:pic>
        <p:nvPicPr>
          <p:cNvPr id="3" name="Imagen 2">
            <a:extLst>
              <a:ext uri="{FF2B5EF4-FFF2-40B4-BE49-F238E27FC236}">
                <a16:creationId xmlns:a16="http://schemas.microsoft.com/office/drawing/2014/main" id="{328B4CD6-C34C-4EC5-A7CB-5CB1F3B7F920}"/>
              </a:ext>
            </a:extLst>
          </p:cNvPr>
          <p:cNvPicPr>
            <a:picLocks noChangeAspect="1"/>
          </p:cNvPicPr>
          <p:nvPr/>
        </p:nvPicPr>
        <p:blipFill>
          <a:blip r:embed="rId10"/>
          <a:stretch>
            <a:fillRect/>
          </a:stretch>
        </p:blipFill>
        <p:spPr>
          <a:xfrm>
            <a:off x="10097501" y="1191845"/>
            <a:ext cx="874271" cy="983147"/>
          </a:xfrm>
          <a:prstGeom prst="rect">
            <a:avLst/>
          </a:prstGeom>
        </p:spPr>
      </p:pic>
      <p:sp>
        <p:nvSpPr>
          <p:cNvPr id="41" name="CuadroTexto 8">
            <a:extLst>
              <a:ext uri="{FF2B5EF4-FFF2-40B4-BE49-F238E27FC236}">
                <a16:creationId xmlns:a16="http://schemas.microsoft.com/office/drawing/2014/main" id="{487BD036-3D22-431A-A4A2-7582C6FB45BD}"/>
              </a:ext>
            </a:extLst>
          </p:cNvPr>
          <p:cNvSpPr txBox="1"/>
          <p:nvPr/>
        </p:nvSpPr>
        <p:spPr>
          <a:xfrm>
            <a:off x="0" y="377946"/>
            <a:ext cx="12192000" cy="369332"/>
          </a:xfrm>
          <a:prstGeom prst="rect">
            <a:avLst/>
          </a:prstGeom>
          <a:solidFill>
            <a:srgbClr val="990099"/>
          </a:solid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latin typeface="Gotham Black"/>
              </a:rPr>
              <a:t>DE LA INFECCIÓN por VPH al CÁNCER CERVICAL</a:t>
            </a:r>
            <a:endParaRPr lang="es-ES" b="1" dirty="0">
              <a:solidFill>
                <a:schemeClr val="bg1"/>
              </a:solidFill>
              <a:effectLst>
                <a:outerShdw blurRad="38100" dist="38100" dir="2700000" algn="tl">
                  <a:srgbClr val="000000">
                    <a:alpha val="43137"/>
                  </a:srgbClr>
                </a:outerShdw>
              </a:effectLst>
              <a:latin typeface="Gotham Black"/>
            </a:endParaRPr>
          </a:p>
        </p:txBody>
      </p:sp>
    </p:spTree>
    <p:extLst>
      <p:ext uri="{BB962C8B-B14F-4D97-AF65-F5344CB8AC3E}">
        <p14:creationId xmlns:p14="http://schemas.microsoft.com/office/powerpoint/2010/main" val="2271802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esquinas redondeadas 12">
            <a:extLst>
              <a:ext uri="{FF2B5EF4-FFF2-40B4-BE49-F238E27FC236}">
                <a16:creationId xmlns:a16="http://schemas.microsoft.com/office/drawing/2014/main" id="{1DD097D9-4765-4A87-A076-3FB38D604D5B}"/>
              </a:ext>
            </a:extLst>
          </p:cNvPr>
          <p:cNvSpPr/>
          <p:nvPr/>
        </p:nvSpPr>
        <p:spPr>
          <a:xfrm>
            <a:off x="945530" y="1268569"/>
            <a:ext cx="4157330" cy="2360428"/>
          </a:xfrm>
          <a:prstGeom prst="roundRect">
            <a:avLst>
              <a:gd name="adj" fmla="val 675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6" name="Picture 2" descr="corporate-woman-free-vector-64 | Wealth First Solution">
            <a:extLst>
              <a:ext uri="{FF2B5EF4-FFF2-40B4-BE49-F238E27FC236}">
                <a16:creationId xmlns:a16="http://schemas.microsoft.com/office/drawing/2014/main" id="{D7190614-8A4B-4D47-9371-1410E33289D7}"/>
              </a:ext>
            </a:extLst>
          </p:cNvPr>
          <p:cNvPicPr>
            <a:picLocks noChangeAspect="1" noChangeArrowheads="1"/>
          </p:cNvPicPr>
          <p:nvPr/>
        </p:nvPicPr>
        <p:blipFill rotWithShape="1">
          <a:blip r:embed="rId2">
            <a:duotone>
              <a:schemeClr val="accent4">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6859" t="5874" r="20474" b="14419"/>
          <a:stretch/>
        </p:blipFill>
        <p:spPr bwMode="auto">
          <a:xfrm>
            <a:off x="2649126" y="2503707"/>
            <a:ext cx="458652" cy="58336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45">
            <a:extLst>
              <a:ext uri="{FF2B5EF4-FFF2-40B4-BE49-F238E27FC236}">
                <a16:creationId xmlns:a16="http://schemas.microsoft.com/office/drawing/2014/main" id="{A70F4B27-B78E-4FC0-AD66-ACB6978D2768}"/>
              </a:ext>
            </a:extLst>
          </p:cNvPr>
          <p:cNvSpPr txBox="1"/>
          <p:nvPr/>
        </p:nvSpPr>
        <p:spPr>
          <a:xfrm>
            <a:off x="1824923" y="3212653"/>
            <a:ext cx="2027236" cy="338554"/>
          </a:xfrm>
          <a:prstGeom prst="rect">
            <a:avLst/>
          </a:prstGeom>
          <a:noFill/>
          <a:effectLst/>
        </p:spPr>
        <p:txBody>
          <a:bodyPr wrap="square">
            <a:spAutoFit/>
          </a:bodyPr>
          <a:lstStyle>
            <a:defPPr>
              <a:defRPr lang="es-ES"/>
            </a:defPPr>
            <a:lvl1pPr algn="ctr" defTabSz="914400">
              <a:defRPr sz="2400" b="1"/>
            </a:lvl1pPr>
            <a:lvl2pPr defTabSz="914400"/>
            <a:lvl3pPr defTabSz="914400"/>
            <a:lvl4pPr defTabSz="914400"/>
            <a:lvl5pPr defTabSz="914400"/>
            <a:lvl6pPr defTabSz="914400"/>
            <a:lvl7pPr defTabSz="914400"/>
            <a:lvl8pPr defTabSz="914400"/>
            <a:lvl9pPr defTabSz="914400"/>
          </a:lstStyle>
          <a:p>
            <a:r>
              <a:rPr lang="en-US" sz="1600" dirty="0">
                <a:latin typeface="Gotham Black"/>
              </a:rPr>
              <a:t>VPH DE ALTO RIESGO</a:t>
            </a:r>
          </a:p>
        </p:txBody>
      </p:sp>
      <p:pic>
        <p:nvPicPr>
          <p:cNvPr id="26" name="Imagen 3">
            <a:extLst>
              <a:ext uri="{FF2B5EF4-FFF2-40B4-BE49-F238E27FC236}">
                <a16:creationId xmlns:a16="http://schemas.microsoft.com/office/drawing/2014/main" id="{CB2C4442-568A-46CA-8832-DEBF65F0BE1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351884" y="1472292"/>
            <a:ext cx="3359089" cy="887659"/>
          </a:xfrm>
          <a:prstGeom prst="rect">
            <a:avLst/>
          </a:prstGeom>
        </p:spPr>
      </p:pic>
      <p:sp>
        <p:nvSpPr>
          <p:cNvPr id="27" name="CuadroTexto 26">
            <a:extLst>
              <a:ext uri="{FF2B5EF4-FFF2-40B4-BE49-F238E27FC236}">
                <a16:creationId xmlns:a16="http://schemas.microsoft.com/office/drawing/2014/main" id="{2CFFB90B-D237-489B-BA81-930B5D9CE583}"/>
              </a:ext>
            </a:extLst>
          </p:cNvPr>
          <p:cNvSpPr txBox="1"/>
          <p:nvPr/>
        </p:nvSpPr>
        <p:spPr>
          <a:xfrm>
            <a:off x="4510063" y="1679342"/>
            <a:ext cx="470000" cy="769441"/>
          </a:xfrm>
          <a:prstGeom prst="rect">
            <a:avLst/>
          </a:prstGeom>
          <a:noFill/>
        </p:spPr>
        <p:txBody>
          <a:bodyPr wrap="none" rtlCol="0">
            <a:spAutoFit/>
          </a:bodyPr>
          <a:lstStyle/>
          <a:p>
            <a:r>
              <a:rPr lang="es-ES" sz="4400" dirty="0">
                <a:solidFill>
                  <a:srgbClr val="CC66FF"/>
                </a:solidFill>
                <a:latin typeface="Calibri Light" panose="020F0302020204030204" pitchFamily="34" charset="0"/>
                <a:cs typeface="Calibri Light" panose="020F0302020204030204" pitchFamily="34" charset="0"/>
              </a:rPr>
              <a:t>2</a:t>
            </a:r>
          </a:p>
        </p:txBody>
      </p:sp>
      <p:sp>
        <p:nvSpPr>
          <p:cNvPr id="38" name="TextBox 45">
            <a:extLst>
              <a:ext uri="{FF2B5EF4-FFF2-40B4-BE49-F238E27FC236}">
                <a16:creationId xmlns:a16="http://schemas.microsoft.com/office/drawing/2014/main" id="{FBB78AFA-9043-4EC8-B6F5-2E11D94C9325}"/>
              </a:ext>
            </a:extLst>
          </p:cNvPr>
          <p:cNvSpPr txBox="1"/>
          <p:nvPr/>
        </p:nvSpPr>
        <p:spPr>
          <a:xfrm>
            <a:off x="3867090" y="3223418"/>
            <a:ext cx="1250702" cy="338554"/>
          </a:xfrm>
          <a:prstGeom prst="rect">
            <a:avLst/>
          </a:prstGeom>
          <a:noFill/>
          <a:effectLst/>
        </p:spPr>
        <p:txBody>
          <a:bodyPr wrap="square">
            <a:spAutoFit/>
          </a:bodyPr>
          <a:lstStyle>
            <a:defPPr>
              <a:defRPr lang="es-ES"/>
            </a:defPPr>
            <a:lvl1pPr algn="ctr" defTabSz="914400">
              <a:defRPr sz="2400" b="1"/>
            </a:lvl1pPr>
            <a:lvl2pPr defTabSz="914400"/>
            <a:lvl3pPr defTabSz="914400"/>
            <a:lvl4pPr defTabSz="914400"/>
            <a:lvl5pPr defTabSz="914400"/>
            <a:lvl6pPr defTabSz="914400"/>
            <a:lvl7pPr defTabSz="914400"/>
            <a:lvl8pPr defTabSz="914400"/>
            <a:lvl9pPr defTabSz="914400"/>
          </a:lstStyle>
          <a:p>
            <a:r>
              <a:rPr lang="en-US" sz="1600" b="0" dirty="0">
                <a:solidFill>
                  <a:srgbClr val="660066"/>
                </a:solidFill>
                <a:latin typeface="Gotham Black"/>
              </a:rPr>
              <a:t>6 MESES </a:t>
            </a:r>
          </a:p>
        </p:txBody>
      </p:sp>
      <p:sp>
        <p:nvSpPr>
          <p:cNvPr id="15" name="Rectangle 14">
            <a:extLst>
              <a:ext uri="{FF2B5EF4-FFF2-40B4-BE49-F238E27FC236}">
                <a16:creationId xmlns:a16="http://schemas.microsoft.com/office/drawing/2014/main" id="{FAAB43FA-3098-48E8-93CE-EF8198303BC2}"/>
              </a:ext>
            </a:extLst>
          </p:cNvPr>
          <p:cNvSpPr/>
          <p:nvPr/>
        </p:nvSpPr>
        <p:spPr>
          <a:xfrm>
            <a:off x="1197909" y="2230753"/>
            <a:ext cx="3859794" cy="307777"/>
          </a:xfrm>
          <a:prstGeom prst="rect">
            <a:avLst/>
          </a:prstGeom>
        </p:spPr>
        <p:txBody>
          <a:bodyPr wrap="square">
            <a:spAutoFit/>
          </a:bodyPr>
          <a:lstStyle/>
          <a:p>
            <a:pPr algn="ctr"/>
            <a:r>
              <a:rPr lang="pt-BR" sz="1400" b="1" i="1" dirty="0">
                <a:solidFill>
                  <a:srgbClr val="212072"/>
                </a:solidFill>
                <a:latin typeface="Gotham Book"/>
              </a:rPr>
              <a:t>ClinicalTrials.gov</a:t>
            </a:r>
            <a:r>
              <a:rPr lang="pt-BR" sz="1400" dirty="0">
                <a:solidFill>
                  <a:srgbClr val="212072"/>
                </a:solidFill>
                <a:latin typeface="Gotham Book"/>
              </a:rPr>
              <a:t>: NCT 04199078</a:t>
            </a:r>
            <a:endParaRPr lang="en-US" sz="1400" dirty="0">
              <a:latin typeface="Gotham Book"/>
            </a:endParaRPr>
          </a:p>
        </p:txBody>
      </p:sp>
      <p:grpSp>
        <p:nvGrpSpPr>
          <p:cNvPr id="2" name="Grupo 1">
            <a:extLst>
              <a:ext uri="{FF2B5EF4-FFF2-40B4-BE49-F238E27FC236}">
                <a16:creationId xmlns:a16="http://schemas.microsoft.com/office/drawing/2014/main" id="{CD56F70A-6E77-49CD-B421-A3A09F10D3C3}"/>
              </a:ext>
            </a:extLst>
          </p:cNvPr>
          <p:cNvGrpSpPr/>
          <p:nvPr/>
        </p:nvGrpSpPr>
        <p:grpSpPr>
          <a:xfrm>
            <a:off x="960462" y="3761190"/>
            <a:ext cx="4204750" cy="2360428"/>
            <a:chOff x="972131" y="3797495"/>
            <a:chExt cx="4204750" cy="2360428"/>
          </a:xfrm>
        </p:grpSpPr>
        <p:sp>
          <p:nvSpPr>
            <p:cNvPr id="9" name="Rectángulo: esquinas redondeadas 8">
              <a:extLst>
                <a:ext uri="{FF2B5EF4-FFF2-40B4-BE49-F238E27FC236}">
                  <a16:creationId xmlns:a16="http://schemas.microsoft.com/office/drawing/2014/main" id="{57885CE1-A2C7-47E7-8D7F-3CC5D6F0DE60}"/>
                </a:ext>
              </a:extLst>
            </p:cNvPr>
            <p:cNvSpPr/>
            <p:nvPr/>
          </p:nvSpPr>
          <p:spPr>
            <a:xfrm>
              <a:off x="972131" y="3797495"/>
              <a:ext cx="4157330" cy="2360428"/>
            </a:xfrm>
            <a:prstGeom prst="roundRect">
              <a:avLst>
                <a:gd name="adj" fmla="val 675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9" name="Grupo 18">
              <a:extLst>
                <a:ext uri="{FF2B5EF4-FFF2-40B4-BE49-F238E27FC236}">
                  <a16:creationId xmlns:a16="http://schemas.microsoft.com/office/drawing/2014/main" id="{6BAFE965-2239-4FE9-8220-26DA76CFD6C6}"/>
                </a:ext>
              </a:extLst>
            </p:cNvPr>
            <p:cNvGrpSpPr/>
            <p:nvPr/>
          </p:nvGrpSpPr>
          <p:grpSpPr>
            <a:xfrm>
              <a:off x="1666168" y="4808671"/>
              <a:ext cx="2769255" cy="976099"/>
              <a:chOff x="6790179" y="2957978"/>
              <a:chExt cx="2769255" cy="976099"/>
            </a:xfrm>
          </p:grpSpPr>
          <p:pic>
            <p:nvPicPr>
              <p:cNvPr id="34" name="Picture 2" descr="corporate-woman-free-vector-64 | Wealth First Solution">
                <a:extLst>
                  <a:ext uri="{FF2B5EF4-FFF2-40B4-BE49-F238E27FC236}">
                    <a16:creationId xmlns:a16="http://schemas.microsoft.com/office/drawing/2014/main" id="{0161A65E-809A-4B9E-AF80-73116B3E046D}"/>
                  </a:ext>
                </a:extLst>
              </p:cNvPr>
              <p:cNvPicPr>
                <a:picLocks noChangeAspect="1" noChangeArrowheads="1"/>
              </p:cNvPicPr>
              <p:nvPr/>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6859" t="5874" r="20474" b="14419"/>
              <a:stretch/>
            </p:blipFill>
            <p:spPr bwMode="auto">
              <a:xfrm>
                <a:off x="7882846" y="2957978"/>
                <a:ext cx="458652" cy="58336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45">
                <a:extLst>
                  <a:ext uri="{FF2B5EF4-FFF2-40B4-BE49-F238E27FC236}">
                    <a16:creationId xmlns:a16="http://schemas.microsoft.com/office/drawing/2014/main" id="{46723D89-3BCE-4F9A-8ABF-52555DFE86B1}"/>
                  </a:ext>
                </a:extLst>
              </p:cNvPr>
              <p:cNvSpPr txBox="1"/>
              <p:nvPr/>
            </p:nvSpPr>
            <p:spPr>
              <a:xfrm>
                <a:off x="6790179" y="3595523"/>
                <a:ext cx="2769255" cy="338554"/>
              </a:xfrm>
              <a:prstGeom prst="rect">
                <a:avLst/>
              </a:prstGeom>
              <a:noFill/>
              <a:effectLst/>
            </p:spPr>
            <p:txBody>
              <a:bodyPr wrap="square">
                <a:spAutoFit/>
              </a:bodyPr>
              <a:lstStyle>
                <a:defPPr>
                  <a:defRPr lang="es-ES"/>
                </a:defPPr>
                <a:lvl1pPr algn="ctr" defTabSz="914400">
                  <a:defRPr sz="2400" b="1"/>
                </a:lvl1pPr>
                <a:lvl2pPr defTabSz="914400"/>
                <a:lvl3pPr defTabSz="914400"/>
                <a:lvl4pPr defTabSz="914400"/>
                <a:lvl5pPr defTabSz="914400"/>
                <a:lvl6pPr defTabSz="914400"/>
                <a:lvl7pPr defTabSz="914400"/>
                <a:lvl8pPr defTabSz="914400"/>
                <a:lvl9pPr defTabSz="914400"/>
              </a:lstStyle>
              <a:p>
                <a:r>
                  <a:rPr lang="en-US" sz="1600" dirty="0">
                    <a:latin typeface="Gotham Black"/>
                  </a:rPr>
                  <a:t>VPH </a:t>
                </a:r>
                <a:r>
                  <a:rPr lang="en-US" sz="1600" dirty="0" err="1">
                    <a:latin typeface="Gotham Black"/>
                  </a:rPr>
                  <a:t>Positivo</a:t>
                </a:r>
                <a:r>
                  <a:rPr lang="en-US" sz="1600" dirty="0">
                    <a:latin typeface="Gotham Black"/>
                  </a:rPr>
                  <a:t> vs PLACEBO</a:t>
                </a:r>
              </a:p>
            </p:txBody>
          </p:sp>
        </p:grpSp>
        <p:sp>
          <p:nvSpPr>
            <p:cNvPr id="28" name="CuadroTexto 27">
              <a:extLst>
                <a:ext uri="{FF2B5EF4-FFF2-40B4-BE49-F238E27FC236}">
                  <a16:creationId xmlns:a16="http://schemas.microsoft.com/office/drawing/2014/main" id="{043303F4-8808-4AF2-8BB8-045789A8AF13}"/>
                </a:ext>
              </a:extLst>
            </p:cNvPr>
            <p:cNvSpPr txBox="1"/>
            <p:nvPr/>
          </p:nvSpPr>
          <p:spPr>
            <a:xfrm>
              <a:off x="1521807" y="4087796"/>
              <a:ext cx="3241593" cy="661720"/>
            </a:xfrm>
            <a:prstGeom prst="rect">
              <a:avLst/>
            </a:prstGeom>
            <a:noFill/>
          </p:spPr>
          <p:txBody>
            <a:bodyPr wrap="none" rtlCol="0">
              <a:spAutoFit/>
            </a:bodyPr>
            <a:lstStyle/>
            <a:p>
              <a:r>
                <a:rPr lang="es-ES" sz="3700" dirty="0">
                  <a:solidFill>
                    <a:srgbClr val="660066"/>
                  </a:solidFill>
                  <a:latin typeface="+mj-lt"/>
                </a:rPr>
                <a:t>P A P I L O C A N</a:t>
              </a:r>
            </a:p>
          </p:txBody>
        </p:sp>
        <p:pic>
          <p:nvPicPr>
            <p:cNvPr id="29" name="Imagen 3">
              <a:extLst>
                <a:ext uri="{FF2B5EF4-FFF2-40B4-BE49-F238E27FC236}">
                  <a16:creationId xmlns:a16="http://schemas.microsoft.com/office/drawing/2014/main" id="{14D26A5B-F125-4742-96B6-54DFB4B4B279}"/>
                </a:ext>
              </a:extLst>
            </p:cNvPr>
            <p:cNvPicPr>
              <a:picLocks noChangeAspect="1"/>
            </p:cNvPicPr>
            <p:nvPr/>
          </p:nvPicPr>
          <p:blipFill rotWithShape="1">
            <a:blip r:embed="rId4">
              <a:clrChange>
                <a:clrFrom>
                  <a:srgbClr val="FFFFFF"/>
                </a:clrFrom>
                <a:clrTo>
                  <a:srgbClr val="FFFFFF">
                    <a:alpha val="0"/>
                  </a:srgbClr>
                </a:clrTo>
              </a:clrChange>
            </a:blip>
            <a:srcRect b="60698"/>
            <a:stretch/>
          </p:blipFill>
          <p:spPr>
            <a:xfrm>
              <a:off x="1521807" y="3808879"/>
              <a:ext cx="3359089" cy="348867"/>
            </a:xfrm>
            <a:prstGeom prst="rect">
              <a:avLst/>
            </a:prstGeom>
          </p:spPr>
        </p:pic>
        <p:sp>
          <p:nvSpPr>
            <p:cNvPr id="39" name="TextBox 45">
              <a:extLst>
                <a:ext uri="{FF2B5EF4-FFF2-40B4-BE49-F238E27FC236}">
                  <a16:creationId xmlns:a16="http://schemas.microsoft.com/office/drawing/2014/main" id="{68B7ED00-3250-43E2-9DAA-04E9F6DAE8B9}"/>
                </a:ext>
              </a:extLst>
            </p:cNvPr>
            <p:cNvSpPr txBox="1"/>
            <p:nvPr/>
          </p:nvSpPr>
          <p:spPr>
            <a:xfrm>
              <a:off x="3926179" y="5707445"/>
              <a:ext cx="1250702" cy="338554"/>
            </a:xfrm>
            <a:prstGeom prst="rect">
              <a:avLst/>
            </a:prstGeom>
            <a:noFill/>
            <a:effectLst/>
          </p:spPr>
          <p:txBody>
            <a:bodyPr wrap="square">
              <a:spAutoFit/>
            </a:bodyPr>
            <a:lstStyle>
              <a:defPPr>
                <a:defRPr lang="es-ES"/>
              </a:defPPr>
              <a:lvl1pPr algn="ctr" defTabSz="914400">
                <a:defRPr sz="2400" b="1"/>
              </a:lvl1pPr>
              <a:lvl2pPr defTabSz="914400"/>
              <a:lvl3pPr defTabSz="914400"/>
              <a:lvl4pPr defTabSz="914400"/>
              <a:lvl5pPr defTabSz="914400"/>
              <a:lvl6pPr defTabSz="914400"/>
              <a:lvl7pPr defTabSz="914400"/>
              <a:lvl8pPr defTabSz="914400"/>
              <a:lvl9pPr defTabSz="914400"/>
            </a:lstStyle>
            <a:p>
              <a:r>
                <a:rPr lang="en-US" sz="1600" b="0" dirty="0">
                  <a:solidFill>
                    <a:srgbClr val="660066"/>
                  </a:solidFill>
                  <a:latin typeface="Gotham Black"/>
                </a:rPr>
                <a:t>6 MESES </a:t>
              </a:r>
            </a:p>
          </p:txBody>
        </p:sp>
        <p:sp>
          <p:nvSpPr>
            <p:cNvPr id="18" name="Rectangle 17">
              <a:extLst>
                <a:ext uri="{FF2B5EF4-FFF2-40B4-BE49-F238E27FC236}">
                  <a16:creationId xmlns:a16="http://schemas.microsoft.com/office/drawing/2014/main" id="{81D1E246-ACC6-467B-8914-861432040FE1}"/>
                </a:ext>
              </a:extLst>
            </p:cNvPr>
            <p:cNvSpPr/>
            <p:nvPr/>
          </p:nvSpPr>
          <p:spPr>
            <a:xfrm>
              <a:off x="1242554" y="4538370"/>
              <a:ext cx="3871975" cy="307777"/>
            </a:xfrm>
            <a:prstGeom prst="rect">
              <a:avLst/>
            </a:prstGeom>
          </p:spPr>
          <p:txBody>
            <a:bodyPr wrap="square">
              <a:spAutoFit/>
            </a:bodyPr>
            <a:lstStyle/>
            <a:p>
              <a:pPr algn="ctr"/>
              <a:r>
                <a:rPr lang="pt-BR" sz="1400" b="1" i="1" dirty="0">
                  <a:solidFill>
                    <a:srgbClr val="212072"/>
                  </a:solidFill>
                  <a:latin typeface="Gotham Book"/>
                </a:rPr>
                <a:t>ClinicalTrials.gov</a:t>
              </a:r>
              <a:r>
                <a:rPr lang="pt-BR" sz="1400" dirty="0">
                  <a:solidFill>
                    <a:srgbClr val="212072"/>
                  </a:solidFill>
                  <a:latin typeface="Gotham Book"/>
                </a:rPr>
                <a:t>: </a:t>
              </a:r>
              <a:r>
                <a:rPr lang="en-US" sz="1400" dirty="0">
                  <a:solidFill>
                    <a:srgbClr val="212072"/>
                  </a:solidFill>
                  <a:latin typeface="Gotham Book"/>
                </a:rPr>
                <a:t>NCT 04210336</a:t>
              </a:r>
            </a:p>
          </p:txBody>
        </p:sp>
      </p:grpSp>
      <p:grpSp>
        <p:nvGrpSpPr>
          <p:cNvPr id="7" name="Grupo 6">
            <a:extLst>
              <a:ext uri="{FF2B5EF4-FFF2-40B4-BE49-F238E27FC236}">
                <a16:creationId xmlns:a16="http://schemas.microsoft.com/office/drawing/2014/main" id="{EDEB2B98-3EC0-4A9B-9BA6-31C382F5102F}"/>
              </a:ext>
            </a:extLst>
          </p:cNvPr>
          <p:cNvGrpSpPr/>
          <p:nvPr/>
        </p:nvGrpSpPr>
        <p:grpSpPr>
          <a:xfrm>
            <a:off x="5366128" y="1266629"/>
            <a:ext cx="6157095" cy="2326121"/>
            <a:chOff x="5377797" y="1302934"/>
            <a:chExt cx="6157095" cy="2326121"/>
          </a:xfrm>
        </p:grpSpPr>
        <p:sp>
          <p:nvSpPr>
            <p:cNvPr id="40" name="CuadroTexto 39">
              <a:extLst>
                <a:ext uri="{FF2B5EF4-FFF2-40B4-BE49-F238E27FC236}">
                  <a16:creationId xmlns:a16="http://schemas.microsoft.com/office/drawing/2014/main" id="{5F979703-7D00-4666-91BE-62127EDED9EE}"/>
                </a:ext>
              </a:extLst>
            </p:cNvPr>
            <p:cNvSpPr txBox="1"/>
            <p:nvPr/>
          </p:nvSpPr>
          <p:spPr>
            <a:xfrm>
              <a:off x="5377797" y="1302934"/>
              <a:ext cx="6097772" cy="923330"/>
            </a:xfrm>
            <a:prstGeom prst="rect">
              <a:avLst/>
            </a:prstGeom>
            <a:noFill/>
          </p:spPr>
          <p:txBody>
            <a:bodyPr wrap="square">
              <a:spAutoFit/>
            </a:bodyPr>
            <a:lstStyle/>
            <a:p>
              <a:pPr algn="just"/>
              <a:r>
                <a:rPr lang="es-ES" dirty="0"/>
                <a:t>Ensayo clínico para explorar la eficacia del gel PAPILOCARE en la reparación de la mucosa cérvico-uterina con lesiones de bajo grado causadas por VPH</a:t>
              </a:r>
            </a:p>
          </p:txBody>
        </p:sp>
        <p:sp>
          <p:nvSpPr>
            <p:cNvPr id="41" name="CuadroTexto 40">
              <a:extLst>
                <a:ext uri="{FF2B5EF4-FFF2-40B4-BE49-F238E27FC236}">
                  <a16:creationId xmlns:a16="http://schemas.microsoft.com/office/drawing/2014/main" id="{5FFBD51F-F80E-431C-AE19-B942AA4C3D13}"/>
                </a:ext>
              </a:extLst>
            </p:cNvPr>
            <p:cNvSpPr txBox="1"/>
            <p:nvPr/>
          </p:nvSpPr>
          <p:spPr>
            <a:xfrm>
              <a:off x="5437120" y="3259723"/>
              <a:ext cx="6097772" cy="369332"/>
            </a:xfrm>
            <a:prstGeom prst="rect">
              <a:avLst/>
            </a:prstGeom>
            <a:noFill/>
          </p:spPr>
          <p:txBody>
            <a:bodyPr wrap="square">
              <a:spAutoFit/>
            </a:bodyPr>
            <a:lstStyle/>
            <a:p>
              <a:r>
                <a:rPr lang="es-ES" b="0" i="0" dirty="0">
                  <a:solidFill>
                    <a:srgbClr val="000000"/>
                  </a:solidFill>
                  <a:effectLst/>
                  <a:latin typeface="Source Sans Pro" panose="020B0503030403020204" pitchFamily="34" charset="0"/>
                </a:rPr>
                <a:t>Estado: </a:t>
              </a:r>
              <a:r>
                <a:rPr lang="es-ES" b="1" i="0" dirty="0">
                  <a:solidFill>
                    <a:schemeClr val="accent6">
                      <a:lumMod val="50000"/>
                    </a:schemeClr>
                  </a:solidFill>
                  <a:effectLst/>
                  <a:latin typeface="Source Sans Pro" panose="020B0503030403020204" pitchFamily="34" charset="0"/>
                </a:rPr>
                <a:t>Reclutando, N: </a:t>
              </a:r>
              <a:r>
                <a:rPr lang="es-ES" b="1" dirty="0">
                  <a:solidFill>
                    <a:schemeClr val="accent6">
                      <a:lumMod val="50000"/>
                    </a:schemeClr>
                  </a:solidFill>
                  <a:latin typeface="Source Sans Pro" panose="020B0503030403020204" pitchFamily="34" charset="0"/>
                </a:rPr>
                <a:t>237</a:t>
              </a:r>
              <a:r>
                <a:rPr lang="es-ES" b="1" i="0" dirty="0">
                  <a:solidFill>
                    <a:schemeClr val="accent6">
                      <a:lumMod val="50000"/>
                    </a:schemeClr>
                  </a:solidFill>
                  <a:effectLst/>
                  <a:latin typeface="Source Sans Pro" panose="020B0503030403020204" pitchFamily="34" charset="0"/>
                </a:rPr>
                <a:t> / 288 (</a:t>
              </a:r>
              <a:r>
                <a:rPr lang="es-ES" b="1" dirty="0">
                  <a:solidFill>
                    <a:schemeClr val="accent6">
                      <a:lumMod val="50000"/>
                    </a:schemeClr>
                  </a:solidFill>
                  <a:latin typeface="Source Sans Pro" panose="020B0503030403020204" pitchFamily="34" charset="0"/>
                </a:rPr>
                <a:t>20/03/2021</a:t>
              </a:r>
              <a:r>
                <a:rPr lang="es-ES" b="1" i="0" dirty="0">
                  <a:solidFill>
                    <a:schemeClr val="accent6">
                      <a:lumMod val="50000"/>
                    </a:schemeClr>
                  </a:solidFill>
                  <a:effectLst/>
                  <a:latin typeface="Source Sans Pro" panose="020B0503030403020204" pitchFamily="34" charset="0"/>
                </a:rPr>
                <a:t>)</a:t>
              </a:r>
              <a:endParaRPr lang="es-ES" b="1" dirty="0">
                <a:solidFill>
                  <a:schemeClr val="accent6">
                    <a:lumMod val="50000"/>
                  </a:schemeClr>
                </a:solidFill>
              </a:endParaRPr>
            </a:p>
          </p:txBody>
        </p:sp>
      </p:grpSp>
      <p:grpSp>
        <p:nvGrpSpPr>
          <p:cNvPr id="8" name="Grupo 7">
            <a:extLst>
              <a:ext uri="{FF2B5EF4-FFF2-40B4-BE49-F238E27FC236}">
                <a16:creationId xmlns:a16="http://schemas.microsoft.com/office/drawing/2014/main" id="{2C420436-FD2E-4A28-92B6-257EBD040B07}"/>
              </a:ext>
            </a:extLst>
          </p:cNvPr>
          <p:cNvGrpSpPr/>
          <p:nvPr/>
        </p:nvGrpSpPr>
        <p:grpSpPr>
          <a:xfrm>
            <a:off x="5425451" y="3697548"/>
            <a:ext cx="6311857" cy="2461200"/>
            <a:chOff x="5437120" y="3733853"/>
            <a:chExt cx="6097893" cy="2461200"/>
          </a:xfrm>
        </p:grpSpPr>
        <p:sp>
          <p:nvSpPr>
            <p:cNvPr id="5" name="CuadroTexto 4">
              <a:extLst>
                <a:ext uri="{FF2B5EF4-FFF2-40B4-BE49-F238E27FC236}">
                  <a16:creationId xmlns:a16="http://schemas.microsoft.com/office/drawing/2014/main" id="{3E23640F-BC9D-4E06-AD5B-87E5AA5F0069}"/>
                </a:ext>
              </a:extLst>
            </p:cNvPr>
            <p:cNvSpPr txBox="1"/>
            <p:nvPr/>
          </p:nvSpPr>
          <p:spPr>
            <a:xfrm>
              <a:off x="5437120" y="5825721"/>
              <a:ext cx="6097772" cy="369332"/>
            </a:xfrm>
            <a:prstGeom prst="rect">
              <a:avLst/>
            </a:prstGeom>
            <a:noFill/>
          </p:spPr>
          <p:txBody>
            <a:bodyPr wrap="square">
              <a:spAutoFit/>
            </a:bodyPr>
            <a:lstStyle/>
            <a:p>
              <a:r>
                <a:rPr lang="es-ES" dirty="0">
                  <a:solidFill>
                    <a:srgbClr val="000000"/>
                  </a:solidFill>
                  <a:latin typeface="Source Sans Pro" panose="020B0503030403020204" pitchFamily="34" charset="0"/>
                </a:rPr>
                <a:t>Estado</a:t>
              </a:r>
              <a:r>
                <a:rPr lang="es-ES" b="0" i="0" dirty="0">
                  <a:solidFill>
                    <a:srgbClr val="000000"/>
                  </a:solidFill>
                  <a:effectLst/>
                  <a:latin typeface="Source Sans Pro" panose="020B0503030403020204" pitchFamily="34" charset="0"/>
                </a:rPr>
                <a:t>: </a:t>
              </a:r>
              <a:r>
                <a:rPr lang="es-ES" b="1" i="0" dirty="0">
                  <a:solidFill>
                    <a:schemeClr val="accent6">
                      <a:lumMod val="50000"/>
                    </a:schemeClr>
                  </a:solidFill>
                  <a:effectLst/>
                  <a:latin typeface="Source Sans Pro" panose="020B0503030403020204" pitchFamily="34" charset="0"/>
                </a:rPr>
                <a:t>Reclutando, N: 159 / 200 (20/03/2021)</a:t>
              </a:r>
              <a:endParaRPr lang="es-ES" b="1" dirty="0">
                <a:solidFill>
                  <a:schemeClr val="accent6">
                    <a:lumMod val="50000"/>
                  </a:schemeClr>
                </a:solidFill>
              </a:endParaRPr>
            </a:p>
          </p:txBody>
        </p:sp>
        <p:sp>
          <p:nvSpPr>
            <p:cNvPr id="44" name="CuadroTexto 43">
              <a:extLst>
                <a:ext uri="{FF2B5EF4-FFF2-40B4-BE49-F238E27FC236}">
                  <a16:creationId xmlns:a16="http://schemas.microsoft.com/office/drawing/2014/main" id="{A9854B71-B659-486F-BFA3-5DE17FFAEED8}"/>
                </a:ext>
              </a:extLst>
            </p:cNvPr>
            <p:cNvSpPr txBox="1"/>
            <p:nvPr/>
          </p:nvSpPr>
          <p:spPr>
            <a:xfrm>
              <a:off x="5437241" y="3733853"/>
              <a:ext cx="6097772" cy="1754326"/>
            </a:xfrm>
            <a:prstGeom prst="rect">
              <a:avLst/>
            </a:prstGeom>
            <a:noFill/>
          </p:spPr>
          <p:txBody>
            <a:bodyPr wrap="square">
              <a:spAutoFit/>
            </a:bodyPr>
            <a:lstStyle/>
            <a:p>
              <a:pPr algn="just"/>
              <a:r>
                <a:rPr lang="es-ES" b="1" dirty="0"/>
                <a:t>Ensayo clínico de fase III</a:t>
              </a:r>
              <a:r>
                <a:rPr lang="es-ES" dirty="0"/>
                <a:t>, aleatorizado, doble ciego, </a:t>
              </a:r>
              <a:r>
                <a:rPr lang="es-ES" b="1" dirty="0"/>
                <a:t>controlado con placebo</a:t>
              </a:r>
              <a:r>
                <a:rPr lang="es-ES" dirty="0"/>
                <a:t> y grupo paralelo para evaluar la eficacia de PAPILOCARE en la reparación de lesiones de bajo grado causadas por VPH. </a:t>
              </a:r>
            </a:p>
            <a:p>
              <a:pPr algn="just"/>
              <a:r>
                <a:rPr lang="es-ES" dirty="0"/>
                <a:t>Todos los pacientes incluidos en el estudio fueron aleatorizados (1:1) en uno de los grupos, PAPILOCARE o placebo</a:t>
              </a:r>
            </a:p>
          </p:txBody>
        </p:sp>
      </p:grpSp>
      <p:sp>
        <p:nvSpPr>
          <p:cNvPr id="32" name="TextBox 16">
            <a:extLst>
              <a:ext uri="{FF2B5EF4-FFF2-40B4-BE49-F238E27FC236}">
                <a16:creationId xmlns:a16="http://schemas.microsoft.com/office/drawing/2014/main" id="{2E64DC4A-0CC1-4F46-8477-08D08383B2B0}"/>
              </a:ext>
            </a:extLst>
          </p:cNvPr>
          <p:cNvSpPr txBox="1"/>
          <p:nvPr/>
        </p:nvSpPr>
        <p:spPr>
          <a:xfrm>
            <a:off x="0" y="525620"/>
            <a:ext cx="12192000" cy="369332"/>
          </a:xfrm>
          <a:prstGeom prst="rect">
            <a:avLst/>
          </a:prstGeom>
          <a:solidFill>
            <a:srgbClr val="990099"/>
          </a:solidFill>
        </p:spPr>
        <p:txBody>
          <a:bodyPr wrap="square" rtlCol="0">
            <a:spAutoFit/>
          </a:bodyPr>
          <a:lstStyle>
            <a:defPPr>
              <a:defRPr lang="en-US"/>
            </a:defPPr>
            <a:lvl1pPr algn="ctr">
              <a:defRPr sz="2400" b="1">
                <a:solidFill>
                  <a:srgbClr val="B1419C"/>
                </a:solidFill>
                <a:latin typeface="Gotham Black"/>
              </a:defRPr>
            </a:lvl1pPr>
          </a:lstStyle>
          <a:p>
            <a:r>
              <a:rPr lang="en-US" sz="1800" dirty="0">
                <a:solidFill>
                  <a:schemeClr val="bg1"/>
                </a:solidFill>
                <a:effectLst>
                  <a:outerShdw blurRad="38100" dist="38100" dir="2700000" algn="tl">
                    <a:srgbClr val="000000">
                      <a:alpha val="43137"/>
                    </a:srgbClr>
                  </a:outerShdw>
                </a:effectLst>
              </a:rPr>
              <a:t>ESTUDIOS </a:t>
            </a:r>
            <a:r>
              <a:rPr lang="en-US" sz="1800" dirty="0" err="1">
                <a:solidFill>
                  <a:schemeClr val="bg1"/>
                </a:solidFill>
                <a:effectLst>
                  <a:outerShdw blurRad="38100" dist="38100" dir="2700000" algn="tl">
                    <a:srgbClr val="000000">
                      <a:alpha val="43137"/>
                    </a:srgbClr>
                  </a:outerShdw>
                </a:effectLst>
              </a:rPr>
              <a:t>en</a:t>
            </a:r>
            <a:r>
              <a:rPr lang="en-US" sz="1800" dirty="0">
                <a:solidFill>
                  <a:schemeClr val="bg1"/>
                </a:solidFill>
                <a:effectLst>
                  <a:outerShdw blurRad="38100" dist="38100" dir="2700000" algn="tl">
                    <a:srgbClr val="000000">
                      <a:alpha val="43137"/>
                    </a:srgbClr>
                  </a:outerShdw>
                </a:effectLst>
              </a:rPr>
              <a:t> CURSO</a:t>
            </a:r>
          </a:p>
        </p:txBody>
      </p:sp>
    </p:spTree>
    <p:extLst>
      <p:ext uri="{BB962C8B-B14F-4D97-AF65-F5344CB8AC3E}">
        <p14:creationId xmlns:p14="http://schemas.microsoft.com/office/powerpoint/2010/main" val="364005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6">
            <a:extLst>
              <a:ext uri="{FF2B5EF4-FFF2-40B4-BE49-F238E27FC236}">
                <a16:creationId xmlns:a16="http://schemas.microsoft.com/office/drawing/2014/main" id="{D39E7481-7CD1-4284-B44D-637E3C6FEC0F}"/>
              </a:ext>
            </a:extLst>
          </p:cNvPr>
          <p:cNvSpPr txBox="1"/>
          <p:nvPr/>
        </p:nvSpPr>
        <p:spPr>
          <a:xfrm>
            <a:off x="-1" y="1250370"/>
            <a:ext cx="12192000" cy="369332"/>
          </a:xfrm>
          <a:prstGeom prst="rect">
            <a:avLst/>
          </a:prstGeom>
          <a:solidFill>
            <a:srgbClr val="990099"/>
          </a:solidFill>
        </p:spPr>
        <p:txBody>
          <a:bodyPr wrap="square" rtlCol="0">
            <a:spAutoFit/>
          </a:bodyPr>
          <a:lstStyle>
            <a:defPPr>
              <a:defRPr lang="en-US"/>
            </a:defPPr>
            <a:lvl1pPr algn="ctr">
              <a:defRPr sz="2400" b="1">
                <a:solidFill>
                  <a:srgbClr val="B1419C"/>
                </a:solidFill>
                <a:latin typeface="Gotham Black"/>
              </a:defRPr>
            </a:lvl1pPr>
          </a:lstStyle>
          <a:p>
            <a:r>
              <a:rPr lang="en-US" sz="1800" dirty="0">
                <a:solidFill>
                  <a:schemeClr val="bg1"/>
                </a:solidFill>
                <a:effectLst>
                  <a:outerShdw blurRad="38100" dist="38100" dir="2700000" algn="tl">
                    <a:srgbClr val="000000">
                      <a:alpha val="43137"/>
                    </a:srgbClr>
                  </a:outerShdw>
                </a:effectLst>
              </a:rPr>
              <a:t>CONCLUSIONES</a:t>
            </a:r>
          </a:p>
        </p:txBody>
      </p:sp>
      <p:pic>
        <p:nvPicPr>
          <p:cNvPr id="5" name="Imagen 5">
            <a:extLst>
              <a:ext uri="{FF2B5EF4-FFF2-40B4-BE49-F238E27FC236}">
                <a16:creationId xmlns:a16="http://schemas.microsoft.com/office/drawing/2014/main" id="{FE8866C8-0750-48A6-A064-F48DBF264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769551" y="0"/>
            <a:ext cx="2652895" cy="12534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6">
            <a:extLst>
              <a:ext uri="{FF2B5EF4-FFF2-40B4-BE49-F238E27FC236}">
                <a16:creationId xmlns:a16="http://schemas.microsoft.com/office/drawing/2014/main" id="{830AF5D5-78A3-4820-B17D-7663C16CDC0B}"/>
              </a:ext>
            </a:extLst>
          </p:cNvPr>
          <p:cNvSpPr txBox="1"/>
          <p:nvPr/>
        </p:nvSpPr>
        <p:spPr>
          <a:xfrm>
            <a:off x="981513" y="1813349"/>
            <a:ext cx="11086662" cy="4355038"/>
          </a:xfrm>
          <a:prstGeom prst="rect">
            <a:avLst/>
          </a:prstGeom>
          <a:noFill/>
        </p:spPr>
        <p:txBody>
          <a:bodyPr wrap="square" rtlCol="0">
            <a:spAutoFit/>
          </a:bodyPr>
          <a:lstStyle/>
          <a:p>
            <a:r>
              <a:rPr lang="es-ES" b="1" dirty="0">
                <a:solidFill>
                  <a:srgbClr val="951783"/>
                </a:solidFill>
                <a:latin typeface="Gotham Black"/>
              </a:rPr>
              <a:t>INNOVACIÓN NACIONAL</a:t>
            </a:r>
          </a:p>
          <a:p>
            <a:r>
              <a:rPr lang="es-ES" dirty="0">
                <a:latin typeface="Gotham Black"/>
              </a:rPr>
              <a:t>Fórmula </a:t>
            </a:r>
            <a:r>
              <a:rPr lang="es-ES" b="1" dirty="0">
                <a:latin typeface="Gotham Black"/>
              </a:rPr>
              <a:t>única y patentada </a:t>
            </a:r>
            <a:r>
              <a:rPr lang="es-ES" dirty="0">
                <a:latin typeface="Gotham Black"/>
              </a:rPr>
              <a:t>con marcado CE, combinación </a:t>
            </a:r>
            <a:r>
              <a:rPr lang="es-ES" b="1" dirty="0">
                <a:latin typeface="Gotham Black"/>
              </a:rPr>
              <a:t>biotecnológica</a:t>
            </a:r>
            <a:r>
              <a:rPr lang="es-ES" dirty="0">
                <a:latin typeface="Gotham Black"/>
              </a:rPr>
              <a:t> de ingredientes </a:t>
            </a:r>
            <a:r>
              <a:rPr lang="es-ES" b="1" dirty="0">
                <a:latin typeface="Gotham Black"/>
              </a:rPr>
              <a:t>naturales</a:t>
            </a:r>
            <a:r>
              <a:rPr lang="es-ES" dirty="0">
                <a:latin typeface="Gotham Black"/>
              </a:rPr>
              <a:t> para </a:t>
            </a:r>
            <a:r>
              <a:rPr lang="es-ES" b="1" dirty="0">
                <a:latin typeface="Gotham Black"/>
              </a:rPr>
              <a:t>activar específicamente los factores modificables de aclaramiento del VPH, salud vaginal y normalización de lesiones.</a:t>
            </a:r>
          </a:p>
          <a:p>
            <a:endParaRPr lang="es-ES" sz="1200" b="1" dirty="0">
              <a:solidFill>
                <a:srgbClr val="951783"/>
              </a:solidFill>
              <a:latin typeface="Gotham Black"/>
            </a:endParaRPr>
          </a:p>
          <a:p>
            <a:r>
              <a:rPr lang="es-ES" b="1" dirty="0">
                <a:solidFill>
                  <a:srgbClr val="951783"/>
                </a:solidFill>
                <a:latin typeface="Gotham Black"/>
              </a:rPr>
              <a:t>EFICACIA Y SEGURIDAD</a:t>
            </a:r>
          </a:p>
          <a:p>
            <a:r>
              <a:rPr lang="es-ES" b="1" dirty="0">
                <a:latin typeface="Gotham Black"/>
              </a:rPr>
              <a:t>Resultados significativos</a:t>
            </a:r>
            <a:r>
              <a:rPr lang="es-ES" dirty="0">
                <a:latin typeface="Gotham Black"/>
              </a:rPr>
              <a:t> con un buen perfil de seguridad tanto en la </a:t>
            </a:r>
            <a:r>
              <a:rPr lang="es-ES" b="1" dirty="0">
                <a:latin typeface="Gotham Black"/>
              </a:rPr>
              <a:t>reparación de lesiones cervicales </a:t>
            </a:r>
            <a:r>
              <a:rPr lang="es-ES" dirty="0">
                <a:latin typeface="Gotham Black"/>
              </a:rPr>
              <a:t>(88%) como en el </a:t>
            </a:r>
            <a:r>
              <a:rPr lang="es-ES" b="1" dirty="0">
                <a:latin typeface="Gotham Black"/>
              </a:rPr>
              <a:t>aclaramiento del VPH-AR </a:t>
            </a:r>
            <a:r>
              <a:rPr lang="es-ES" dirty="0">
                <a:latin typeface="Gotham Black"/>
              </a:rPr>
              <a:t>(63%) respaldados por un sólido programa de </a:t>
            </a:r>
            <a:r>
              <a:rPr lang="es-ES" b="1" dirty="0">
                <a:latin typeface="Gotham Black"/>
              </a:rPr>
              <a:t>ensayos clínicos </a:t>
            </a:r>
            <a:r>
              <a:rPr lang="es-ES" dirty="0">
                <a:latin typeface="Gotham Black"/>
              </a:rPr>
              <a:t>registrados en </a:t>
            </a:r>
            <a:r>
              <a:rPr lang="es-ES" b="1" dirty="0">
                <a:latin typeface="Gotham Black"/>
              </a:rPr>
              <a:t>Clinicaltrials.gov</a:t>
            </a:r>
            <a:r>
              <a:rPr lang="es-ES" dirty="0">
                <a:latin typeface="Gotham Black"/>
              </a:rPr>
              <a:t>, </a:t>
            </a:r>
            <a:r>
              <a:rPr lang="es-ES" b="1" dirty="0">
                <a:latin typeface="Gotham Black"/>
              </a:rPr>
              <a:t>reconocimiento internacional (ASCCP, EFC, </a:t>
            </a:r>
            <a:r>
              <a:rPr lang="es-ES" b="1" dirty="0" err="1">
                <a:latin typeface="Gotham Black"/>
              </a:rPr>
              <a:t>Eurogin</a:t>
            </a:r>
            <a:r>
              <a:rPr lang="es-ES" b="1" dirty="0">
                <a:latin typeface="Gotham Black"/>
              </a:rPr>
              <a:t>, ESG) </a:t>
            </a:r>
            <a:r>
              <a:rPr lang="es-ES" dirty="0">
                <a:latin typeface="Gotham Black"/>
              </a:rPr>
              <a:t>y en asociación con UCLA, Harvard</a:t>
            </a:r>
          </a:p>
          <a:p>
            <a:endParaRPr lang="es-ES" sz="1200" b="1" dirty="0">
              <a:solidFill>
                <a:srgbClr val="951783"/>
              </a:solidFill>
              <a:latin typeface="Gotham Black"/>
            </a:endParaRPr>
          </a:p>
          <a:p>
            <a:r>
              <a:rPr lang="es-ES" b="1" dirty="0">
                <a:solidFill>
                  <a:srgbClr val="951783"/>
                </a:solidFill>
                <a:latin typeface="Gotham Black"/>
              </a:rPr>
              <a:t>CALIDAD de VIDA y ADHERENCIA</a:t>
            </a:r>
          </a:p>
          <a:p>
            <a:r>
              <a:rPr lang="es-ES" dirty="0">
                <a:latin typeface="Gotham Black"/>
              </a:rPr>
              <a:t>Reducción significativa del </a:t>
            </a:r>
            <a:r>
              <a:rPr lang="es-ES" b="1" dirty="0">
                <a:latin typeface="Gotham Black"/>
              </a:rPr>
              <a:t>estrés</a:t>
            </a:r>
            <a:r>
              <a:rPr lang="es-ES" dirty="0">
                <a:latin typeface="Gotham Black"/>
              </a:rPr>
              <a:t> percibido y </a:t>
            </a:r>
            <a:r>
              <a:rPr lang="es-ES" b="1" dirty="0">
                <a:latin typeface="Gotham Black"/>
              </a:rPr>
              <a:t>gran adhesión </a:t>
            </a:r>
            <a:r>
              <a:rPr lang="es-ES" dirty="0">
                <a:latin typeface="Gotham Black"/>
              </a:rPr>
              <a:t>al tratamiento</a:t>
            </a:r>
          </a:p>
          <a:p>
            <a:endParaRPr lang="es-ES" sz="1000" b="1" dirty="0">
              <a:solidFill>
                <a:srgbClr val="951783"/>
              </a:solidFill>
              <a:latin typeface="Gotham Black"/>
            </a:endParaRPr>
          </a:p>
          <a:p>
            <a:r>
              <a:rPr lang="es-ES" b="1" dirty="0">
                <a:solidFill>
                  <a:srgbClr val="951783"/>
                </a:solidFill>
                <a:latin typeface="Gotham Black"/>
              </a:rPr>
              <a:t>PRESENCIA GLOBAL</a:t>
            </a:r>
          </a:p>
          <a:p>
            <a:r>
              <a:rPr lang="es-ES" dirty="0">
                <a:latin typeface="Gotham Black"/>
              </a:rPr>
              <a:t>Comercializado en más de </a:t>
            </a:r>
            <a:r>
              <a:rPr lang="es-ES" b="1" dirty="0">
                <a:latin typeface="Gotham Black"/>
              </a:rPr>
              <a:t>55 países </a:t>
            </a:r>
            <a:r>
              <a:rPr lang="es-ES" dirty="0">
                <a:latin typeface="Gotham Black"/>
              </a:rPr>
              <a:t>en los cinco continentes</a:t>
            </a:r>
          </a:p>
          <a:p>
            <a:endParaRPr lang="es-ES" sz="900" b="1" dirty="0">
              <a:latin typeface="Gotham Black"/>
            </a:endParaRPr>
          </a:p>
          <a:p>
            <a:r>
              <a:rPr lang="es-ES" b="1" dirty="0">
                <a:solidFill>
                  <a:srgbClr val="951783"/>
                </a:solidFill>
                <a:latin typeface="Gotham Black"/>
              </a:rPr>
              <a:t>CONFIANZA</a:t>
            </a:r>
          </a:p>
          <a:p>
            <a:r>
              <a:rPr lang="es-ES" dirty="0">
                <a:latin typeface="Gotham Black"/>
              </a:rPr>
              <a:t>Más de </a:t>
            </a:r>
            <a:r>
              <a:rPr lang="es-ES" b="1" dirty="0">
                <a:latin typeface="Gotham Black"/>
              </a:rPr>
              <a:t>150.000 mujeres </a:t>
            </a:r>
            <a:r>
              <a:rPr lang="es-ES" dirty="0">
                <a:latin typeface="Gotham Black"/>
              </a:rPr>
              <a:t>tratadas con PAPILOCARE® y ningún EA grave reportado*</a:t>
            </a:r>
            <a:endParaRPr lang="es-ES" sz="1600" baseline="30000" dirty="0">
              <a:latin typeface="Gotham Black"/>
            </a:endParaRPr>
          </a:p>
        </p:txBody>
      </p:sp>
      <p:sp>
        <p:nvSpPr>
          <p:cNvPr id="9" name="Elipse 8">
            <a:extLst>
              <a:ext uri="{FF2B5EF4-FFF2-40B4-BE49-F238E27FC236}">
                <a16:creationId xmlns:a16="http://schemas.microsoft.com/office/drawing/2014/main" id="{296D2E8B-BFD9-47C5-9953-44FC79FC07A6}"/>
              </a:ext>
            </a:extLst>
          </p:cNvPr>
          <p:cNvSpPr/>
          <p:nvPr/>
        </p:nvSpPr>
        <p:spPr>
          <a:xfrm>
            <a:off x="583860" y="1884580"/>
            <a:ext cx="201010" cy="193647"/>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11" name="Elipse 10">
            <a:extLst>
              <a:ext uri="{FF2B5EF4-FFF2-40B4-BE49-F238E27FC236}">
                <a16:creationId xmlns:a16="http://schemas.microsoft.com/office/drawing/2014/main" id="{C054DA4D-ED09-4EEB-A805-FE029874171F}"/>
              </a:ext>
            </a:extLst>
          </p:cNvPr>
          <p:cNvSpPr/>
          <p:nvPr/>
        </p:nvSpPr>
        <p:spPr>
          <a:xfrm>
            <a:off x="588226" y="2960954"/>
            <a:ext cx="201010" cy="193647"/>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13" name="CuadroTexto 12">
            <a:extLst>
              <a:ext uri="{FF2B5EF4-FFF2-40B4-BE49-F238E27FC236}">
                <a16:creationId xmlns:a16="http://schemas.microsoft.com/office/drawing/2014/main" id="{C0C545D9-C3D0-4B75-B2F9-DC8CB31D2823}"/>
              </a:ext>
            </a:extLst>
          </p:cNvPr>
          <p:cNvSpPr txBox="1"/>
          <p:nvPr/>
        </p:nvSpPr>
        <p:spPr>
          <a:xfrm>
            <a:off x="5350614" y="6256421"/>
            <a:ext cx="6188148" cy="215444"/>
          </a:xfrm>
          <a:prstGeom prst="rect">
            <a:avLst/>
          </a:prstGeom>
          <a:noFill/>
        </p:spPr>
        <p:txBody>
          <a:bodyPr wrap="square">
            <a:spAutoFit/>
          </a:bodyPr>
          <a:lstStyle/>
          <a:p>
            <a:pPr algn="r"/>
            <a:r>
              <a:rPr kumimoji="0" lang="en-US" sz="800" i="0" u="none" strike="noStrike" kern="1200" cap="none" spc="0" normalizeH="0" baseline="0" noProof="0" dirty="0">
                <a:ln>
                  <a:noFill/>
                </a:ln>
                <a:effectLst/>
                <a:uLnTx/>
                <a:uFillTx/>
                <a:latin typeface="Gotham Black"/>
              </a:rPr>
              <a:t>* </a:t>
            </a:r>
            <a:r>
              <a:rPr kumimoji="0" lang="en-US" sz="800" i="0" u="none" strike="noStrike" kern="1200" cap="none" spc="0" normalizeH="0" baseline="0" noProof="0" dirty="0" err="1">
                <a:ln>
                  <a:noFill/>
                </a:ln>
                <a:effectLst/>
                <a:uLnTx/>
                <a:uFillTx/>
                <a:latin typeface="Gotham Black"/>
              </a:rPr>
              <a:t>Datos</a:t>
            </a:r>
            <a:r>
              <a:rPr kumimoji="0" lang="en-US" sz="800" i="0" u="none" strike="noStrike" kern="1200" cap="none" spc="0" normalizeH="0" baseline="0" noProof="0" dirty="0">
                <a:ln>
                  <a:noFill/>
                </a:ln>
                <a:effectLst/>
                <a:uLnTx/>
                <a:uFillTx/>
                <a:latin typeface="Gotham Black"/>
              </a:rPr>
              <a:t> de </a:t>
            </a:r>
            <a:r>
              <a:rPr kumimoji="0" lang="en-US" sz="800" i="0" u="none" strike="noStrike" kern="1200" cap="none" spc="0" normalizeH="0" baseline="0" noProof="0" dirty="0" err="1">
                <a:ln>
                  <a:noFill/>
                </a:ln>
                <a:effectLst/>
                <a:uLnTx/>
                <a:uFillTx/>
                <a:latin typeface="Gotham Black"/>
              </a:rPr>
              <a:t>archivo</a:t>
            </a:r>
            <a:endParaRPr lang="es-ES" sz="800" dirty="0"/>
          </a:p>
        </p:txBody>
      </p:sp>
      <p:sp>
        <p:nvSpPr>
          <p:cNvPr id="15" name="Elipse 14">
            <a:extLst>
              <a:ext uri="{FF2B5EF4-FFF2-40B4-BE49-F238E27FC236}">
                <a16:creationId xmlns:a16="http://schemas.microsoft.com/office/drawing/2014/main" id="{39F9A6EE-AD7C-4022-96E3-986656017803}"/>
              </a:ext>
            </a:extLst>
          </p:cNvPr>
          <p:cNvSpPr/>
          <p:nvPr/>
        </p:nvSpPr>
        <p:spPr>
          <a:xfrm>
            <a:off x="604732" y="4170690"/>
            <a:ext cx="201010" cy="193647"/>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19" name="Elipse 18">
            <a:extLst>
              <a:ext uri="{FF2B5EF4-FFF2-40B4-BE49-F238E27FC236}">
                <a16:creationId xmlns:a16="http://schemas.microsoft.com/office/drawing/2014/main" id="{B5B0184C-4891-4BA8-81DA-39D59456B177}"/>
              </a:ext>
            </a:extLst>
          </p:cNvPr>
          <p:cNvSpPr/>
          <p:nvPr/>
        </p:nvSpPr>
        <p:spPr>
          <a:xfrm>
            <a:off x="604732" y="4932010"/>
            <a:ext cx="201010" cy="193647"/>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pic>
        <p:nvPicPr>
          <p:cNvPr id="2" name="CCC6EFE0-DFE7-47D8-A1B9-3FDB085A30D0" descr="D718D4E6-5CB8-4617-BA21-04C547745278">
            <a:extLst>
              <a:ext uri="{FF2B5EF4-FFF2-40B4-BE49-F238E27FC236}">
                <a16:creationId xmlns:a16="http://schemas.microsoft.com/office/drawing/2014/main" id="{8BCAFAEE-5B67-4326-8EC7-D317EB1B46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14680">
            <a:off x="11446420" y="1645258"/>
            <a:ext cx="595119" cy="47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lipse 20">
            <a:extLst>
              <a:ext uri="{FF2B5EF4-FFF2-40B4-BE49-F238E27FC236}">
                <a16:creationId xmlns:a16="http://schemas.microsoft.com/office/drawing/2014/main" id="{6104874B-B3F7-4475-A7EA-CE608934BA5B}"/>
              </a:ext>
            </a:extLst>
          </p:cNvPr>
          <p:cNvSpPr/>
          <p:nvPr/>
        </p:nvSpPr>
        <p:spPr>
          <a:xfrm>
            <a:off x="609548" y="5596506"/>
            <a:ext cx="201010" cy="193647"/>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es-ES" dirty="0"/>
          </a:p>
        </p:txBody>
      </p:sp>
    </p:spTree>
    <p:extLst>
      <p:ext uri="{BB962C8B-B14F-4D97-AF65-F5344CB8AC3E}">
        <p14:creationId xmlns:p14="http://schemas.microsoft.com/office/powerpoint/2010/main" val="536515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9652EB14-F8AC-4392-B8CE-893A8DCAB8AA">
            <a:extLst>
              <a:ext uri="{FF2B5EF4-FFF2-40B4-BE49-F238E27FC236}">
                <a16:creationId xmlns:a16="http://schemas.microsoft.com/office/drawing/2014/main" id="{132C89FB-AA73-4DC9-ABA0-688D82417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descr="Texto, Carta&#10;&#10;Descripción generada automáticamente">
            <a:extLst>
              <a:ext uri="{FF2B5EF4-FFF2-40B4-BE49-F238E27FC236}">
                <a16:creationId xmlns:a16="http://schemas.microsoft.com/office/drawing/2014/main" id="{34E9ECF9-7D7A-4F1B-80D7-EFB9CA92AA83}"/>
              </a:ext>
            </a:extLst>
          </p:cNvPr>
          <p:cNvPicPr>
            <a:picLocks noChangeAspect="1"/>
          </p:cNvPicPr>
          <p:nvPr/>
        </p:nvPicPr>
        <p:blipFill rotWithShape="1">
          <a:blip r:embed="rId3">
            <a:extLst>
              <a:ext uri="{28A0092B-C50C-407E-A947-70E740481C1C}">
                <a14:useLocalDpi xmlns:a14="http://schemas.microsoft.com/office/drawing/2010/main" val="0"/>
              </a:ext>
            </a:extLst>
          </a:blip>
          <a:srcRect t="11667"/>
          <a:stretch/>
        </p:blipFill>
        <p:spPr>
          <a:xfrm>
            <a:off x="4076635" y="1584251"/>
            <a:ext cx="4511040" cy="2325740"/>
          </a:xfrm>
          <a:prstGeom prst="rect">
            <a:avLst/>
          </a:prstGeom>
        </p:spPr>
      </p:pic>
      <p:pic>
        <p:nvPicPr>
          <p:cNvPr id="8" name="Imagen 7" descr="Texto, Carta&#10;&#10;Descripción generada automáticamente">
            <a:extLst>
              <a:ext uri="{FF2B5EF4-FFF2-40B4-BE49-F238E27FC236}">
                <a16:creationId xmlns:a16="http://schemas.microsoft.com/office/drawing/2014/main" id="{8FB84D4D-DA99-4E24-96A5-6F073240B4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177" y="1892595"/>
            <a:ext cx="2134423" cy="1908009"/>
          </a:xfrm>
          <a:prstGeom prst="rect">
            <a:avLst/>
          </a:prstGeom>
        </p:spPr>
      </p:pic>
      <p:pic>
        <p:nvPicPr>
          <p:cNvPr id="10" name="Imagen 5">
            <a:extLst>
              <a:ext uri="{FF2B5EF4-FFF2-40B4-BE49-F238E27FC236}">
                <a16:creationId xmlns:a16="http://schemas.microsoft.com/office/drawing/2014/main" id="{483E0838-D39F-41EB-9FF7-EDB4FEC5D72F}"/>
              </a:ext>
            </a:extLst>
          </p:cNvPr>
          <p:cNvPicPr>
            <a:picLocks noChangeAspect="1"/>
          </p:cNvPicPr>
          <p:nvPr/>
        </p:nvPicPr>
        <p:blipFill rotWithShape="1">
          <a:blip r:embed="rId5">
            <a:extLst>
              <a:ext uri="{28A0092B-C50C-407E-A947-70E740481C1C}">
                <a14:useLocalDpi xmlns:a14="http://schemas.microsoft.com/office/drawing/2010/main" val="0"/>
              </a:ext>
            </a:extLst>
          </a:blip>
          <a:srcRect t="17387" b="15048"/>
          <a:stretch/>
        </p:blipFill>
        <p:spPr bwMode="auto">
          <a:xfrm>
            <a:off x="6601254" y="576071"/>
            <a:ext cx="3788583" cy="120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a:extLst>
              <a:ext uri="{FF2B5EF4-FFF2-40B4-BE49-F238E27FC236}">
                <a16:creationId xmlns:a16="http://schemas.microsoft.com/office/drawing/2014/main" id="{35D588DD-1C91-4397-AB1C-591565BD4C1F}"/>
              </a:ext>
            </a:extLst>
          </p:cNvPr>
          <p:cNvPicPr/>
          <p:nvPr/>
        </p:nvPicPr>
        <p:blipFill rotWithShape="1">
          <a:blip r:embed="rId6" cstate="print">
            <a:extLst>
              <a:ext uri="{28A0092B-C50C-407E-A947-70E740481C1C}">
                <a14:useLocalDpi xmlns:a14="http://schemas.microsoft.com/office/drawing/2010/main" val="0"/>
              </a:ext>
            </a:extLst>
          </a:blip>
          <a:srcRect t="36703" b="29811"/>
          <a:stretch/>
        </p:blipFill>
        <p:spPr bwMode="auto">
          <a:xfrm>
            <a:off x="4037279" y="6092249"/>
            <a:ext cx="1247776" cy="64633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31373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15">
            <a:extLst>
              <a:ext uri="{FF2B5EF4-FFF2-40B4-BE49-F238E27FC236}">
                <a16:creationId xmlns:a16="http://schemas.microsoft.com/office/drawing/2014/main" id="{939CE67E-965F-426D-B056-86FA1D2E65E4}"/>
              </a:ext>
            </a:extLst>
          </p:cNvPr>
          <p:cNvSpPr/>
          <p:nvPr/>
        </p:nvSpPr>
        <p:spPr>
          <a:xfrm>
            <a:off x="2045904" y="6490239"/>
            <a:ext cx="8826259" cy="338554"/>
          </a:xfrm>
          <a:prstGeom prst="rect">
            <a:avLst/>
          </a:prstGeom>
          <a:noFill/>
        </p:spPr>
        <p:txBody>
          <a:bodyPr wrap="square">
            <a:spAutoFit/>
          </a:bodyPr>
          <a:lstStyle/>
          <a:p>
            <a:r>
              <a:rPr lang="en-US" sz="800">
                <a:latin typeface="Gotham Black"/>
              </a:rPr>
              <a:t>AEPCC-Guía: Vacunación selectiva frente</a:t>
            </a:r>
            <a:r>
              <a:rPr lang="en-US" sz="800" dirty="0">
                <a:latin typeface="Gotham Black"/>
              </a:rPr>
              <a:t> al virus </a:t>
            </a:r>
            <a:r>
              <a:rPr lang="en-US" sz="800">
                <a:latin typeface="Gotham Black"/>
              </a:rPr>
              <a:t>del papiloma humano en poblaciones</a:t>
            </a:r>
            <a:r>
              <a:rPr lang="en-US" sz="800" dirty="0">
                <a:latin typeface="Gotham Black"/>
              </a:rPr>
              <a:t> </a:t>
            </a:r>
            <a:r>
              <a:rPr lang="en-US" sz="800">
                <a:latin typeface="Gotham Black"/>
              </a:rPr>
              <a:t>de riesgo elevado. Coordinador: Campins</a:t>
            </a:r>
            <a:r>
              <a:rPr lang="en-US" sz="800" dirty="0">
                <a:latin typeface="Gotham Black"/>
              </a:rPr>
              <a:t>, M</a:t>
            </a:r>
            <a:r>
              <a:rPr lang="en-US" sz="800">
                <a:latin typeface="Gotham Black"/>
              </a:rPr>
              <a:t>. Autores: Alemany</a:t>
            </a:r>
            <a:r>
              <a:rPr lang="en-US" sz="800" dirty="0">
                <a:latin typeface="Gotham Black"/>
              </a:rPr>
              <a:t> L</a:t>
            </a:r>
            <a:r>
              <a:rPr lang="en-US" sz="800">
                <a:latin typeface="Gotham Black"/>
              </a:rPr>
              <a:t>., Bayas</a:t>
            </a:r>
            <a:r>
              <a:rPr lang="en-US" sz="800" dirty="0">
                <a:latin typeface="Gotham Black"/>
              </a:rPr>
              <a:t> J.M</a:t>
            </a:r>
            <a:r>
              <a:rPr lang="en-US" sz="800">
                <a:latin typeface="Gotham Black"/>
              </a:rPr>
              <a:t>., Borruel</a:t>
            </a:r>
            <a:r>
              <a:rPr lang="en-US" sz="800" dirty="0">
                <a:latin typeface="Gotham Black"/>
              </a:rPr>
              <a:t> N</a:t>
            </a:r>
            <a:r>
              <a:rPr lang="en-US" sz="800">
                <a:latin typeface="Gotham Black"/>
              </a:rPr>
              <a:t>., Campins</a:t>
            </a:r>
            <a:r>
              <a:rPr lang="en-US" sz="800" dirty="0">
                <a:latin typeface="Gotham Black"/>
              </a:rPr>
              <a:t> M</a:t>
            </a:r>
            <a:r>
              <a:rPr lang="en-US" sz="800">
                <a:latin typeface="Gotham Black"/>
              </a:rPr>
              <a:t>., Castellsagué</a:t>
            </a:r>
            <a:r>
              <a:rPr lang="en-US" sz="800" dirty="0">
                <a:latin typeface="Gotham Black"/>
              </a:rPr>
              <a:t> X., Curran A., Díaz de Heredia C., Martínez X</a:t>
            </a:r>
            <a:r>
              <a:rPr lang="en-US" sz="800">
                <a:latin typeface="Gotham Black"/>
              </a:rPr>
              <a:t>., Moraga-Llop</a:t>
            </a:r>
            <a:r>
              <a:rPr lang="en-US" sz="800" dirty="0">
                <a:latin typeface="Gotham Black"/>
              </a:rPr>
              <a:t> F.A</a:t>
            </a:r>
            <a:r>
              <a:rPr lang="en-US" sz="800">
                <a:latin typeface="Gotham Black"/>
              </a:rPr>
              <a:t>, Torné</a:t>
            </a:r>
            <a:r>
              <a:rPr lang="en-US" sz="800" dirty="0">
                <a:latin typeface="Gotham Black"/>
              </a:rPr>
              <a:t> A</a:t>
            </a:r>
            <a:r>
              <a:rPr lang="en-US" sz="800">
                <a:latin typeface="Gotham Black"/>
              </a:rPr>
              <a:t>. Revisores-Editores: Torné</a:t>
            </a:r>
            <a:r>
              <a:rPr lang="en-US" sz="800" dirty="0">
                <a:latin typeface="Gotham Black"/>
              </a:rPr>
              <a:t> A., del Pino M</a:t>
            </a:r>
            <a:r>
              <a:rPr lang="en-US" sz="800">
                <a:latin typeface="Gotham Black"/>
              </a:rPr>
              <a:t>. Publicaciones</a:t>
            </a:r>
            <a:r>
              <a:rPr lang="en-US" sz="800" dirty="0">
                <a:latin typeface="Gotham Black"/>
              </a:rPr>
              <a:t> AEPCC. 2016; pp: 1-46.</a:t>
            </a:r>
          </a:p>
        </p:txBody>
      </p:sp>
      <p:sp>
        <p:nvSpPr>
          <p:cNvPr id="58" name="CuadroTexto 57">
            <a:extLst>
              <a:ext uri="{FF2B5EF4-FFF2-40B4-BE49-F238E27FC236}">
                <a16:creationId xmlns:a16="http://schemas.microsoft.com/office/drawing/2014/main" id="{DDC89AE6-B493-4810-A479-C27A1C22495D}"/>
              </a:ext>
            </a:extLst>
          </p:cNvPr>
          <p:cNvSpPr txBox="1"/>
          <p:nvPr/>
        </p:nvSpPr>
        <p:spPr>
          <a:xfrm>
            <a:off x="2045903" y="6352285"/>
            <a:ext cx="5350464" cy="215444"/>
          </a:xfrm>
          <a:prstGeom prst="rect">
            <a:avLst/>
          </a:prstGeom>
          <a:noFill/>
        </p:spPr>
        <p:txBody>
          <a:bodyPr wrap="square">
            <a:spAutoFit/>
          </a:bodyPr>
          <a:lstStyle>
            <a:defPPr>
              <a:defRPr lang="es-ES"/>
            </a:defPPr>
            <a:lvl1pPr algn="r">
              <a:defRPr sz="800">
                <a:latin typeface="Gotham Black"/>
              </a:defRPr>
            </a:lvl1pPr>
          </a:lstStyle>
          <a:p>
            <a:pPr algn="l"/>
            <a:r>
              <a:rPr lang="es-ES" dirty="0" err="1"/>
              <a:t>Rev</a:t>
            </a:r>
            <a:r>
              <a:rPr lang="es-ES" dirty="0"/>
              <a:t> </a:t>
            </a:r>
            <a:r>
              <a:rPr lang="es-ES" dirty="0" err="1"/>
              <a:t>Esp</a:t>
            </a:r>
            <a:r>
              <a:rPr lang="es-ES" dirty="0"/>
              <a:t> </a:t>
            </a:r>
            <a:r>
              <a:rPr lang="es-ES" dirty="0" err="1"/>
              <a:t>Quimioter</a:t>
            </a:r>
            <a:r>
              <a:rPr lang="es-ES" dirty="0"/>
              <a:t> 2017;30(3): 177-182</a:t>
            </a:r>
          </a:p>
        </p:txBody>
      </p:sp>
      <p:grpSp>
        <p:nvGrpSpPr>
          <p:cNvPr id="34" name="Group 33">
            <a:extLst>
              <a:ext uri="{FF2B5EF4-FFF2-40B4-BE49-F238E27FC236}">
                <a16:creationId xmlns:a16="http://schemas.microsoft.com/office/drawing/2014/main" id="{28AC083A-D4B5-49BE-BFFB-202BA6BC5446}"/>
              </a:ext>
            </a:extLst>
          </p:cNvPr>
          <p:cNvGrpSpPr/>
          <p:nvPr/>
        </p:nvGrpSpPr>
        <p:grpSpPr>
          <a:xfrm>
            <a:off x="2045903" y="939029"/>
            <a:ext cx="7917314" cy="5359458"/>
            <a:chOff x="2402536" y="992827"/>
            <a:chExt cx="6815299" cy="4675044"/>
          </a:xfrm>
        </p:grpSpPr>
        <p:grpSp>
          <p:nvGrpSpPr>
            <p:cNvPr id="24" name="Grupo 23">
              <a:extLst>
                <a:ext uri="{FF2B5EF4-FFF2-40B4-BE49-F238E27FC236}">
                  <a16:creationId xmlns:a16="http://schemas.microsoft.com/office/drawing/2014/main" id="{3D7B3DDE-B052-468E-8454-F9C42FAF1EA1}"/>
                </a:ext>
              </a:extLst>
            </p:cNvPr>
            <p:cNvGrpSpPr/>
            <p:nvPr/>
          </p:nvGrpSpPr>
          <p:grpSpPr>
            <a:xfrm>
              <a:off x="4058687" y="1646640"/>
              <a:ext cx="3806178" cy="4021231"/>
              <a:chOff x="3558548" y="1002534"/>
              <a:chExt cx="5074904" cy="5361641"/>
            </a:xfrm>
          </p:grpSpPr>
          <p:pic>
            <p:nvPicPr>
              <p:cNvPr id="5" name="Picture 2">
                <a:extLst>
                  <a:ext uri="{FF2B5EF4-FFF2-40B4-BE49-F238E27FC236}">
                    <a16:creationId xmlns:a16="http://schemas.microsoft.com/office/drawing/2014/main" id="{4B58E924-D422-48EF-9406-DF754454B5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8548" y="1002534"/>
                <a:ext cx="5012087" cy="536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a:extLst>
                  <a:ext uri="{FF2B5EF4-FFF2-40B4-BE49-F238E27FC236}">
                    <a16:creationId xmlns:a16="http://schemas.microsoft.com/office/drawing/2014/main" id="{829FC855-0901-4792-B95D-A32D55883EE7}"/>
                  </a:ext>
                </a:extLst>
              </p:cNvPr>
              <p:cNvSpPr/>
              <p:nvPr/>
            </p:nvSpPr>
            <p:spPr>
              <a:xfrm>
                <a:off x="3574577" y="5667355"/>
                <a:ext cx="3735074" cy="6968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grpSp>
            <p:nvGrpSpPr>
              <p:cNvPr id="7" name="Groupe 29">
                <a:extLst>
                  <a:ext uri="{FF2B5EF4-FFF2-40B4-BE49-F238E27FC236}">
                    <a16:creationId xmlns:a16="http://schemas.microsoft.com/office/drawing/2014/main" id="{9504B20F-3324-49C6-B1A0-2CCAB74CDA2A}"/>
                  </a:ext>
                </a:extLst>
              </p:cNvPr>
              <p:cNvGrpSpPr/>
              <p:nvPr/>
            </p:nvGrpSpPr>
            <p:grpSpPr>
              <a:xfrm>
                <a:off x="4454480" y="1184831"/>
                <a:ext cx="2304530" cy="789547"/>
                <a:chOff x="2183129" y="1349586"/>
                <a:chExt cx="2304531" cy="744167"/>
              </a:xfrm>
            </p:grpSpPr>
            <p:pic>
              <p:nvPicPr>
                <p:cNvPr id="16" name="Image 23">
                  <a:extLst>
                    <a:ext uri="{FF2B5EF4-FFF2-40B4-BE49-F238E27FC236}">
                      <a16:creationId xmlns:a16="http://schemas.microsoft.com/office/drawing/2014/main" id="{87EDC1D4-15E3-4158-B0E0-81987A0538A0}"/>
                    </a:ext>
                  </a:extLst>
                </p:cNvPr>
                <p:cNvPicPr>
                  <a:picLocks noChangeAspect="1"/>
                </p:cNvPicPr>
                <p:nvPr/>
              </p:nvPicPr>
              <p:blipFill>
                <a:blip r:embed="rId4"/>
                <a:stretch>
                  <a:fillRect/>
                </a:stretch>
              </p:blipFill>
              <p:spPr>
                <a:xfrm>
                  <a:off x="2183129" y="1349586"/>
                  <a:ext cx="744167" cy="744167"/>
                </a:xfrm>
                <a:prstGeom prst="rect">
                  <a:avLst/>
                </a:prstGeom>
              </p:spPr>
            </p:pic>
            <p:grpSp>
              <p:nvGrpSpPr>
                <p:cNvPr id="17" name="Groupe 24">
                  <a:extLst>
                    <a:ext uri="{FF2B5EF4-FFF2-40B4-BE49-F238E27FC236}">
                      <a16:creationId xmlns:a16="http://schemas.microsoft.com/office/drawing/2014/main" id="{CAEAF7CE-287E-4F64-9705-00BD7E735FE1}"/>
                    </a:ext>
                  </a:extLst>
                </p:cNvPr>
                <p:cNvGrpSpPr/>
                <p:nvPr/>
              </p:nvGrpSpPr>
              <p:grpSpPr>
                <a:xfrm>
                  <a:off x="2574520" y="1349586"/>
                  <a:ext cx="1913140" cy="744167"/>
                  <a:chOff x="2574520" y="1349586"/>
                  <a:chExt cx="1913140" cy="744167"/>
                </a:xfrm>
              </p:grpSpPr>
              <p:pic>
                <p:nvPicPr>
                  <p:cNvPr id="18" name="Image 25">
                    <a:extLst>
                      <a:ext uri="{FF2B5EF4-FFF2-40B4-BE49-F238E27FC236}">
                        <a16:creationId xmlns:a16="http://schemas.microsoft.com/office/drawing/2014/main" id="{A2210B66-EB73-4449-B452-6ED305416BFB}"/>
                      </a:ext>
                    </a:extLst>
                  </p:cNvPr>
                  <p:cNvPicPr>
                    <a:picLocks noChangeAspect="1"/>
                  </p:cNvPicPr>
                  <p:nvPr/>
                </p:nvPicPr>
                <p:blipFill>
                  <a:blip r:embed="rId4"/>
                  <a:stretch>
                    <a:fillRect/>
                  </a:stretch>
                </p:blipFill>
                <p:spPr>
                  <a:xfrm>
                    <a:off x="2574520" y="1349586"/>
                    <a:ext cx="744167" cy="744167"/>
                  </a:xfrm>
                  <a:prstGeom prst="rect">
                    <a:avLst/>
                  </a:prstGeom>
                </p:spPr>
              </p:pic>
              <p:pic>
                <p:nvPicPr>
                  <p:cNvPr id="19" name="Image 26">
                    <a:extLst>
                      <a:ext uri="{FF2B5EF4-FFF2-40B4-BE49-F238E27FC236}">
                        <a16:creationId xmlns:a16="http://schemas.microsoft.com/office/drawing/2014/main" id="{27B25FFD-74F3-4DBC-A411-2A1AB87EE268}"/>
                      </a:ext>
                    </a:extLst>
                  </p:cNvPr>
                  <p:cNvPicPr>
                    <a:picLocks noChangeAspect="1"/>
                  </p:cNvPicPr>
                  <p:nvPr/>
                </p:nvPicPr>
                <p:blipFill>
                  <a:blip r:embed="rId4"/>
                  <a:stretch>
                    <a:fillRect/>
                  </a:stretch>
                </p:blipFill>
                <p:spPr>
                  <a:xfrm>
                    <a:off x="2968960" y="1349586"/>
                    <a:ext cx="744167" cy="744167"/>
                  </a:xfrm>
                  <a:prstGeom prst="rect">
                    <a:avLst/>
                  </a:prstGeom>
                </p:spPr>
              </p:pic>
              <p:pic>
                <p:nvPicPr>
                  <p:cNvPr id="20" name="Image 27">
                    <a:extLst>
                      <a:ext uri="{FF2B5EF4-FFF2-40B4-BE49-F238E27FC236}">
                        <a16:creationId xmlns:a16="http://schemas.microsoft.com/office/drawing/2014/main" id="{9024562D-76DB-489B-971B-5F2DB1EBC90B}"/>
                      </a:ext>
                    </a:extLst>
                  </p:cNvPr>
                  <p:cNvPicPr>
                    <a:picLocks noChangeAspect="1"/>
                  </p:cNvPicPr>
                  <p:nvPr/>
                </p:nvPicPr>
                <p:blipFill>
                  <a:blip r:embed="rId4"/>
                  <a:stretch>
                    <a:fillRect/>
                  </a:stretch>
                </p:blipFill>
                <p:spPr>
                  <a:xfrm>
                    <a:off x="3360351" y="1349586"/>
                    <a:ext cx="744167" cy="744167"/>
                  </a:xfrm>
                  <a:prstGeom prst="rect">
                    <a:avLst/>
                  </a:prstGeom>
                </p:spPr>
              </p:pic>
              <p:pic>
                <p:nvPicPr>
                  <p:cNvPr id="21" name="Image 28">
                    <a:extLst>
                      <a:ext uri="{FF2B5EF4-FFF2-40B4-BE49-F238E27FC236}">
                        <a16:creationId xmlns:a16="http://schemas.microsoft.com/office/drawing/2014/main" id="{DA168D11-60AA-491A-B0E6-5D1F612A6FE9}"/>
                      </a:ext>
                    </a:extLst>
                  </p:cNvPr>
                  <p:cNvPicPr>
                    <a:picLocks noChangeAspect="1"/>
                  </p:cNvPicPr>
                  <p:nvPr/>
                </p:nvPicPr>
                <p:blipFill>
                  <a:blip r:embed="rId4"/>
                  <a:stretch>
                    <a:fillRect/>
                  </a:stretch>
                </p:blipFill>
                <p:spPr>
                  <a:xfrm>
                    <a:off x="3743493" y="1349586"/>
                    <a:ext cx="744167" cy="744167"/>
                  </a:xfrm>
                  <a:prstGeom prst="rect">
                    <a:avLst/>
                  </a:prstGeom>
                </p:spPr>
              </p:pic>
            </p:grpSp>
          </p:grpSp>
          <p:pic>
            <p:nvPicPr>
              <p:cNvPr id="8" name="Image 33">
                <a:extLst>
                  <a:ext uri="{FF2B5EF4-FFF2-40B4-BE49-F238E27FC236}">
                    <a16:creationId xmlns:a16="http://schemas.microsoft.com/office/drawing/2014/main" id="{5EEB99A9-6D2A-43AC-A47C-444FEF4B3458}"/>
                  </a:ext>
                </a:extLst>
              </p:cNvPr>
              <p:cNvPicPr>
                <a:picLocks noChangeAspect="1"/>
              </p:cNvPicPr>
              <p:nvPr/>
            </p:nvPicPr>
            <p:blipFill>
              <a:blip r:embed="rId4"/>
              <a:stretch>
                <a:fillRect/>
              </a:stretch>
            </p:blipFill>
            <p:spPr>
              <a:xfrm>
                <a:off x="6397714" y="1172750"/>
                <a:ext cx="744167" cy="789547"/>
              </a:xfrm>
              <a:prstGeom prst="rect">
                <a:avLst/>
              </a:prstGeom>
            </p:spPr>
          </p:pic>
          <p:pic>
            <p:nvPicPr>
              <p:cNvPr id="9" name="Image 36">
                <a:extLst>
                  <a:ext uri="{FF2B5EF4-FFF2-40B4-BE49-F238E27FC236}">
                    <a16:creationId xmlns:a16="http://schemas.microsoft.com/office/drawing/2014/main" id="{752F6A6D-AEBD-4213-84ED-436051C1B995}"/>
                  </a:ext>
                </a:extLst>
              </p:cNvPr>
              <p:cNvPicPr>
                <a:picLocks noChangeAspect="1"/>
              </p:cNvPicPr>
              <p:nvPr/>
            </p:nvPicPr>
            <p:blipFill>
              <a:blip r:embed="rId4"/>
              <a:stretch>
                <a:fillRect/>
              </a:stretch>
            </p:blipFill>
            <p:spPr>
              <a:xfrm>
                <a:off x="7118439" y="1198071"/>
                <a:ext cx="744167" cy="789547"/>
              </a:xfrm>
              <a:prstGeom prst="rect">
                <a:avLst/>
              </a:prstGeom>
            </p:spPr>
          </p:pic>
          <p:pic>
            <p:nvPicPr>
              <p:cNvPr id="10" name="Image 38">
                <a:extLst>
                  <a:ext uri="{FF2B5EF4-FFF2-40B4-BE49-F238E27FC236}">
                    <a16:creationId xmlns:a16="http://schemas.microsoft.com/office/drawing/2014/main" id="{49EE3604-1190-4FDC-8812-2A07668D81B5}"/>
                  </a:ext>
                </a:extLst>
              </p:cNvPr>
              <p:cNvPicPr>
                <a:picLocks noChangeAspect="1"/>
              </p:cNvPicPr>
              <p:nvPr/>
            </p:nvPicPr>
            <p:blipFill>
              <a:blip r:embed="rId4">
                <a:biLevel thresh="75000"/>
              </a:blip>
              <a:stretch>
                <a:fillRect/>
              </a:stretch>
            </p:blipFill>
            <p:spPr>
              <a:xfrm>
                <a:off x="7500425" y="1198617"/>
                <a:ext cx="744167" cy="789547"/>
              </a:xfrm>
              <a:prstGeom prst="rect">
                <a:avLst/>
              </a:prstGeom>
            </p:spPr>
          </p:pic>
          <p:pic>
            <p:nvPicPr>
              <p:cNvPr id="11" name="Image 38">
                <a:extLst>
                  <a:ext uri="{FF2B5EF4-FFF2-40B4-BE49-F238E27FC236}">
                    <a16:creationId xmlns:a16="http://schemas.microsoft.com/office/drawing/2014/main" id="{FD25CDF3-A845-4F88-A9B4-A587BC4EFCE0}"/>
                  </a:ext>
                </a:extLst>
              </p:cNvPr>
              <p:cNvPicPr>
                <a:picLocks noChangeAspect="1"/>
              </p:cNvPicPr>
              <p:nvPr/>
            </p:nvPicPr>
            <p:blipFill>
              <a:blip r:embed="rId4">
                <a:biLevel thresh="75000"/>
              </a:blip>
              <a:stretch>
                <a:fillRect/>
              </a:stretch>
            </p:blipFill>
            <p:spPr>
              <a:xfrm>
                <a:off x="7889285" y="1178787"/>
                <a:ext cx="744167" cy="789547"/>
              </a:xfrm>
              <a:prstGeom prst="rect">
                <a:avLst/>
              </a:prstGeom>
            </p:spPr>
          </p:pic>
          <p:pic>
            <p:nvPicPr>
              <p:cNvPr id="12" name="Image 38">
                <a:extLst>
                  <a:ext uri="{FF2B5EF4-FFF2-40B4-BE49-F238E27FC236}">
                    <a16:creationId xmlns:a16="http://schemas.microsoft.com/office/drawing/2014/main" id="{0E2F6EB3-843D-47A7-AA6C-391A8F920EF1}"/>
                  </a:ext>
                </a:extLst>
              </p:cNvPr>
              <p:cNvPicPr>
                <a:picLocks noChangeAspect="1"/>
              </p:cNvPicPr>
              <p:nvPr/>
            </p:nvPicPr>
            <p:blipFill>
              <a:blip r:embed="rId4">
                <a:biLevel thresh="75000"/>
              </a:blip>
              <a:stretch>
                <a:fillRect/>
              </a:stretch>
            </p:blipFill>
            <p:spPr>
              <a:xfrm>
                <a:off x="6044170" y="2494244"/>
                <a:ext cx="744167" cy="789547"/>
              </a:xfrm>
              <a:prstGeom prst="rect">
                <a:avLst/>
              </a:prstGeom>
            </p:spPr>
          </p:pic>
          <p:pic>
            <p:nvPicPr>
              <p:cNvPr id="13" name="Image 38">
                <a:extLst>
                  <a:ext uri="{FF2B5EF4-FFF2-40B4-BE49-F238E27FC236}">
                    <a16:creationId xmlns:a16="http://schemas.microsoft.com/office/drawing/2014/main" id="{BF9CA0D9-77EB-4EEF-82E1-54E482BE166F}"/>
                  </a:ext>
                </a:extLst>
              </p:cNvPr>
              <p:cNvPicPr>
                <a:picLocks noChangeAspect="1"/>
              </p:cNvPicPr>
              <p:nvPr/>
            </p:nvPicPr>
            <p:blipFill>
              <a:blip r:embed="rId4">
                <a:biLevel thresh="75000"/>
              </a:blip>
              <a:stretch>
                <a:fillRect/>
              </a:stretch>
            </p:blipFill>
            <p:spPr>
              <a:xfrm>
                <a:off x="6433030" y="2474414"/>
                <a:ext cx="744167" cy="789547"/>
              </a:xfrm>
              <a:prstGeom prst="rect">
                <a:avLst/>
              </a:prstGeom>
            </p:spPr>
          </p:pic>
          <p:pic>
            <p:nvPicPr>
              <p:cNvPr id="14" name="Image 38">
                <a:extLst>
                  <a:ext uri="{FF2B5EF4-FFF2-40B4-BE49-F238E27FC236}">
                    <a16:creationId xmlns:a16="http://schemas.microsoft.com/office/drawing/2014/main" id="{739AF434-B5E8-4980-BE70-685FC1BDF66C}"/>
                  </a:ext>
                </a:extLst>
              </p:cNvPr>
              <p:cNvPicPr>
                <a:picLocks noChangeAspect="1"/>
              </p:cNvPicPr>
              <p:nvPr/>
            </p:nvPicPr>
            <p:blipFill>
              <a:blip r:embed="rId4">
                <a:duotone>
                  <a:prstClr val="black"/>
                  <a:schemeClr val="accent1">
                    <a:tint val="45000"/>
                    <a:satMod val="400000"/>
                  </a:schemeClr>
                </a:duotone>
              </a:blip>
              <a:stretch>
                <a:fillRect/>
              </a:stretch>
            </p:blipFill>
            <p:spPr>
              <a:xfrm>
                <a:off x="6221888" y="3617503"/>
                <a:ext cx="744167" cy="789547"/>
              </a:xfrm>
              <a:prstGeom prst="rect">
                <a:avLst/>
              </a:prstGeom>
            </p:spPr>
          </p:pic>
          <p:pic>
            <p:nvPicPr>
              <p:cNvPr id="15" name="Image 38">
                <a:extLst>
                  <a:ext uri="{FF2B5EF4-FFF2-40B4-BE49-F238E27FC236}">
                    <a16:creationId xmlns:a16="http://schemas.microsoft.com/office/drawing/2014/main" id="{C0FB4073-A505-48F3-B68B-85890314F06E}"/>
                  </a:ext>
                </a:extLst>
              </p:cNvPr>
              <p:cNvPicPr>
                <a:picLocks noChangeAspect="1"/>
              </p:cNvPicPr>
              <p:nvPr/>
            </p:nvPicPr>
            <p:blipFill>
              <a:blip r:embed="rId4">
                <a:duotone>
                  <a:schemeClr val="accent4">
                    <a:shade val="45000"/>
                    <a:satMod val="135000"/>
                  </a:schemeClr>
                  <a:prstClr val="white"/>
                </a:duotone>
              </a:blip>
              <a:stretch>
                <a:fillRect/>
              </a:stretch>
            </p:blipFill>
            <p:spPr>
              <a:xfrm>
                <a:off x="6192138" y="4711187"/>
                <a:ext cx="744167" cy="789547"/>
              </a:xfrm>
              <a:prstGeom prst="rect">
                <a:avLst/>
              </a:prstGeom>
            </p:spPr>
          </p:pic>
          <p:pic>
            <p:nvPicPr>
              <p:cNvPr id="23" name="Image 36">
                <a:extLst>
                  <a:ext uri="{FF2B5EF4-FFF2-40B4-BE49-F238E27FC236}">
                    <a16:creationId xmlns:a16="http://schemas.microsoft.com/office/drawing/2014/main" id="{165146F5-B642-4622-B852-E1E1BD418B19}"/>
                  </a:ext>
                </a:extLst>
              </p:cNvPr>
              <p:cNvPicPr>
                <a:picLocks noChangeAspect="1"/>
              </p:cNvPicPr>
              <p:nvPr/>
            </p:nvPicPr>
            <p:blipFill>
              <a:blip r:embed="rId4"/>
              <a:stretch>
                <a:fillRect/>
              </a:stretch>
            </p:blipFill>
            <p:spPr>
              <a:xfrm>
                <a:off x="6777764" y="1184831"/>
                <a:ext cx="744167" cy="789547"/>
              </a:xfrm>
              <a:prstGeom prst="rect">
                <a:avLst/>
              </a:prstGeom>
            </p:spPr>
          </p:pic>
        </p:grpSp>
        <p:grpSp>
          <p:nvGrpSpPr>
            <p:cNvPr id="29" name="Group 28">
              <a:extLst>
                <a:ext uri="{FF2B5EF4-FFF2-40B4-BE49-F238E27FC236}">
                  <a16:creationId xmlns:a16="http://schemas.microsoft.com/office/drawing/2014/main" id="{31ABD462-300A-45D5-BBAC-94D1C2841F88}"/>
                </a:ext>
              </a:extLst>
            </p:cNvPr>
            <p:cNvGrpSpPr/>
            <p:nvPr/>
          </p:nvGrpSpPr>
          <p:grpSpPr>
            <a:xfrm>
              <a:off x="2402536" y="992827"/>
              <a:ext cx="6815299" cy="4197360"/>
              <a:chOff x="2402536" y="992827"/>
              <a:chExt cx="6815299" cy="4197360"/>
            </a:xfrm>
          </p:grpSpPr>
          <p:sp>
            <p:nvSpPr>
              <p:cNvPr id="72" name="Rectángulo: esquinas redondeadas 71">
                <a:extLst>
                  <a:ext uri="{FF2B5EF4-FFF2-40B4-BE49-F238E27FC236}">
                    <a16:creationId xmlns:a16="http://schemas.microsoft.com/office/drawing/2014/main" id="{8CD42F44-C55C-4385-8572-E09D2C2BF95F}"/>
                  </a:ext>
                </a:extLst>
              </p:cNvPr>
              <p:cNvSpPr/>
              <p:nvPr/>
            </p:nvSpPr>
            <p:spPr>
              <a:xfrm>
                <a:off x="2423050" y="2654554"/>
                <a:ext cx="1595035" cy="4768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solidFill>
                    <a:schemeClr val="bg1"/>
                  </a:solidFill>
                </a:endParaRPr>
              </a:p>
            </p:txBody>
          </p:sp>
          <p:sp>
            <p:nvSpPr>
              <p:cNvPr id="74" name="Rectángulo: esquinas redondeadas 73">
                <a:extLst>
                  <a:ext uri="{FF2B5EF4-FFF2-40B4-BE49-F238E27FC236}">
                    <a16:creationId xmlns:a16="http://schemas.microsoft.com/office/drawing/2014/main" id="{C3E85259-D23F-4BD4-AC5D-A27EF931811A}"/>
                  </a:ext>
                </a:extLst>
              </p:cNvPr>
              <p:cNvSpPr/>
              <p:nvPr/>
            </p:nvSpPr>
            <p:spPr>
              <a:xfrm>
                <a:off x="2423097" y="3603677"/>
                <a:ext cx="1595035" cy="476825"/>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solidFill>
                    <a:schemeClr val="bg1"/>
                  </a:solidFill>
                </a:endParaRPr>
              </a:p>
            </p:txBody>
          </p:sp>
          <p:sp>
            <p:nvSpPr>
              <p:cNvPr id="76" name="Rectángulo: esquinas redondeadas 75">
                <a:extLst>
                  <a:ext uri="{FF2B5EF4-FFF2-40B4-BE49-F238E27FC236}">
                    <a16:creationId xmlns:a16="http://schemas.microsoft.com/office/drawing/2014/main" id="{B76393E8-EEEF-462E-BF64-1C3AAA6E0AB4}"/>
                  </a:ext>
                </a:extLst>
              </p:cNvPr>
              <p:cNvSpPr/>
              <p:nvPr/>
            </p:nvSpPr>
            <p:spPr>
              <a:xfrm>
                <a:off x="2423050" y="4524072"/>
                <a:ext cx="1595035" cy="36933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solidFill>
                    <a:schemeClr val="bg1"/>
                  </a:solidFill>
                </a:endParaRPr>
              </a:p>
            </p:txBody>
          </p:sp>
          <p:sp>
            <p:nvSpPr>
              <p:cNvPr id="27" name="TextBox 42">
                <a:extLst>
                  <a:ext uri="{FF2B5EF4-FFF2-40B4-BE49-F238E27FC236}">
                    <a16:creationId xmlns:a16="http://schemas.microsoft.com/office/drawing/2014/main" id="{38756C16-D86E-4B1A-8B11-252888963BF0}"/>
                  </a:ext>
                </a:extLst>
              </p:cNvPr>
              <p:cNvSpPr txBox="1"/>
              <p:nvPr/>
            </p:nvSpPr>
            <p:spPr>
              <a:xfrm>
                <a:off x="2402536" y="3587265"/>
                <a:ext cx="1586366" cy="483251"/>
              </a:xfrm>
              <a:prstGeom prst="rect">
                <a:avLst/>
              </a:prstGeom>
              <a:noFill/>
            </p:spPr>
            <p:txBody>
              <a:bodyPr wrap="none" rtlCol="0">
                <a:spAutoFit/>
              </a:bodyPr>
              <a:lstStyle/>
              <a:p>
                <a:pPr eaLnBrk="0" fontAlgn="base" hangingPunct="0">
                  <a:spcBef>
                    <a:spcPct val="0"/>
                  </a:spcBef>
                  <a:spcAft>
                    <a:spcPct val="0"/>
                  </a:spcAft>
                  <a:defRPr/>
                </a:pPr>
                <a:r>
                  <a:rPr lang="es-ES" sz="1600" b="1" dirty="0">
                    <a:latin typeface="Gotham Black"/>
                    <a:ea typeface="MS PGothic" panose="020B0600070205080204" pitchFamily="34" charset="-128"/>
                  </a:rPr>
                  <a:t>VPH+ con </a:t>
                </a:r>
              </a:p>
              <a:p>
                <a:pPr eaLnBrk="0" fontAlgn="base" hangingPunct="0">
                  <a:spcBef>
                    <a:spcPct val="0"/>
                  </a:spcBef>
                  <a:spcAft>
                    <a:spcPct val="0"/>
                  </a:spcAft>
                  <a:defRPr/>
                </a:pPr>
                <a:r>
                  <a:rPr lang="es-ES" sz="1400" b="1" dirty="0">
                    <a:latin typeface="Gotham Black"/>
                    <a:ea typeface="MS PGothic" panose="020B0600070205080204" pitchFamily="34" charset="-128"/>
                  </a:rPr>
                  <a:t>Lesiones de alto grado</a:t>
                </a:r>
                <a:endParaRPr lang="en-US" sz="1400" b="1" dirty="0">
                  <a:latin typeface="Gotham Black"/>
                  <a:ea typeface="MS PGothic" panose="020B0600070205080204" pitchFamily="34" charset="-128"/>
                </a:endParaRPr>
              </a:p>
            </p:txBody>
          </p:sp>
          <p:sp>
            <p:nvSpPr>
              <p:cNvPr id="31" name="TextBox 3">
                <a:extLst>
                  <a:ext uri="{FF2B5EF4-FFF2-40B4-BE49-F238E27FC236}">
                    <a16:creationId xmlns:a16="http://schemas.microsoft.com/office/drawing/2014/main" id="{72BC71C5-30B1-45B1-B813-7419DEE976CC}"/>
                  </a:ext>
                </a:extLst>
              </p:cNvPr>
              <p:cNvSpPr txBox="1"/>
              <p:nvPr/>
            </p:nvSpPr>
            <p:spPr>
              <a:xfrm>
                <a:off x="2424752" y="2627509"/>
                <a:ext cx="1652710" cy="483251"/>
              </a:xfrm>
              <a:prstGeom prst="rect">
                <a:avLst/>
              </a:prstGeom>
              <a:noFill/>
            </p:spPr>
            <p:txBody>
              <a:bodyPr wrap="none" rtlCol="0">
                <a:spAutoFit/>
              </a:bodyPr>
              <a:lstStyle/>
              <a:p>
                <a:pPr eaLnBrk="0" fontAlgn="base" hangingPunct="0">
                  <a:spcBef>
                    <a:spcPct val="0"/>
                  </a:spcBef>
                  <a:spcAft>
                    <a:spcPct val="0"/>
                  </a:spcAft>
                  <a:defRPr/>
                </a:pPr>
                <a:r>
                  <a:rPr lang="en-US" sz="1600" b="1" dirty="0">
                    <a:solidFill>
                      <a:schemeClr val="bg1"/>
                    </a:solidFill>
                    <a:latin typeface="Gotham Black"/>
                    <a:ea typeface="MS PGothic" panose="020B0600070205080204" pitchFamily="34" charset="-128"/>
                  </a:rPr>
                  <a:t>VPH+ con </a:t>
                </a:r>
              </a:p>
              <a:p>
                <a:pPr eaLnBrk="0" fontAlgn="base" hangingPunct="0">
                  <a:spcBef>
                    <a:spcPct val="0"/>
                  </a:spcBef>
                  <a:spcAft>
                    <a:spcPct val="0"/>
                  </a:spcAft>
                  <a:defRPr/>
                </a:pPr>
                <a:r>
                  <a:rPr lang="en-US" sz="1400" b="1" dirty="0" err="1">
                    <a:solidFill>
                      <a:schemeClr val="bg1"/>
                    </a:solidFill>
                    <a:latin typeface="Gotham Black"/>
                    <a:ea typeface="MS PGothic" panose="020B0600070205080204" pitchFamily="34" charset="-128"/>
                  </a:rPr>
                  <a:t>Lesiones</a:t>
                </a:r>
                <a:r>
                  <a:rPr lang="en-US" sz="1400" b="1" dirty="0">
                    <a:solidFill>
                      <a:schemeClr val="bg1"/>
                    </a:solidFill>
                    <a:latin typeface="Gotham Black"/>
                    <a:ea typeface="MS PGothic" panose="020B0600070205080204" pitchFamily="34" charset="-128"/>
                  </a:rPr>
                  <a:t> de bajo </a:t>
                </a:r>
                <a:r>
                  <a:rPr lang="en-US" sz="1400" b="1" dirty="0" err="1">
                    <a:solidFill>
                      <a:schemeClr val="bg1"/>
                    </a:solidFill>
                    <a:latin typeface="Gotham Black"/>
                    <a:ea typeface="MS PGothic" panose="020B0600070205080204" pitchFamily="34" charset="-128"/>
                  </a:rPr>
                  <a:t>grado</a:t>
                </a:r>
                <a:r>
                  <a:rPr lang="en-US" sz="1400" b="1" dirty="0">
                    <a:solidFill>
                      <a:schemeClr val="bg1"/>
                    </a:solidFill>
                    <a:latin typeface="Gotham Black"/>
                    <a:ea typeface="MS PGothic" panose="020B0600070205080204" pitchFamily="34" charset="-128"/>
                  </a:rPr>
                  <a:t> </a:t>
                </a:r>
              </a:p>
            </p:txBody>
          </p:sp>
          <p:sp>
            <p:nvSpPr>
              <p:cNvPr id="33" name="TextBox 43">
                <a:extLst>
                  <a:ext uri="{FF2B5EF4-FFF2-40B4-BE49-F238E27FC236}">
                    <a16:creationId xmlns:a16="http://schemas.microsoft.com/office/drawing/2014/main" id="{3A2315A9-6845-42F4-906A-4A806F6C10CB}"/>
                  </a:ext>
                </a:extLst>
              </p:cNvPr>
              <p:cNvSpPr txBox="1"/>
              <p:nvPr/>
            </p:nvSpPr>
            <p:spPr>
              <a:xfrm>
                <a:off x="2451910" y="4492677"/>
                <a:ext cx="1420338" cy="295320"/>
              </a:xfrm>
              <a:prstGeom prst="rect">
                <a:avLst/>
              </a:prstGeom>
              <a:noFill/>
              <a:ln>
                <a:noFill/>
              </a:ln>
            </p:spPr>
            <p:txBody>
              <a:bodyPr wrap="none" rtlCol="0">
                <a:spAutoFit/>
              </a:bodyPr>
              <a:lstStyle/>
              <a:p>
                <a:pPr eaLnBrk="0" fontAlgn="base" hangingPunct="0">
                  <a:spcBef>
                    <a:spcPct val="0"/>
                  </a:spcBef>
                  <a:spcAft>
                    <a:spcPct val="0"/>
                  </a:spcAft>
                  <a:defRPr/>
                </a:pPr>
                <a:r>
                  <a:rPr lang="en-US" sz="1600" b="1" dirty="0" err="1">
                    <a:solidFill>
                      <a:schemeClr val="bg1"/>
                    </a:solidFill>
                    <a:latin typeface="Gotham Black"/>
                    <a:ea typeface="MS PGothic" panose="020B0600070205080204" pitchFamily="34" charset="-128"/>
                  </a:rPr>
                  <a:t>Cáncer</a:t>
                </a:r>
                <a:r>
                  <a:rPr lang="en-US" sz="1600" b="1" dirty="0">
                    <a:solidFill>
                      <a:schemeClr val="bg1"/>
                    </a:solidFill>
                    <a:latin typeface="Gotham Black"/>
                    <a:ea typeface="MS PGothic" panose="020B0600070205080204" pitchFamily="34" charset="-128"/>
                  </a:rPr>
                  <a:t> de </a:t>
                </a:r>
                <a:r>
                  <a:rPr lang="en-US" sz="1600" b="1" dirty="0" err="1">
                    <a:solidFill>
                      <a:schemeClr val="bg1"/>
                    </a:solidFill>
                    <a:latin typeface="Gotham Black"/>
                    <a:ea typeface="MS PGothic" panose="020B0600070205080204" pitchFamily="34" charset="-128"/>
                  </a:rPr>
                  <a:t>Cérvix</a:t>
                </a:r>
                <a:r>
                  <a:rPr lang="en-US" sz="1600" b="1" dirty="0">
                    <a:solidFill>
                      <a:schemeClr val="bg1"/>
                    </a:solidFill>
                    <a:latin typeface="Gotham Black"/>
                    <a:ea typeface="MS PGothic" panose="020B0600070205080204" pitchFamily="34" charset="-128"/>
                  </a:rPr>
                  <a:t> </a:t>
                </a:r>
              </a:p>
            </p:txBody>
          </p:sp>
          <p:sp>
            <p:nvSpPr>
              <p:cNvPr id="37" name="Rectangle 23551">
                <a:extLst>
                  <a:ext uri="{FF2B5EF4-FFF2-40B4-BE49-F238E27FC236}">
                    <a16:creationId xmlns:a16="http://schemas.microsoft.com/office/drawing/2014/main" id="{ED2ACB2C-A215-4BF1-B119-81509F7E7BA9}"/>
                  </a:ext>
                </a:extLst>
              </p:cNvPr>
              <p:cNvSpPr/>
              <p:nvPr/>
            </p:nvSpPr>
            <p:spPr>
              <a:xfrm>
                <a:off x="4159514" y="992827"/>
                <a:ext cx="4019509" cy="536946"/>
              </a:xfrm>
              <a:prstGeom prst="rect">
                <a:avLst/>
              </a:prstGeom>
            </p:spPr>
            <p:txBody>
              <a:bodyPr wrap="square">
                <a:spAutoFit/>
              </a:bodyPr>
              <a:lstStyle/>
              <a:p>
                <a:pPr algn="ctr" eaLnBrk="0" fontAlgn="base" hangingPunct="0">
                  <a:spcBef>
                    <a:spcPts val="900"/>
                  </a:spcBef>
                  <a:spcAft>
                    <a:spcPts val="451"/>
                  </a:spcAft>
                  <a:buClr>
                    <a:srgbClr val="AB4E99"/>
                  </a:buClr>
                  <a:defRPr/>
                </a:pPr>
                <a:r>
                  <a:rPr lang="en-US" sz="1600" dirty="0" err="1">
                    <a:latin typeface="Gotham Black"/>
                    <a:ea typeface="MS PGothic" panose="020B0600070205080204" pitchFamily="34" charset="-128"/>
                  </a:rPr>
                  <a:t>Aproximadamente</a:t>
                </a:r>
                <a:r>
                  <a:rPr lang="en-US" sz="1600" dirty="0">
                    <a:latin typeface="Gotham Black"/>
                    <a:ea typeface="MS PGothic" panose="020B0600070205080204" pitchFamily="34" charset="-128"/>
                  </a:rPr>
                  <a:t> el </a:t>
                </a:r>
                <a:r>
                  <a:rPr lang="en-US" dirty="0">
                    <a:latin typeface="Gotham Black"/>
                    <a:ea typeface="MS PGothic" panose="020B0600070205080204" pitchFamily="34" charset="-128"/>
                  </a:rPr>
                  <a:t>80</a:t>
                </a:r>
                <a:r>
                  <a:rPr lang="en-US" baseline="30000" dirty="0">
                    <a:latin typeface="Gotham Black"/>
                    <a:ea typeface="MS PGothic" panose="020B0600070205080204" pitchFamily="34" charset="-128"/>
                  </a:rPr>
                  <a:t>%</a:t>
                </a:r>
                <a:r>
                  <a:rPr lang="en-US" dirty="0">
                    <a:latin typeface="Gotham Black"/>
                    <a:ea typeface="MS PGothic" panose="020B0600070205080204" pitchFamily="34" charset="-128"/>
                  </a:rPr>
                  <a:t> </a:t>
                </a:r>
                <a:r>
                  <a:rPr lang="en-US" sz="1600" dirty="0">
                    <a:latin typeface="Gotham Black"/>
                    <a:ea typeface="MS PGothic" panose="020B0600070205080204" pitchFamily="34" charset="-128"/>
                  </a:rPr>
                  <a:t>de las </a:t>
                </a:r>
                <a:r>
                  <a:rPr lang="en-US" sz="1600" dirty="0" err="1">
                    <a:latin typeface="Gotham Black"/>
                    <a:ea typeface="MS PGothic" panose="020B0600070205080204" pitchFamily="34" charset="-128"/>
                  </a:rPr>
                  <a:t>mujeres</a:t>
                </a:r>
                <a:r>
                  <a:rPr lang="en-US" sz="1600" dirty="0">
                    <a:latin typeface="Gotham Black"/>
                    <a:ea typeface="MS PGothic" panose="020B0600070205080204" pitchFamily="34" charset="-128"/>
                  </a:rPr>
                  <a:t> </a:t>
                </a:r>
                <a:r>
                  <a:rPr lang="en-US" sz="1600" dirty="0" err="1">
                    <a:latin typeface="Gotham Black"/>
                    <a:ea typeface="MS PGothic" panose="020B0600070205080204" pitchFamily="34" charset="-128"/>
                  </a:rPr>
                  <a:t>sexualmente</a:t>
                </a:r>
                <a:r>
                  <a:rPr lang="en-US" sz="1600" dirty="0">
                    <a:latin typeface="Gotham Black"/>
                    <a:ea typeface="MS PGothic" panose="020B0600070205080204" pitchFamily="34" charset="-128"/>
                  </a:rPr>
                  <a:t> </a:t>
                </a:r>
                <a:r>
                  <a:rPr lang="en-US" sz="1600" dirty="0" err="1">
                    <a:latin typeface="Gotham Black"/>
                    <a:ea typeface="MS PGothic" panose="020B0600070205080204" pitchFamily="34" charset="-128"/>
                  </a:rPr>
                  <a:t>activas</a:t>
                </a:r>
                <a:r>
                  <a:rPr lang="en-US" sz="1600" dirty="0">
                    <a:latin typeface="Gotham Black"/>
                    <a:ea typeface="MS PGothic" panose="020B0600070205080204" pitchFamily="34" charset="-128"/>
                  </a:rPr>
                  <a:t> </a:t>
                </a:r>
                <a:r>
                  <a:rPr lang="en-US" sz="1600" dirty="0" err="1">
                    <a:latin typeface="Gotham Black"/>
                    <a:ea typeface="MS PGothic" panose="020B0600070205080204" pitchFamily="34" charset="-128"/>
                  </a:rPr>
                  <a:t>tendrán</a:t>
                </a:r>
                <a:r>
                  <a:rPr lang="en-US" sz="1600" dirty="0">
                    <a:latin typeface="Gotham Black"/>
                    <a:ea typeface="MS PGothic" panose="020B0600070205080204" pitchFamily="34" charset="-128"/>
                  </a:rPr>
                  <a:t> </a:t>
                </a:r>
                <a:r>
                  <a:rPr lang="en-US" sz="1600" dirty="0" err="1">
                    <a:latin typeface="Gotham Black"/>
                    <a:ea typeface="MS PGothic" panose="020B0600070205080204" pitchFamily="34" charset="-128"/>
                  </a:rPr>
                  <a:t>contacto</a:t>
                </a:r>
                <a:r>
                  <a:rPr lang="en-US" sz="1600" dirty="0">
                    <a:latin typeface="Gotham Black"/>
                    <a:ea typeface="MS PGothic" panose="020B0600070205080204" pitchFamily="34" charset="-128"/>
                  </a:rPr>
                  <a:t> con el VPH</a:t>
                </a:r>
              </a:p>
            </p:txBody>
          </p:sp>
          <p:sp>
            <p:nvSpPr>
              <p:cNvPr id="39" name="Text Box 23">
                <a:extLst>
                  <a:ext uri="{FF2B5EF4-FFF2-40B4-BE49-F238E27FC236}">
                    <a16:creationId xmlns:a16="http://schemas.microsoft.com/office/drawing/2014/main" id="{B6DB5A4D-3D03-4129-B20D-D29666061E26}"/>
                  </a:ext>
                </a:extLst>
              </p:cNvPr>
              <p:cNvSpPr txBox="1">
                <a:spLocks noChangeArrowheads="1"/>
              </p:cNvSpPr>
              <p:nvPr/>
            </p:nvSpPr>
            <p:spPr bwMode="auto">
              <a:xfrm>
                <a:off x="6744074" y="4476360"/>
                <a:ext cx="649885" cy="295320"/>
              </a:xfrm>
              <a:prstGeom prst="rect">
                <a:avLst/>
              </a:prstGeom>
              <a:noFill/>
              <a:ln w="9525">
                <a:noFill/>
                <a:miter lim="800000"/>
                <a:headEnd/>
                <a:tailEnd/>
              </a:ln>
              <a:effec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17" eaLnBrk="0" hangingPunct="0">
                  <a:defRPr/>
                </a:pPr>
                <a:r>
                  <a:rPr lang="en-GB" sz="1600" b="1" dirty="0">
                    <a:solidFill>
                      <a:srgbClr val="7030A0"/>
                    </a:solidFill>
                    <a:latin typeface="Gotham Black"/>
                  </a:rPr>
                  <a:t>20%</a:t>
                </a:r>
              </a:p>
            </p:txBody>
          </p:sp>
          <p:sp>
            <p:nvSpPr>
              <p:cNvPr id="41" name="Text Box 22">
                <a:extLst>
                  <a:ext uri="{FF2B5EF4-FFF2-40B4-BE49-F238E27FC236}">
                    <a16:creationId xmlns:a16="http://schemas.microsoft.com/office/drawing/2014/main" id="{D89F8956-586F-486F-8F44-748A59D818D0}"/>
                  </a:ext>
                </a:extLst>
              </p:cNvPr>
              <p:cNvSpPr txBox="1">
                <a:spLocks noChangeArrowheads="1"/>
              </p:cNvSpPr>
              <p:nvPr/>
            </p:nvSpPr>
            <p:spPr bwMode="auto">
              <a:xfrm>
                <a:off x="6986870" y="3693694"/>
                <a:ext cx="699875" cy="295320"/>
              </a:xfrm>
              <a:prstGeom prst="rect">
                <a:avLst/>
              </a:prstGeom>
              <a:noFill/>
              <a:ln w="9525">
                <a:noFill/>
                <a:miter lim="800000"/>
                <a:headEnd/>
                <a:tailEnd/>
              </a:ln>
              <a:effectLst/>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17" eaLnBrk="0" hangingPunct="0">
                  <a:defRPr/>
                </a:pPr>
                <a:r>
                  <a:rPr lang="en-GB" sz="1600" b="1" dirty="0">
                    <a:solidFill>
                      <a:srgbClr val="7030A0"/>
                    </a:solidFill>
                    <a:latin typeface="Gotham Black"/>
                  </a:rPr>
                  <a:t>10-15%</a:t>
                </a:r>
              </a:p>
            </p:txBody>
          </p:sp>
          <p:sp>
            <p:nvSpPr>
              <p:cNvPr id="43" name="Text Box 21">
                <a:extLst>
                  <a:ext uri="{FF2B5EF4-FFF2-40B4-BE49-F238E27FC236}">
                    <a16:creationId xmlns:a16="http://schemas.microsoft.com/office/drawing/2014/main" id="{6A6EBEBB-1AAD-4C8D-8C82-1908D1DCBF12}"/>
                  </a:ext>
                </a:extLst>
              </p:cNvPr>
              <p:cNvSpPr txBox="1">
                <a:spLocks noChangeArrowheads="1"/>
              </p:cNvSpPr>
              <p:nvPr/>
            </p:nvSpPr>
            <p:spPr bwMode="auto">
              <a:xfrm>
                <a:off x="7408627" y="2957923"/>
                <a:ext cx="1334487" cy="295320"/>
              </a:xfrm>
              <a:prstGeom prst="rect">
                <a:avLst/>
              </a:prstGeom>
              <a:noFill/>
              <a:ln w="9525">
                <a:noFill/>
                <a:miter lim="800000"/>
                <a:headEnd/>
                <a:tailEnd/>
              </a:ln>
              <a:effec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17" eaLnBrk="0" hangingPunct="0">
                  <a:defRPr/>
                </a:pPr>
                <a:r>
                  <a:rPr lang="en-GB" sz="1600" b="1" dirty="0">
                    <a:solidFill>
                      <a:srgbClr val="7030A0"/>
                    </a:solidFill>
                    <a:latin typeface="Gotham Black"/>
                  </a:rPr>
                  <a:t>20%</a:t>
                </a:r>
              </a:p>
            </p:txBody>
          </p:sp>
          <p:sp>
            <p:nvSpPr>
              <p:cNvPr id="45" name="Text Box 17">
                <a:extLst>
                  <a:ext uri="{FF2B5EF4-FFF2-40B4-BE49-F238E27FC236}">
                    <a16:creationId xmlns:a16="http://schemas.microsoft.com/office/drawing/2014/main" id="{8BEEE17D-024A-4FD9-B00A-7C775101D8EA}"/>
                  </a:ext>
                </a:extLst>
              </p:cNvPr>
              <p:cNvSpPr txBox="1">
                <a:spLocks noChangeArrowheads="1"/>
              </p:cNvSpPr>
              <p:nvPr/>
            </p:nvSpPr>
            <p:spPr bwMode="auto">
              <a:xfrm>
                <a:off x="8054827" y="1257984"/>
                <a:ext cx="1163008" cy="375862"/>
              </a:xfrm>
              <a:prstGeom prst="rect">
                <a:avLst/>
              </a:prstGeom>
              <a:noFill/>
              <a:ln w="9525">
                <a:noFill/>
                <a:miter lim="800000"/>
                <a:headEnd/>
                <a:tailEnd/>
              </a:ln>
              <a:effec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85817" eaLnBrk="0" hangingPunct="0">
                  <a:defRPr/>
                </a:pPr>
                <a:r>
                  <a:rPr lang="en-US" sz="1100" i="1" dirty="0" err="1">
                    <a:solidFill>
                      <a:srgbClr val="44546A">
                        <a:lumMod val="75000"/>
                      </a:srgbClr>
                    </a:solidFill>
                    <a:latin typeface="Gotham Black"/>
                  </a:rPr>
                  <a:t>Regresión</a:t>
                </a:r>
                <a:r>
                  <a:rPr lang="en-US" sz="1100" i="1" dirty="0">
                    <a:solidFill>
                      <a:srgbClr val="44546A">
                        <a:lumMod val="75000"/>
                      </a:srgbClr>
                    </a:solidFill>
                    <a:latin typeface="Gotham Black"/>
                  </a:rPr>
                  <a:t> </a:t>
                </a:r>
                <a:r>
                  <a:rPr lang="en-US" sz="1100" i="1" dirty="0" err="1">
                    <a:solidFill>
                      <a:srgbClr val="44546A">
                        <a:lumMod val="75000"/>
                      </a:srgbClr>
                    </a:solidFill>
                    <a:latin typeface="Gotham Black"/>
                  </a:rPr>
                  <a:t>espontánea</a:t>
                </a:r>
                <a:endParaRPr lang="en-US" sz="1100" i="1" dirty="0">
                  <a:solidFill>
                    <a:srgbClr val="44546A">
                      <a:lumMod val="75000"/>
                    </a:srgbClr>
                  </a:solidFill>
                  <a:latin typeface="Gotham Black"/>
                </a:endParaRPr>
              </a:p>
            </p:txBody>
          </p:sp>
          <p:sp>
            <p:nvSpPr>
              <p:cNvPr id="57" name="AutoShape 24">
                <a:extLst>
                  <a:ext uri="{FF2B5EF4-FFF2-40B4-BE49-F238E27FC236}">
                    <a16:creationId xmlns:a16="http://schemas.microsoft.com/office/drawing/2014/main" id="{C9D273CE-1A56-490C-9F03-FFEACFC11F97}"/>
                  </a:ext>
                </a:extLst>
              </p:cNvPr>
              <p:cNvSpPr>
                <a:spLocks noChangeArrowheads="1"/>
              </p:cNvSpPr>
              <p:nvPr/>
            </p:nvSpPr>
            <p:spPr bwMode="auto">
              <a:xfrm rot="1635927">
                <a:off x="7582940" y="2252164"/>
                <a:ext cx="395163" cy="814491"/>
              </a:xfrm>
              <a:prstGeom prst="curvedLeftArrow">
                <a:avLst>
                  <a:gd name="adj1" fmla="val 46667"/>
                  <a:gd name="adj2" fmla="val 93333"/>
                  <a:gd name="adj3" fmla="val 33333"/>
                </a:avLst>
              </a:prstGeom>
              <a:solidFill>
                <a:schemeClr val="bg1">
                  <a:lumMod val="95000"/>
                </a:schemeClr>
              </a:solidFill>
              <a:ln w="9525">
                <a:solidFill>
                  <a:schemeClr val="tx1"/>
                </a:solidFill>
                <a:miter lim="800000"/>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17">
                  <a:defRPr/>
                </a:pPr>
                <a:endParaRPr lang="en-GB" sz="1600">
                  <a:solidFill>
                    <a:prstClr val="black"/>
                  </a:solidFill>
                  <a:latin typeface="Gotham Black"/>
                </a:endParaRPr>
              </a:p>
            </p:txBody>
          </p:sp>
          <p:sp>
            <p:nvSpPr>
              <p:cNvPr id="51" name="AutoShape 14">
                <a:extLst>
                  <a:ext uri="{FF2B5EF4-FFF2-40B4-BE49-F238E27FC236}">
                    <a16:creationId xmlns:a16="http://schemas.microsoft.com/office/drawing/2014/main" id="{AF6DE1B5-BCC6-4F43-AD61-682B29663A3B}"/>
                  </a:ext>
                </a:extLst>
              </p:cNvPr>
              <p:cNvSpPr>
                <a:spLocks noChangeArrowheads="1"/>
              </p:cNvSpPr>
              <p:nvPr/>
            </p:nvSpPr>
            <p:spPr bwMode="auto">
              <a:xfrm flipH="1">
                <a:off x="8275162" y="1833359"/>
                <a:ext cx="677316" cy="457200"/>
              </a:xfrm>
              <a:prstGeom prst="leftArrow">
                <a:avLst>
                  <a:gd name="adj1" fmla="val 50000"/>
                  <a:gd name="adj2" fmla="val 37500"/>
                </a:avLst>
              </a:prstGeom>
              <a:solidFill>
                <a:schemeClr val="bg1"/>
              </a:solidFill>
              <a:ln w="9525">
                <a:noFill/>
                <a:miter lim="800000"/>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85817" eaLnBrk="0" hangingPunct="0">
                  <a:defRPr/>
                </a:pPr>
                <a:r>
                  <a:rPr lang="en-GB" dirty="0">
                    <a:solidFill>
                      <a:prstClr val="black"/>
                    </a:solidFill>
                    <a:latin typeface="Gotham Black"/>
                  </a:rPr>
                  <a:t>80%</a:t>
                </a:r>
                <a:endParaRPr lang="en-GB" sz="1600" dirty="0">
                  <a:solidFill>
                    <a:prstClr val="black"/>
                  </a:solidFill>
                  <a:latin typeface="Gotham Black"/>
                </a:endParaRPr>
              </a:p>
            </p:txBody>
          </p:sp>
          <p:sp>
            <p:nvSpPr>
              <p:cNvPr id="61" name="AutoShape 24">
                <a:extLst>
                  <a:ext uri="{FF2B5EF4-FFF2-40B4-BE49-F238E27FC236}">
                    <a16:creationId xmlns:a16="http://schemas.microsoft.com/office/drawing/2014/main" id="{88450F41-4C47-4870-99F5-207DDFB34538}"/>
                  </a:ext>
                </a:extLst>
              </p:cNvPr>
              <p:cNvSpPr>
                <a:spLocks noChangeArrowheads="1"/>
              </p:cNvSpPr>
              <p:nvPr/>
            </p:nvSpPr>
            <p:spPr bwMode="auto">
              <a:xfrm rot="1635927">
                <a:off x="7293201" y="3257585"/>
                <a:ext cx="201515" cy="553368"/>
              </a:xfrm>
              <a:prstGeom prst="curvedLeftArrow">
                <a:avLst>
                  <a:gd name="adj1" fmla="val 46667"/>
                  <a:gd name="adj2" fmla="val 93333"/>
                  <a:gd name="adj3" fmla="val 33333"/>
                </a:avLst>
              </a:prstGeom>
              <a:solidFill>
                <a:schemeClr val="bg1">
                  <a:lumMod val="95000"/>
                </a:schemeClr>
              </a:solidFill>
              <a:ln w="9525">
                <a:solidFill>
                  <a:schemeClr val="tx1"/>
                </a:solidFill>
                <a:miter lim="800000"/>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17">
                  <a:defRPr/>
                </a:pPr>
                <a:endParaRPr lang="en-GB" sz="1600">
                  <a:solidFill>
                    <a:prstClr val="black"/>
                  </a:solidFill>
                  <a:latin typeface="Gotham Black"/>
                </a:endParaRPr>
              </a:p>
            </p:txBody>
          </p:sp>
          <p:sp>
            <p:nvSpPr>
              <p:cNvPr id="53" name="AutoShape 15">
                <a:extLst>
                  <a:ext uri="{FF2B5EF4-FFF2-40B4-BE49-F238E27FC236}">
                    <a16:creationId xmlns:a16="http://schemas.microsoft.com/office/drawing/2014/main" id="{2C268F1F-4137-490D-87D5-BCB773F01F04}"/>
                  </a:ext>
                </a:extLst>
              </p:cNvPr>
              <p:cNvSpPr>
                <a:spLocks noChangeArrowheads="1"/>
              </p:cNvSpPr>
              <p:nvPr/>
            </p:nvSpPr>
            <p:spPr bwMode="auto">
              <a:xfrm flipH="1">
                <a:off x="8269779" y="2721526"/>
                <a:ext cx="688082" cy="457200"/>
              </a:xfrm>
              <a:prstGeom prst="leftArrow">
                <a:avLst>
                  <a:gd name="adj1" fmla="val 50000"/>
                  <a:gd name="adj2" fmla="val 37500"/>
                </a:avLst>
              </a:prstGeom>
              <a:solidFill>
                <a:schemeClr val="bg1"/>
              </a:solidFill>
              <a:ln w="9525">
                <a:noFill/>
                <a:miter lim="800000"/>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85817" eaLnBrk="0" hangingPunct="0">
                  <a:defRPr/>
                </a:pPr>
                <a:r>
                  <a:rPr lang="en-GB" dirty="0">
                    <a:solidFill>
                      <a:prstClr val="black"/>
                    </a:solidFill>
                    <a:latin typeface="Gotham Black"/>
                  </a:rPr>
                  <a:t>50%</a:t>
                </a:r>
              </a:p>
            </p:txBody>
          </p:sp>
          <p:sp>
            <p:nvSpPr>
              <p:cNvPr id="63" name="AutoShape 24">
                <a:extLst>
                  <a:ext uri="{FF2B5EF4-FFF2-40B4-BE49-F238E27FC236}">
                    <a16:creationId xmlns:a16="http://schemas.microsoft.com/office/drawing/2014/main" id="{CAD5F4EF-89DC-4462-ADD3-2706B3FDFCE8}"/>
                  </a:ext>
                </a:extLst>
              </p:cNvPr>
              <p:cNvSpPr>
                <a:spLocks noChangeArrowheads="1"/>
              </p:cNvSpPr>
              <p:nvPr/>
            </p:nvSpPr>
            <p:spPr bwMode="auto">
              <a:xfrm rot="1635927">
                <a:off x="7008450" y="4041502"/>
                <a:ext cx="225149" cy="550141"/>
              </a:xfrm>
              <a:prstGeom prst="curvedLeftArrow">
                <a:avLst>
                  <a:gd name="adj1" fmla="val 46667"/>
                  <a:gd name="adj2" fmla="val 93333"/>
                  <a:gd name="adj3" fmla="val 33333"/>
                </a:avLst>
              </a:prstGeom>
              <a:solidFill>
                <a:schemeClr val="bg1">
                  <a:lumMod val="95000"/>
                </a:schemeClr>
              </a:solidFill>
              <a:ln w="9525">
                <a:solidFill>
                  <a:schemeClr val="tx1"/>
                </a:solidFill>
                <a:miter lim="800000"/>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17">
                  <a:defRPr/>
                </a:pPr>
                <a:endParaRPr lang="en-GB" sz="1600">
                  <a:solidFill>
                    <a:prstClr val="black"/>
                  </a:solidFill>
                  <a:latin typeface="Gotham Black"/>
                </a:endParaRPr>
              </a:p>
            </p:txBody>
          </p:sp>
          <p:sp>
            <p:nvSpPr>
              <p:cNvPr id="55" name="AutoShape 16">
                <a:extLst>
                  <a:ext uri="{FF2B5EF4-FFF2-40B4-BE49-F238E27FC236}">
                    <a16:creationId xmlns:a16="http://schemas.microsoft.com/office/drawing/2014/main" id="{1E7E66A5-15B0-4065-97D2-175A9EEEDAE1}"/>
                  </a:ext>
                </a:extLst>
              </p:cNvPr>
              <p:cNvSpPr>
                <a:spLocks noChangeArrowheads="1"/>
              </p:cNvSpPr>
              <p:nvPr/>
            </p:nvSpPr>
            <p:spPr bwMode="auto">
              <a:xfrm flipH="1">
                <a:off x="8289342" y="3569664"/>
                <a:ext cx="648956" cy="484748"/>
              </a:xfrm>
              <a:prstGeom prst="leftArrow">
                <a:avLst>
                  <a:gd name="adj1" fmla="val 50000"/>
                  <a:gd name="adj2" fmla="val 33333"/>
                </a:avLst>
              </a:prstGeom>
              <a:solidFill>
                <a:schemeClr val="bg1"/>
              </a:solidFill>
              <a:ln w="9525">
                <a:noFill/>
                <a:miter lim="800000"/>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85817" eaLnBrk="0" hangingPunct="0">
                  <a:defRPr/>
                </a:pPr>
                <a:r>
                  <a:rPr lang="en-GB" dirty="0">
                    <a:solidFill>
                      <a:prstClr val="black"/>
                    </a:solidFill>
                    <a:latin typeface="Gotham Black"/>
                  </a:rPr>
                  <a:t>30%</a:t>
                </a:r>
                <a:endParaRPr lang="en-GB" sz="1600" dirty="0">
                  <a:solidFill>
                    <a:prstClr val="black"/>
                  </a:solidFill>
                  <a:latin typeface="Gotham Black"/>
                </a:endParaRPr>
              </a:p>
            </p:txBody>
          </p:sp>
          <p:sp>
            <p:nvSpPr>
              <p:cNvPr id="65" name="Text Box 20">
                <a:extLst>
                  <a:ext uri="{FF2B5EF4-FFF2-40B4-BE49-F238E27FC236}">
                    <a16:creationId xmlns:a16="http://schemas.microsoft.com/office/drawing/2014/main" id="{73448865-9522-44C8-B18F-99C6AE675500}"/>
                  </a:ext>
                </a:extLst>
              </p:cNvPr>
              <p:cNvSpPr txBox="1">
                <a:spLocks noChangeArrowheads="1"/>
              </p:cNvSpPr>
              <p:nvPr/>
            </p:nvSpPr>
            <p:spPr bwMode="auto">
              <a:xfrm>
                <a:off x="7869640" y="4792503"/>
                <a:ext cx="971504" cy="295320"/>
              </a:xfrm>
              <a:prstGeom prst="rect">
                <a:avLst/>
              </a:prstGeom>
              <a:noFill/>
              <a:ln w="9525">
                <a:noFill/>
                <a:miter lim="800000"/>
                <a:headEnd/>
                <a:tailEnd/>
              </a:ln>
              <a:effectLst/>
            </p:spPr>
            <p:txBody>
              <a:bodyPr wrap="square">
                <a:spAutoFit/>
              </a:bodyPr>
              <a:lstStyle/>
              <a:p>
                <a:pPr defTabSz="342908" eaLnBrk="0" hangingPunct="0">
                  <a:defRPr/>
                </a:pPr>
                <a:r>
                  <a:rPr lang="es-ES" sz="1600" b="1" dirty="0">
                    <a:solidFill>
                      <a:prstClr val="black">
                        <a:lumMod val="65000"/>
                        <a:lumOff val="35000"/>
                      </a:prstClr>
                    </a:solidFill>
                    <a:latin typeface="Gotham Black"/>
                  </a:rPr>
                  <a:t>+15 años</a:t>
                </a:r>
                <a:endParaRPr lang="en-US" sz="1600" b="1" dirty="0">
                  <a:solidFill>
                    <a:prstClr val="black">
                      <a:lumMod val="65000"/>
                      <a:lumOff val="35000"/>
                    </a:prstClr>
                  </a:solidFill>
                  <a:latin typeface="Gotham Black"/>
                </a:endParaRPr>
              </a:p>
            </p:txBody>
          </p:sp>
          <p:sp>
            <p:nvSpPr>
              <p:cNvPr id="69" name="Line 19">
                <a:extLst>
                  <a:ext uri="{FF2B5EF4-FFF2-40B4-BE49-F238E27FC236}">
                    <a16:creationId xmlns:a16="http://schemas.microsoft.com/office/drawing/2014/main" id="{212AFDDA-85D1-48D8-8B60-1BDDB8AF8D0A}"/>
                  </a:ext>
                </a:extLst>
              </p:cNvPr>
              <p:cNvSpPr>
                <a:spLocks noChangeShapeType="1"/>
              </p:cNvSpPr>
              <p:nvPr/>
            </p:nvSpPr>
            <p:spPr bwMode="auto">
              <a:xfrm>
                <a:off x="8269723" y="1828339"/>
                <a:ext cx="36611" cy="2948102"/>
              </a:xfrm>
              <a:prstGeom prst="line">
                <a:avLst/>
              </a:prstGeom>
              <a:noFill/>
              <a:ln w="28575">
                <a:solidFill>
                  <a:srgbClr val="733676"/>
                </a:solidFill>
                <a:prstDash val="sysDot"/>
                <a:round/>
                <a:headEnd/>
                <a:tailEnd type="triangle" w="med" len="med"/>
              </a:ln>
              <a:effectLst/>
            </p:spPr>
            <p:txBody>
              <a:bodyPr wrap="none" anchor="ctr"/>
              <a:lstStyle/>
              <a:p>
                <a:pPr defTabSz="342908">
                  <a:defRPr/>
                </a:pPr>
                <a:endParaRPr lang="en-GB" sz="1600" dirty="0">
                  <a:solidFill>
                    <a:prstClr val="black">
                      <a:lumMod val="50000"/>
                      <a:lumOff val="50000"/>
                    </a:prstClr>
                  </a:solidFill>
                  <a:latin typeface="Gotham Black"/>
                </a:endParaRPr>
              </a:p>
            </p:txBody>
          </p:sp>
          <p:sp>
            <p:nvSpPr>
              <p:cNvPr id="2" name="CuadroTexto 1">
                <a:extLst>
                  <a:ext uri="{FF2B5EF4-FFF2-40B4-BE49-F238E27FC236}">
                    <a16:creationId xmlns:a16="http://schemas.microsoft.com/office/drawing/2014/main" id="{0E7DF322-3644-493A-A4BA-F56D2AA2482F}"/>
                  </a:ext>
                </a:extLst>
              </p:cNvPr>
              <p:cNvSpPr txBox="1"/>
              <p:nvPr/>
            </p:nvSpPr>
            <p:spPr>
              <a:xfrm>
                <a:off x="2407473" y="2089372"/>
                <a:ext cx="1352559" cy="349015"/>
              </a:xfrm>
              <a:prstGeom prst="rect">
                <a:avLst/>
              </a:prstGeom>
              <a:noFill/>
            </p:spPr>
            <p:txBody>
              <a:bodyPr wrap="none" rtlCol="0">
                <a:spAutoFit/>
              </a:bodyPr>
              <a:lstStyle/>
              <a:p>
                <a:r>
                  <a:rPr lang="es-ES" sz="2000" dirty="0"/>
                  <a:t>N: 2.000.000 </a:t>
                </a:r>
              </a:p>
            </p:txBody>
          </p:sp>
          <p:sp>
            <p:nvSpPr>
              <p:cNvPr id="4" name="CuadroTexto 3">
                <a:extLst>
                  <a:ext uri="{FF2B5EF4-FFF2-40B4-BE49-F238E27FC236}">
                    <a16:creationId xmlns:a16="http://schemas.microsoft.com/office/drawing/2014/main" id="{DF378F47-83FD-42CF-94CC-9E3F11B05071}"/>
                  </a:ext>
                </a:extLst>
              </p:cNvPr>
              <p:cNvSpPr txBox="1"/>
              <p:nvPr/>
            </p:nvSpPr>
            <p:spPr>
              <a:xfrm>
                <a:off x="3311243" y="4096491"/>
                <a:ext cx="1755484" cy="349015"/>
              </a:xfrm>
              <a:prstGeom prst="rect">
                <a:avLst/>
              </a:prstGeom>
              <a:noFill/>
            </p:spPr>
            <p:txBody>
              <a:bodyPr wrap="none" rtlCol="0">
                <a:spAutoFit/>
              </a:bodyPr>
              <a:lstStyle/>
              <a:p>
                <a:r>
                  <a:rPr lang="es-ES" sz="2000" dirty="0"/>
                  <a:t>N: 60.000-90.000 </a:t>
                </a:r>
              </a:p>
            </p:txBody>
          </p:sp>
          <p:sp>
            <p:nvSpPr>
              <p:cNvPr id="22" name="CuadroTexto 21">
                <a:extLst>
                  <a:ext uri="{FF2B5EF4-FFF2-40B4-BE49-F238E27FC236}">
                    <a16:creationId xmlns:a16="http://schemas.microsoft.com/office/drawing/2014/main" id="{E8117981-D9BC-4A05-B1F0-7EE52612834B}"/>
                  </a:ext>
                </a:extLst>
              </p:cNvPr>
              <p:cNvSpPr txBox="1"/>
              <p:nvPr/>
            </p:nvSpPr>
            <p:spPr>
              <a:xfrm>
                <a:off x="3779074" y="4841172"/>
                <a:ext cx="1014488" cy="349015"/>
              </a:xfrm>
              <a:prstGeom prst="rect">
                <a:avLst/>
              </a:prstGeom>
              <a:noFill/>
            </p:spPr>
            <p:txBody>
              <a:bodyPr wrap="none" rtlCol="0">
                <a:spAutoFit/>
              </a:bodyPr>
              <a:lstStyle/>
              <a:p>
                <a:r>
                  <a:rPr lang="es-ES" sz="2000" dirty="0"/>
                  <a:t>N: 2.103</a:t>
                </a:r>
                <a:r>
                  <a:rPr lang="es-ES" sz="1400" baseline="-6000" dirty="0"/>
                  <a:t>1</a:t>
                </a:r>
                <a:r>
                  <a:rPr lang="es-ES" sz="2000" dirty="0"/>
                  <a:t> </a:t>
                </a:r>
              </a:p>
            </p:txBody>
          </p:sp>
          <p:cxnSp>
            <p:nvCxnSpPr>
              <p:cNvPr id="30" name="Conector recto 29">
                <a:extLst>
                  <a:ext uri="{FF2B5EF4-FFF2-40B4-BE49-F238E27FC236}">
                    <a16:creationId xmlns:a16="http://schemas.microsoft.com/office/drawing/2014/main" id="{39719F2E-728F-4F27-A6B3-9A69244728E4}"/>
                  </a:ext>
                </a:extLst>
              </p:cNvPr>
              <p:cNvCxnSpPr/>
              <p:nvPr/>
            </p:nvCxnSpPr>
            <p:spPr>
              <a:xfrm>
                <a:off x="2409964" y="3342709"/>
                <a:ext cx="6765926" cy="0"/>
              </a:xfrm>
              <a:prstGeom prst="line">
                <a:avLst/>
              </a:prstGeom>
              <a:ln>
                <a:solidFill>
                  <a:srgbClr val="951783"/>
                </a:solidFill>
                <a:prstDash val="dash"/>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ADCFD7D7-A2CD-44F7-A6EA-ECFA1831803D}"/>
                  </a:ext>
                </a:extLst>
              </p:cNvPr>
              <p:cNvSpPr txBox="1"/>
              <p:nvPr/>
            </p:nvSpPr>
            <p:spPr>
              <a:xfrm>
                <a:off x="2897629" y="3156555"/>
                <a:ext cx="1185593" cy="349015"/>
              </a:xfrm>
              <a:prstGeom prst="rect">
                <a:avLst/>
              </a:prstGeom>
              <a:solidFill>
                <a:schemeClr val="bg1"/>
              </a:solidFill>
            </p:spPr>
            <p:txBody>
              <a:bodyPr wrap="none" rtlCol="0">
                <a:spAutoFit/>
              </a:bodyPr>
              <a:lstStyle/>
              <a:p>
                <a:r>
                  <a:rPr lang="es-ES" sz="2000" dirty="0"/>
                  <a:t>N: 400.000 </a:t>
                </a:r>
              </a:p>
            </p:txBody>
          </p:sp>
          <p:grpSp>
            <p:nvGrpSpPr>
              <p:cNvPr id="32" name="Grupo 31">
                <a:extLst>
                  <a:ext uri="{FF2B5EF4-FFF2-40B4-BE49-F238E27FC236}">
                    <a16:creationId xmlns:a16="http://schemas.microsoft.com/office/drawing/2014/main" id="{B63D09A6-70DE-4183-97DD-011BA35A38D0}"/>
                  </a:ext>
                </a:extLst>
              </p:cNvPr>
              <p:cNvGrpSpPr/>
              <p:nvPr/>
            </p:nvGrpSpPr>
            <p:grpSpPr>
              <a:xfrm>
                <a:off x="2462809" y="1596558"/>
                <a:ext cx="1046225" cy="476825"/>
                <a:chOff x="938808" y="1596557"/>
                <a:chExt cx="1046225" cy="476825"/>
              </a:xfrm>
            </p:grpSpPr>
            <p:sp>
              <p:nvSpPr>
                <p:cNvPr id="70" name="Rectángulo: esquinas redondeadas 69">
                  <a:extLst>
                    <a:ext uri="{FF2B5EF4-FFF2-40B4-BE49-F238E27FC236}">
                      <a16:creationId xmlns:a16="http://schemas.microsoft.com/office/drawing/2014/main" id="{6EF8B594-BDB9-4D58-95BB-4893F9B2A1CF}"/>
                    </a:ext>
                  </a:extLst>
                </p:cNvPr>
                <p:cNvSpPr/>
                <p:nvPr/>
              </p:nvSpPr>
              <p:spPr>
                <a:xfrm>
                  <a:off x="938808" y="1596557"/>
                  <a:ext cx="1046225" cy="476825"/>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p>
              </p:txBody>
            </p:sp>
            <p:sp>
              <p:nvSpPr>
                <p:cNvPr id="35" name="TextBox 3">
                  <a:extLst>
                    <a:ext uri="{FF2B5EF4-FFF2-40B4-BE49-F238E27FC236}">
                      <a16:creationId xmlns:a16="http://schemas.microsoft.com/office/drawing/2014/main" id="{91EA8A13-B2AA-4754-AB6A-57221981DDDF}"/>
                    </a:ext>
                  </a:extLst>
                </p:cNvPr>
                <p:cNvSpPr txBox="1"/>
                <p:nvPr/>
              </p:nvSpPr>
              <p:spPr>
                <a:xfrm>
                  <a:off x="1047147" y="1670590"/>
                  <a:ext cx="597764" cy="295320"/>
                </a:xfrm>
                <a:prstGeom prst="rect">
                  <a:avLst/>
                </a:prstGeom>
                <a:noFill/>
              </p:spPr>
              <p:txBody>
                <a:bodyPr wrap="none" rtlCol="0">
                  <a:spAutoFit/>
                </a:bodyPr>
                <a:lstStyle/>
                <a:p>
                  <a:pPr eaLnBrk="0" fontAlgn="base" hangingPunct="0">
                    <a:spcBef>
                      <a:spcPct val="0"/>
                    </a:spcBef>
                    <a:spcAft>
                      <a:spcPct val="0"/>
                    </a:spcAft>
                    <a:defRPr/>
                  </a:pPr>
                  <a:r>
                    <a:rPr lang="en-US" sz="1600" b="1" dirty="0">
                      <a:solidFill>
                        <a:schemeClr val="bg1"/>
                      </a:solidFill>
                      <a:latin typeface="Gotham Black"/>
                      <a:ea typeface="MS PGothic" panose="020B0600070205080204" pitchFamily="34" charset="-128"/>
                    </a:rPr>
                    <a:t>VPH+ </a:t>
                  </a:r>
                </a:p>
              </p:txBody>
            </p:sp>
          </p:grpSp>
          <p:cxnSp>
            <p:nvCxnSpPr>
              <p:cNvPr id="59" name="Conector recto 58">
                <a:extLst>
                  <a:ext uri="{FF2B5EF4-FFF2-40B4-BE49-F238E27FC236}">
                    <a16:creationId xmlns:a16="http://schemas.microsoft.com/office/drawing/2014/main" id="{9D9FDD3D-001D-47A5-8813-0C4D9FDDCFCD}"/>
                  </a:ext>
                </a:extLst>
              </p:cNvPr>
              <p:cNvCxnSpPr/>
              <p:nvPr/>
            </p:nvCxnSpPr>
            <p:spPr>
              <a:xfrm>
                <a:off x="2407473" y="2555542"/>
                <a:ext cx="6765926" cy="0"/>
              </a:xfrm>
              <a:prstGeom prst="line">
                <a:avLst/>
              </a:prstGeom>
              <a:ln>
                <a:solidFill>
                  <a:srgbClr val="951783"/>
                </a:solidFill>
                <a:prstDash val="dash"/>
              </a:ln>
            </p:spPr>
            <p:style>
              <a:lnRef idx="1">
                <a:schemeClr val="accent1"/>
              </a:lnRef>
              <a:fillRef idx="0">
                <a:schemeClr val="accent1"/>
              </a:fillRef>
              <a:effectRef idx="0">
                <a:schemeClr val="accent1"/>
              </a:effectRef>
              <a:fontRef idx="minor">
                <a:schemeClr val="tx1"/>
              </a:fontRef>
            </p:style>
          </p:cxnSp>
        </p:grpSp>
      </p:grpSp>
      <p:sp>
        <p:nvSpPr>
          <p:cNvPr id="28" name="CuadroTexto 8">
            <a:extLst>
              <a:ext uri="{FF2B5EF4-FFF2-40B4-BE49-F238E27FC236}">
                <a16:creationId xmlns:a16="http://schemas.microsoft.com/office/drawing/2014/main" id="{D40CB51C-44D0-47A2-B15B-61E30D02979A}"/>
              </a:ext>
            </a:extLst>
          </p:cNvPr>
          <p:cNvSpPr txBox="1"/>
          <p:nvPr/>
        </p:nvSpPr>
        <p:spPr>
          <a:xfrm>
            <a:off x="0" y="377946"/>
            <a:ext cx="12192000" cy="369332"/>
          </a:xfrm>
          <a:prstGeom prst="rect">
            <a:avLst/>
          </a:prstGeom>
          <a:solidFill>
            <a:srgbClr val="990099"/>
          </a:solidFill>
        </p:spPr>
        <p:txBody>
          <a:bodyPr wrap="square">
            <a:spAutoFit/>
          </a:bodyPr>
          <a:lstStyle>
            <a:defPPr>
              <a:defRPr lang="es-ES"/>
            </a:defPPr>
            <a:lvl1pPr algn="ctr">
              <a:defRPr b="1">
                <a:solidFill>
                  <a:schemeClr val="bg1"/>
                </a:solidFill>
                <a:effectLst>
                  <a:outerShdw blurRad="38100" dist="38100" dir="2700000" algn="tl">
                    <a:srgbClr val="000000">
                      <a:alpha val="43137"/>
                    </a:srgbClr>
                  </a:outerShdw>
                </a:effectLst>
                <a:latin typeface="Gotham Black"/>
              </a:defRPr>
            </a:lvl1pPr>
          </a:lstStyle>
          <a:p>
            <a:r>
              <a:rPr lang="en-US" dirty="0"/>
              <a:t>INFECCIÓN por VPH: HISTORIA NATRUAL</a:t>
            </a:r>
            <a:endParaRPr lang="es-ES" dirty="0"/>
          </a:p>
        </p:txBody>
      </p:sp>
      <p:pic>
        <p:nvPicPr>
          <p:cNvPr id="26" name="Picture 4" descr="Spain flag Royalty Free Vector Image - VectorStock">
            <a:extLst>
              <a:ext uri="{FF2B5EF4-FFF2-40B4-BE49-F238E27FC236}">
                <a16:creationId xmlns:a16="http://schemas.microsoft.com/office/drawing/2014/main" id="{BFAF55F7-9F71-4734-AF7E-6FB72CC22D29}"/>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5576" t="25332" r="16091" b="28297"/>
          <a:stretch/>
        </p:blipFill>
        <p:spPr bwMode="auto">
          <a:xfrm>
            <a:off x="370534" y="160870"/>
            <a:ext cx="1516084" cy="1111121"/>
          </a:xfrm>
          <a:prstGeom prst="rect">
            <a:avLst/>
          </a:prstGeom>
          <a:noFill/>
          <a:extLst>
            <a:ext uri="{909E8E84-426E-40DD-AFC4-6F175D3DCCD1}">
              <a14:hiddenFill xmlns:a14="http://schemas.microsoft.com/office/drawing/2010/main">
                <a:solidFill>
                  <a:srgbClr val="FFFFFF"/>
                </a:solidFill>
              </a14:hiddenFill>
            </a:ext>
          </a:extLst>
        </p:spPr>
      </p:pic>
      <p:sp>
        <p:nvSpPr>
          <p:cNvPr id="78" name="Rectángulo 77">
            <a:extLst>
              <a:ext uri="{FF2B5EF4-FFF2-40B4-BE49-F238E27FC236}">
                <a16:creationId xmlns:a16="http://schemas.microsoft.com/office/drawing/2014/main" id="{3474758C-A807-45E3-A245-D992E99F9846}"/>
              </a:ext>
            </a:extLst>
          </p:cNvPr>
          <p:cNvSpPr/>
          <p:nvPr/>
        </p:nvSpPr>
        <p:spPr>
          <a:xfrm>
            <a:off x="2607322" y="5904526"/>
            <a:ext cx="7917314" cy="415498"/>
          </a:xfrm>
          <a:prstGeom prst="rect">
            <a:avLst/>
          </a:prstGeom>
          <a:noFill/>
        </p:spPr>
        <p:txBody>
          <a:bodyPr wrap="square">
            <a:spAutoFit/>
          </a:bodyPr>
          <a:lstStyle/>
          <a:p>
            <a:pPr>
              <a:defRPr/>
            </a:pPr>
            <a:r>
              <a:rPr lang="en-US" sz="700" dirty="0">
                <a:solidFill>
                  <a:prstClr val="black">
                    <a:lumMod val="50000"/>
                    <a:lumOff val="50000"/>
                  </a:prstClr>
                </a:solidFill>
                <a:latin typeface="Arial" panose="020B0604020202020204" pitchFamily="34" charset="0"/>
                <a:ea typeface="Calibri" panose="020F0502020204030204" pitchFamily="34" charset="0"/>
                <a:cs typeface="Arial" panose="020B0604020202020204" pitchFamily="34" charset="0"/>
              </a:rPr>
              <a:t>Adapted from: Schiller JT and Davies P. Delivering on the promise: HPV vaccines and cervical cancer. Nat Rev Microbiol 2004; 2(4): 343–7 &amp; Austin RM. Too much emphasis on screening interval, too little on safety. College of American Pathologists 2003. Available at: http://www.captodayonline.com/Archives/feature_stories/opinion_screening_interval.html</a:t>
            </a:r>
            <a:endParaRPr lang="es-ES" sz="700" dirty="0">
              <a:solidFill>
                <a:prstClr val="black">
                  <a:lumMod val="50000"/>
                  <a:lumOff val="50000"/>
                </a:prstClr>
              </a:solidFill>
              <a:latin typeface="Arial" panose="020B0604020202020204" pitchFamily="34" charset="0"/>
              <a:ea typeface="Calibri" panose="020F0502020204030204" pitchFamily="34" charset="0"/>
              <a:cs typeface="Arial" panose="020B0604020202020204" pitchFamily="34" charset="0"/>
            </a:endParaRPr>
          </a:p>
          <a:p>
            <a:pPr>
              <a:defRPr/>
            </a:pPr>
            <a:r>
              <a:rPr lang="en-US" sz="700" dirty="0">
                <a:solidFill>
                  <a:prstClr val="black">
                    <a:lumMod val="50000"/>
                    <a:lumOff val="50000"/>
                  </a:prstClr>
                </a:solidFill>
                <a:latin typeface="Arial" panose="020B0604020202020204" pitchFamily="34" charset="0"/>
                <a:ea typeface="Calibri" panose="020F0502020204030204" pitchFamily="34" charset="0"/>
                <a:cs typeface="Arial" panose="020B0604020202020204" pitchFamily="34" charset="0"/>
              </a:rPr>
              <a:t> </a:t>
            </a:r>
            <a:endParaRPr lang="es-ES" sz="700" dirty="0">
              <a:solidFill>
                <a:prstClr val="black">
                  <a:lumMod val="50000"/>
                  <a:lumOff val="50000"/>
                </a:prstClr>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28626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0E89126-97F7-4350-93BD-9C2555526043}"/>
              </a:ext>
            </a:extLst>
          </p:cNvPr>
          <p:cNvSpPr/>
          <p:nvPr/>
        </p:nvSpPr>
        <p:spPr>
          <a:xfrm>
            <a:off x="8698180" y="5681930"/>
            <a:ext cx="1820496" cy="10818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otham Black"/>
            </a:endParaRPr>
          </a:p>
        </p:txBody>
      </p:sp>
      <p:sp>
        <p:nvSpPr>
          <p:cNvPr id="8" name="Rectangle 7">
            <a:extLst>
              <a:ext uri="{FF2B5EF4-FFF2-40B4-BE49-F238E27FC236}">
                <a16:creationId xmlns:a16="http://schemas.microsoft.com/office/drawing/2014/main" id="{AF6A7D39-25E4-4FE2-B22B-7E78B895AE9E}"/>
              </a:ext>
            </a:extLst>
          </p:cNvPr>
          <p:cNvSpPr/>
          <p:nvPr/>
        </p:nvSpPr>
        <p:spPr>
          <a:xfrm>
            <a:off x="5118517" y="2027106"/>
            <a:ext cx="2707046" cy="830997"/>
          </a:xfrm>
          <a:prstGeom prst="rect">
            <a:avLst/>
          </a:prstGeom>
        </p:spPr>
        <p:txBody>
          <a:bodyPr wrap="square">
            <a:spAutoFit/>
          </a:bodyPr>
          <a:lstStyle/>
          <a:p>
            <a:r>
              <a:rPr lang="es-ES" sz="1200" dirty="0">
                <a:solidFill>
                  <a:schemeClr val="tx1">
                    <a:lumMod val="75000"/>
                    <a:lumOff val="25000"/>
                  </a:schemeClr>
                </a:solidFill>
                <a:latin typeface="Gotham Black"/>
              </a:rPr>
              <a:t>Prospectivo, aleatorizado, control</a:t>
            </a:r>
          </a:p>
          <a:p>
            <a:r>
              <a:rPr lang="es-ES" sz="1200" dirty="0">
                <a:solidFill>
                  <a:schemeClr val="tx1">
                    <a:lumMod val="75000"/>
                    <a:lumOff val="25000"/>
                  </a:schemeClr>
                </a:solidFill>
                <a:latin typeface="Gotham Black"/>
              </a:rPr>
              <a:t>N: 374 </a:t>
            </a:r>
          </a:p>
          <a:p>
            <a:r>
              <a:rPr lang="es-ES" sz="1200" dirty="0">
                <a:solidFill>
                  <a:schemeClr val="tx1">
                    <a:lumMod val="75000"/>
                    <a:lumOff val="25000"/>
                  </a:schemeClr>
                </a:solidFill>
                <a:latin typeface="Gotham Black"/>
              </a:rPr>
              <a:t>Edad: 36,6 años (media) </a:t>
            </a:r>
          </a:p>
          <a:p>
            <a:r>
              <a:rPr lang="es-ES" sz="1200" dirty="0">
                <a:solidFill>
                  <a:schemeClr val="tx1">
                    <a:lumMod val="75000"/>
                    <a:lumOff val="25000"/>
                  </a:schemeClr>
                </a:solidFill>
                <a:latin typeface="Gotham Black"/>
              </a:rPr>
              <a:t>Citología:  ASC-US o LSIL </a:t>
            </a:r>
            <a:endParaRPr lang="en-US" sz="1200" dirty="0">
              <a:latin typeface="Gotham Black"/>
            </a:endParaRPr>
          </a:p>
        </p:txBody>
      </p:sp>
      <p:pic>
        <p:nvPicPr>
          <p:cNvPr id="9" name="Image 38">
            <a:extLst>
              <a:ext uri="{FF2B5EF4-FFF2-40B4-BE49-F238E27FC236}">
                <a16:creationId xmlns:a16="http://schemas.microsoft.com/office/drawing/2014/main" id="{0123EB0F-053A-4E5B-B686-D359C46DFD2A}"/>
              </a:ext>
            </a:extLst>
          </p:cNvPr>
          <p:cNvPicPr>
            <a:picLocks noChangeAspect="1"/>
          </p:cNvPicPr>
          <p:nvPr/>
        </p:nvPicPr>
        <p:blipFill>
          <a:blip r:embed="rId3">
            <a:duotone>
              <a:prstClr val="black"/>
              <a:schemeClr val="accent1">
                <a:tint val="45000"/>
                <a:satMod val="400000"/>
              </a:schemeClr>
            </a:duotone>
          </a:blip>
          <a:stretch>
            <a:fillRect/>
          </a:stretch>
        </p:blipFill>
        <p:spPr>
          <a:xfrm>
            <a:off x="4609965" y="2081861"/>
            <a:ext cx="612355" cy="649697"/>
          </a:xfrm>
          <a:prstGeom prst="rect">
            <a:avLst/>
          </a:prstGeom>
        </p:spPr>
      </p:pic>
      <p:sp>
        <p:nvSpPr>
          <p:cNvPr id="10" name="Rectángulo 9">
            <a:extLst>
              <a:ext uri="{FF2B5EF4-FFF2-40B4-BE49-F238E27FC236}">
                <a16:creationId xmlns:a16="http://schemas.microsoft.com/office/drawing/2014/main" id="{6AEE4CB7-D70F-4443-BBB4-9E83B9300CE3}"/>
              </a:ext>
            </a:extLst>
          </p:cNvPr>
          <p:cNvSpPr/>
          <p:nvPr/>
        </p:nvSpPr>
        <p:spPr>
          <a:xfrm>
            <a:off x="5270286" y="6410035"/>
            <a:ext cx="5478463" cy="338554"/>
          </a:xfrm>
          <a:prstGeom prst="rect">
            <a:avLst/>
          </a:prstGeom>
          <a:noFill/>
        </p:spPr>
        <p:txBody>
          <a:bodyPr wrap="square">
            <a:spAutoFit/>
          </a:bodyPr>
          <a:lstStyle/>
          <a:p>
            <a:pPr algn="r"/>
            <a:r>
              <a:rPr lang="en-US" sz="800" dirty="0" err="1"/>
              <a:t>Bulkmans</a:t>
            </a:r>
            <a:r>
              <a:rPr lang="en-US" sz="800" dirty="0"/>
              <a:t> NWJ, et al. </a:t>
            </a:r>
            <a:r>
              <a:rPr lang="es-ES" sz="800" dirty="0"/>
              <a:t>BJC 2007. 96(9): 1419–1424. </a:t>
            </a:r>
          </a:p>
          <a:p>
            <a:pPr algn="r"/>
            <a:r>
              <a:rPr lang="en-US" sz="800" dirty="0"/>
              <a:t>On behalf of the POBASCAM Study Group, Amsterdam, Netherlands.</a:t>
            </a:r>
            <a:r>
              <a:rPr lang="es-ES" sz="800" dirty="0"/>
              <a:t> </a:t>
            </a:r>
          </a:p>
        </p:txBody>
      </p:sp>
      <p:sp>
        <p:nvSpPr>
          <p:cNvPr id="14" name="Rectángulo 13">
            <a:extLst>
              <a:ext uri="{FF2B5EF4-FFF2-40B4-BE49-F238E27FC236}">
                <a16:creationId xmlns:a16="http://schemas.microsoft.com/office/drawing/2014/main" id="{40BAB2C5-D66F-4A8A-A519-2AD151510128}"/>
              </a:ext>
            </a:extLst>
          </p:cNvPr>
          <p:cNvSpPr/>
          <p:nvPr/>
        </p:nvSpPr>
        <p:spPr>
          <a:xfrm>
            <a:off x="2486025" y="1052381"/>
            <a:ext cx="7219950" cy="338554"/>
          </a:xfrm>
          <a:prstGeom prst="rect">
            <a:avLst/>
          </a:prstGeom>
        </p:spPr>
        <p:txBody>
          <a:bodyPr wrap="square">
            <a:spAutoFit/>
          </a:bodyPr>
          <a:lstStyle/>
          <a:p>
            <a:pPr algn="ctr" defTabSz="316520"/>
            <a:r>
              <a:rPr lang="es-ES" sz="1600" b="1" dirty="0">
                <a:latin typeface="Gotham Black"/>
              </a:rPr>
              <a:t>Persistencia de VPH-Alto Riesgo en mujeres con lesiones citológicas de bajo grado</a:t>
            </a:r>
          </a:p>
        </p:txBody>
      </p:sp>
      <p:grpSp>
        <p:nvGrpSpPr>
          <p:cNvPr id="29" name="Group 28">
            <a:extLst>
              <a:ext uri="{FF2B5EF4-FFF2-40B4-BE49-F238E27FC236}">
                <a16:creationId xmlns:a16="http://schemas.microsoft.com/office/drawing/2014/main" id="{06A0355A-3EBB-4939-878B-BCC7794CA594}"/>
              </a:ext>
            </a:extLst>
          </p:cNvPr>
          <p:cNvGrpSpPr/>
          <p:nvPr/>
        </p:nvGrpSpPr>
        <p:grpSpPr>
          <a:xfrm>
            <a:off x="6743670" y="2019800"/>
            <a:ext cx="4737516" cy="3700500"/>
            <a:chOff x="6743670" y="2456028"/>
            <a:chExt cx="4737516" cy="3700500"/>
          </a:xfrm>
        </p:grpSpPr>
        <p:pic>
          <p:nvPicPr>
            <p:cNvPr id="12" name="Picture 11">
              <a:extLst>
                <a:ext uri="{FF2B5EF4-FFF2-40B4-BE49-F238E27FC236}">
                  <a16:creationId xmlns:a16="http://schemas.microsoft.com/office/drawing/2014/main" id="{608DF062-1575-437D-9383-2A8588A92821}"/>
                </a:ext>
              </a:extLst>
            </p:cNvPr>
            <p:cNvPicPr>
              <a:picLocks noChangeAspect="1"/>
            </p:cNvPicPr>
            <p:nvPr/>
          </p:nvPicPr>
          <p:blipFill rotWithShape="1">
            <a:blip r:embed="rId4"/>
            <a:srcRect l="5415" b="10132"/>
            <a:stretch/>
          </p:blipFill>
          <p:spPr>
            <a:xfrm>
              <a:off x="6983548" y="3073546"/>
              <a:ext cx="4497638" cy="2796785"/>
            </a:xfrm>
            <a:prstGeom prst="rect">
              <a:avLst/>
            </a:prstGeom>
          </p:spPr>
        </p:pic>
        <p:sp>
          <p:nvSpPr>
            <p:cNvPr id="18" name="TextBox 17">
              <a:extLst>
                <a:ext uri="{FF2B5EF4-FFF2-40B4-BE49-F238E27FC236}">
                  <a16:creationId xmlns:a16="http://schemas.microsoft.com/office/drawing/2014/main" id="{47473C07-62F8-45F2-B727-89A33F0DC394}"/>
                </a:ext>
              </a:extLst>
            </p:cNvPr>
            <p:cNvSpPr txBox="1"/>
            <p:nvPr/>
          </p:nvSpPr>
          <p:spPr>
            <a:xfrm>
              <a:off x="8585976" y="2456028"/>
              <a:ext cx="1479337" cy="430887"/>
            </a:xfrm>
            <a:prstGeom prst="rect">
              <a:avLst/>
            </a:prstGeom>
            <a:noFill/>
          </p:spPr>
          <p:txBody>
            <a:bodyPr wrap="square" rtlCol="0">
              <a:spAutoFit/>
            </a:bodyPr>
            <a:lstStyle/>
            <a:p>
              <a:pPr algn="ctr"/>
              <a:r>
                <a:rPr lang="en-US" b="1" dirty="0">
                  <a:solidFill>
                    <a:schemeClr val="tx1">
                      <a:lumMod val="85000"/>
                      <a:lumOff val="15000"/>
                    </a:schemeClr>
                  </a:solidFill>
                  <a:latin typeface="Gotham Black"/>
                </a:rPr>
                <a:t>VPH-16</a:t>
              </a:r>
            </a:p>
            <a:p>
              <a:pPr algn="ctr"/>
              <a:r>
                <a:rPr lang="en-US" sz="400" dirty="0">
                  <a:solidFill>
                    <a:srgbClr val="DBD3DA"/>
                  </a:solidFill>
                  <a:latin typeface="Gotham Black"/>
                </a:rPr>
                <a:t>a</a:t>
              </a:r>
            </a:p>
          </p:txBody>
        </p:sp>
        <p:sp>
          <p:nvSpPr>
            <p:cNvPr id="4" name="TextBox 3">
              <a:extLst>
                <a:ext uri="{FF2B5EF4-FFF2-40B4-BE49-F238E27FC236}">
                  <a16:creationId xmlns:a16="http://schemas.microsoft.com/office/drawing/2014/main" id="{7A70BFB7-2EA0-40BC-BB46-9CBAD19D1E4E}"/>
                </a:ext>
              </a:extLst>
            </p:cNvPr>
            <p:cNvSpPr txBox="1"/>
            <p:nvPr/>
          </p:nvSpPr>
          <p:spPr>
            <a:xfrm rot="16200000">
              <a:off x="5781140" y="4552103"/>
              <a:ext cx="2232838" cy="307777"/>
            </a:xfrm>
            <a:prstGeom prst="rect">
              <a:avLst/>
            </a:prstGeom>
            <a:noFill/>
          </p:spPr>
          <p:txBody>
            <a:bodyPr wrap="square" rtlCol="0">
              <a:spAutoFit/>
            </a:bodyPr>
            <a:lstStyle/>
            <a:p>
              <a:pPr algn="ctr"/>
              <a:r>
                <a:rPr lang="es-ES" sz="1400" dirty="0">
                  <a:latin typeface="Gotham Book"/>
                </a:rPr>
                <a:t>% de pacientes VPH-16 +</a:t>
              </a:r>
            </a:p>
          </p:txBody>
        </p:sp>
        <p:sp>
          <p:nvSpPr>
            <p:cNvPr id="6" name="TextBox 5">
              <a:extLst>
                <a:ext uri="{FF2B5EF4-FFF2-40B4-BE49-F238E27FC236}">
                  <a16:creationId xmlns:a16="http://schemas.microsoft.com/office/drawing/2014/main" id="{06346F7F-6845-415B-B82A-B25546BEC01B}"/>
                </a:ext>
              </a:extLst>
            </p:cNvPr>
            <p:cNvSpPr txBox="1"/>
            <p:nvPr/>
          </p:nvSpPr>
          <p:spPr>
            <a:xfrm>
              <a:off x="7614429" y="5845548"/>
              <a:ext cx="715800" cy="307777"/>
            </a:xfrm>
            <a:prstGeom prst="rect">
              <a:avLst/>
            </a:prstGeom>
            <a:noFill/>
          </p:spPr>
          <p:txBody>
            <a:bodyPr wrap="square" rtlCol="0">
              <a:spAutoFit/>
            </a:bodyPr>
            <a:lstStyle/>
            <a:p>
              <a:pPr algn="ctr"/>
              <a:r>
                <a:rPr lang="es-ES" sz="1400" dirty="0">
                  <a:latin typeface="Gotham Book"/>
                </a:rPr>
                <a:t>Basal</a:t>
              </a:r>
            </a:p>
          </p:txBody>
        </p:sp>
        <p:sp>
          <p:nvSpPr>
            <p:cNvPr id="23" name="TextBox 22">
              <a:extLst>
                <a:ext uri="{FF2B5EF4-FFF2-40B4-BE49-F238E27FC236}">
                  <a16:creationId xmlns:a16="http://schemas.microsoft.com/office/drawing/2014/main" id="{D4F36F2F-FD8B-4C94-B006-D9792FD72D3A}"/>
                </a:ext>
              </a:extLst>
            </p:cNvPr>
            <p:cNvSpPr txBox="1"/>
            <p:nvPr/>
          </p:nvSpPr>
          <p:spPr>
            <a:xfrm>
              <a:off x="8825182" y="5848751"/>
              <a:ext cx="872196" cy="307777"/>
            </a:xfrm>
            <a:prstGeom prst="rect">
              <a:avLst/>
            </a:prstGeom>
            <a:noFill/>
          </p:spPr>
          <p:txBody>
            <a:bodyPr wrap="square" rtlCol="0">
              <a:spAutoFit/>
            </a:bodyPr>
            <a:lstStyle/>
            <a:p>
              <a:pPr algn="ctr"/>
              <a:r>
                <a:rPr lang="es-ES" sz="1400" dirty="0">
                  <a:latin typeface="Gotham Book"/>
                </a:rPr>
                <a:t>6 meses</a:t>
              </a:r>
            </a:p>
          </p:txBody>
        </p:sp>
        <p:sp>
          <p:nvSpPr>
            <p:cNvPr id="25" name="TextBox 24">
              <a:extLst>
                <a:ext uri="{FF2B5EF4-FFF2-40B4-BE49-F238E27FC236}">
                  <a16:creationId xmlns:a16="http://schemas.microsoft.com/office/drawing/2014/main" id="{DF50F406-0A5E-4E32-99DD-998A57CEBB9F}"/>
                </a:ext>
              </a:extLst>
            </p:cNvPr>
            <p:cNvSpPr txBox="1"/>
            <p:nvPr/>
          </p:nvSpPr>
          <p:spPr>
            <a:xfrm>
              <a:off x="10000935" y="5840356"/>
              <a:ext cx="1050346" cy="307777"/>
            </a:xfrm>
            <a:prstGeom prst="rect">
              <a:avLst/>
            </a:prstGeom>
            <a:noFill/>
          </p:spPr>
          <p:txBody>
            <a:bodyPr wrap="square" rtlCol="0">
              <a:spAutoFit/>
            </a:bodyPr>
            <a:lstStyle/>
            <a:p>
              <a:pPr algn="ctr"/>
              <a:r>
                <a:rPr lang="es-ES" sz="1400" dirty="0">
                  <a:latin typeface="Gotham Book"/>
                </a:rPr>
                <a:t>18 meses</a:t>
              </a:r>
            </a:p>
          </p:txBody>
        </p:sp>
      </p:grpSp>
      <p:grpSp>
        <p:nvGrpSpPr>
          <p:cNvPr id="28" name="Group 27">
            <a:extLst>
              <a:ext uri="{FF2B5EF4-FFF2-40B4-BE49-F238E27FC236}">
                <a16:creationId xmlns:a16="http://schemas.microsoft.com/office/drawing/2014/main" id="{31DEB1D6-7CC8-443D-9A1E-3FC121FEA155}"/>
              </a:ext>
            </a:extLst>
          </p:cNvPr>
          <p:cNvGrpSpPr/>
          <p:nvPr/>
        </p:nvGrpSpPr>
        <p:grpSpPr>
          <a:xfrm>
            <a:off x="1028637" y="2011717"/>
            <a:ext cx="4664305" cy="3624625"/>
            <a:chOff x="1028637" y="2447945"/>
            <a:chExt cx="4664305" cy="3624625"/>
          </a:xfrm>
        </p:grpSpPr>
        <p:pic>
          <p:nvPicPr>
            <p:cNvPr id="11" name="Picture 10">
              <a:extLst>
                <a:ext uri="{FF2B5EF4-FFF2-40B4-BE49-F238E27FC236}">
                  <a16:creationId xmlns:a16="http://schemas.microsoft.com/office/drawing/2014/main" id="{29671541-C66D-42B2-BCC2-A11D170A3CAF}"/>
                </a:ext>
              </a:extLst>
            </p:cNvPr>
            <p:cNvPicPr>
              <a:picLocks noChangeAspect="1"/>
            </p:cNvPicPr>
            <p:nvPr/>
          </p:nvPicPr>
          <p:blipFill rotWithShape="1">
            <a:blip r:embed="rId5"/>
            <a:srcRect l="5432" b="9619"/>
            <a:stretch/>
          </p:blipFill>
          <p:spPr>
            <a:xfrm>
              <a:off x="1294769" y="3227619"/>
              <a:ext cx="4398173" cy="2594792"/>
            </a:xfrm>
            <a:prstGeom prst="rect">
              <a:avLst/>
            </a:prstGeom>
          </p:spPr>
        </p:pic>
        <p:sp>
          <p:nvSpPr>
            <p:cNvPr id="17" name="TextBox 16">
              <a:extLst>
                <a:ext uri="{FF2B5EF4-FFF2-40B4-BE49-F238E27FC236}">
                  <a16:creationId xmlns:a16="http://schemas.microsoft.com/office/drawing/2014/main" id="{F799989D-88AB-46A0-BC87-FF1A15CDAE84}"/>
                </a:ext>
              </a:extLst>
            </p:cNvPr>
            <p:cNvSpPr txBox="1"/>
            <p:nvPr/>
          </p:nvSpPr>
          <p:spPr>
            <a:xfrm>
              <a:off x="2848737" y="2447945"/>
              <a:ext cx="1109341" cy="430887"/>
            </a:xfrm>
            <a:prstGeom prst="rect">
              <a:avLst/>
            </a:prstGeom>
            <a:noFill/>
          </p:spPr>
          <p:txBody>
            <a:bodyPr wrap="square" rtlCol="0">
              <a:spAutoFit/>
            </a:bodyPr>
            <a:lstStyle/>
            <a:p>
              <a:r>
                <a:rPr lang="en-US" b="1" dirty="0">
                  <a:solidFill>
                    <a:schemeClr val="tx1">
                      <a:lumMod val="85000"/>
                      <a:lumOff val="15000"/>
                    </a:schemeClr>
                  </a:solidFill>
                  <a:latin typeface="Gotham Black"/>
                </a:rPr>
                <a:t>VPH-AR</a:t>
              </a:r>
            </a:p>
            <a:p>
              <a:endParaRPr lang="en-US" sz="400" dirty="0">
                <a:solidFill>
                  <a:srgbClr val="DBD3DA"/>
                </a:solidFill>
                <a:latin typeface="Gotham Black"/>
              </a:endParaRPr>
            </a:p>
          </p:txBody>
        </p:sp>
        <p:sp>
          <p:nvSpPr>
            <p:cNvPr id="3" name="TextBox 2">
              <a:extLst>
                <a:ext uri="{FF2B5EF4-FFF2-40B4-BE49-F238E27FC236}">
                  <a16:creationId xmlns:a16="http://schemas.microsoft.com/office/drawing/2014/main" id="{E3AAA3F1-FE54-47D9-A20E-96ABB1763A07}"/>
                </a:ext>
              </a:extLst>
            </p:cNvPr>
            <p:cNvSpPr txBox="1"/>
            <p:nvPr/>
          </p:nvSpPr>
          <p:spPr>
            <a:xfrm rot="16200000">
              <a:off x="66107" y="4494485"/>
              <a:ext cx="2232838" cy="307777"/>
            </a:xfrm>
            <a:prstGeom prst="rect">
              <a:avLst/>
            </a:prstGeom>
            <a:noFill/>
          </p:spPr>
          <p:txBody>
            <a:bodyPr wrap="square" rtlCol="0">
              <a:spAutoFit/>
            </a:bodyPr>
            <a:lstStyle/>
            <a:p>
              <a:pPr algn="ctr"/>
              <a:r>
                <a:rPr lang="es-ES" sz="1400" dirty="0">
                  <a:latin typeface="Gotham Book"/>
                </a:rPr>
                <a:t>% de pacientes VPH-AR +</a:t>
              </a:r>
            </a:p>
          </p:txBody>
        </p:sp>
        <p:sp>
          <p:nvSpPr>
            <p:cNvPr id="5" name="TextBox 4">
              <a:extLst>
                <a:ext uri="{FF2B5EF4-FFF2-40B4-BE49-F238E27FC236}">
                  <a16:creationId xmlns:a16="http://schemas.microsoft.com/office/drawing/2014/main" id="{E5224201-E7C0-4E39-B185-547DB1A9FCB1}"/>
                </a:ext>
              </a:extLst>
            </p:cNvPr>
            <p:cNvSpPr txBox="1"/>
            <p:nvPr/>
          </p:nvSpPr>
          <p:spPr>
            <a:xfrm>
              <a:off x="1830224" y="5764793"/>
              <a:ext cx="813865" cy="307777"/>
            </a:xfrm>
            <a:prstGeom prst="rect">
              <a:avLst/>
            </a:prstGeom>
            <a:noFill/>
          </p:spPr>
          <p:txBody>
            <a:bodyPr wrap="square" rtlCol="0">
              <a:spAutoFit/>
            </a:bodyPr>
            <a:lstStyle/>
            <a:p>
              <a:pPr algn="ctr"/>
              <a:r>
                <a:rPr lang="es-ES" sz="1400" dirty="0">
                  <a:latin typeface="Gotham Book"/>
                </a:rPr>
                <a:t>Basal</a:t>
              </a:r>
            </a:p>
          </p:txBody>
        </p:sp>
        <p:sp>
          <p:nvSpPr>
            <p:cNvPr id="13" name="TextBox 12">
              <a:extLst>
                <a:ext uri="{FF2B5EF4-FFF2-40B4-BE49-F238E27FC236}">
                  <a16:creationId xmlns:a16="http://schemas.microsoft.com/office/drawing/2014/main" id="{840501A7-9954-41ED-8D3A-0AE40D67ACD1}"/>
                </a:ext>
              </a:extLst>
            </p:cNvPr>
            <p:cNvSpPr txBox="1"/>
            <p:nvPr/>
          </p:nvSpPr>
          <p:spPr>
            <a:xfrm>
              <a:off x="3057756" y="5763578"/>
              <a:ext cx="966079" cy="307777"/>
            </a:xfrm>
            <a:prstGeom prst="rect">
              <a:avLst/>
            </a:prstGeom>
            <a:noFill/>
          </p:spPr>
          <p:txBody>
            <a:bodyPr wrap="square" rtlCol="0">
              <a:spAutoFit/>
            </a:bodyPr>
            <a:lstStyle/>
            <a:p>
              <a:pPr algn="ctr"/>
              <a:r>
                <a:rPr lang="es-ES" sz="1400" dirty="0">
                  <a:latin typeface="Gotham Book"/>
                </a:rPr>
                <a:t>6 meses</a:t>
              </a:r>
            </a:p>
          </p:txBody>
        </p:sp>
        <p:sp>
          <p:nvSpPr>
            <p:cNvPr id="27" name="TextBox 26">
              <a:extLst>
                <a:ext uri="{FF2B5EF4-FFF2-40B4-BE49-F238E27FC236}">
                  <a16:creationId xmlns:a16="http://schemas.microsoft.com/office/drawing/2014/main" id="{7614B5E2-4AC1-4826-A46B-ABB4C9514697}"/>
                </a:ext>
              </a:extLst>
            </p:cNvPr>
            <p:cNvSpPr txBox="1"/>
            <p:nvPr/>
          </p:nvSpPr>
          <p:spPr>
            <a:xfrm>
              <a:off x="4282368" y="5763577"/>
              <a:ext cx="966079" cy="307777"/>
            </a:xfrm>
            <a:prstGeom prst="rect">
              <a:avLst/>
            </a:prstGeom>
            <a:noFill/>
          </p:spPr>
          <p:txBody>
            <a:bodyPr wrap="square" rtlCol="0">
              <a:spAutoFit/>
            </a:bodyPr>
            <a:lstStyle/>
            <a:p>
              <a:pPr algn="ctr"/>
              <a:r>
                <a:rPr lang="es-ES" sz="1400" dirty="0">
                  <a:latin typeface="Gotham Book"/>
                </a:rPr>
                <a:t>18 meses</a:t>
              </a:r>
            </a:p>
          </p:txBody>
        </p:sp>
      </p:grpSp>
      <p:sp>
        <p:nvSpPr>
          <p:cNvPr id="2" name="CuadroTexto 8">
            <a:extLst>
              <a:ext uri="{FF2B5EF4-FFF2-40B4-BE49-F238E27FC236}">
                <a16:creationId xmlns:a16="http://schemas.microsoft.com/office/drawing/2014/main" id="{A428A0BC-2241-4244-974C-FAB45D505988}"/>
              </a:ext>
            </a:extLst>
          </p:cNvPr>
          <p:cNvSpPr txBox="1"/>
          <p:nvPr/>
        </p:nvSpPr>
        <p:spPr>
          <a:xfrm>
            <a:off x="0" y="377946"/>
            <a:ext cx="12192000" cy="369332"/>
          </a:xfrm>
          <a:prstGeom prst="rect">
            <a:avLst/>
          </a:prstGeom>
          <a:solidFill>
            <a:srgbClr val="990099"/>
          </a:solidFill>
        </p:spPr>
        <p:txBody>
          <a:bodyPr wrap="square">
            <a:spAutoFit/>
          </a:bodyPr>
          <a:lstStyle>
            <a:defPPr>
              <a:defRPr lang="es-ES"/>
            </a:defPPr>
            <a:lvl1pPr algn="ctr">
              <a:defRPr b="1">
                <a:solidFill>
                  <a:schemeClr val="bg1"/>
                </a:solidFill>
                <a:effectLst>
                  <a:outerShdw blurRad="38100" dist="38100" dir="2700000" algn="tl">
                    <a:srgbClr val="000000">
                      <a:alpha val="43137"/>
                    </a:srgbClr>
                  </a:outerShdw>
                </a:effectLst>
                <a:latin typeface="Gotham Black"/>
              </a:defRPr>
            </a:lvl1pPr>
          </a:lstStyle>
          <a:p>
            <a:r>
              <a:rPr lang="en-US" dirty="0"/>
              <a:t>ACLARAMIENTO ESPONTÁNEO del VPH-AR</a:t>
            </a:r>
            <a:endParaRPr lang="es-ES" dirty="0"/>
          </a:p>
        </p:txBody>
      </p:sp>
    </p:spTree>
    <p:extLst>
      <p:ext uri="{BB962C8B-B14F-4D97-AF65-F5344CB8AC3E}">
        <p14:creationId xmlns:p14="http://schemas.microsoft.com/office/powerpoint/2010/main" val="3907115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7B45286C-0BEE-4DEF-8E4E-11255903D7EA}"/>
              </a:ext>
            </a:extLst>
          </p:cNvPr>
          <p:cNvPicPr>
            <a:picLocks noChangeAspect="1"/>
          </p:cNvPicPr>
          <p:nvPr/>
        </p:nvPicPr>
        <p:blipFill rotWithShape="1">
          <a:blip r:embed="rId3">
            <a:duotone>
              <a:schemeClr val="bg2">
                <a:shade val="45000"/>
                <a:satMod val="135000"/>
              </a:schemeClr>
              <a:prstClr val="white"/>
            </a:duotone>
            <a:alphaModFix amt="35000"/>
            <a:extLst>
              <a:ext uri="{BEBA8EAE-BF5A-486C-A8C5-ECC9F3942E4B}">
                <a14:imgProps xmlns:a14="http://schemas.microsoft.com/office/drawing/2010/main">
                  <a14:imgLayer r:embed="rId4">
                    <a14:imgEffect>
                      <a14:backgroundRemoval t="10750" b="80625" l="9667" r="73750">
                        <a14:foregroundMark x1="20583" y1="13750" x2="25000" y2="10000"/>
                        <a14:foregroundMark x1="25000" y1="10000" x2="29833" y2="10750"/>
                        <a14:foregroundMark x1="29833" y1="10750" x2="31167" y2="13875"/>
                        <a14:foregroundMark x1="15583" y1="44250" x2="11167" y2="47375"/>
                        <a14:foregroundMark x1="11167" y1="47375" x2="9667" y2="54125"/>
                        <a14:foregroundMark x1="9667" y1="54125" x2="9667" y2="54125"/>
                        <a14:foregroundMark x1="38083" y1="42125" x2="43083" y2="43250"/>
                        <a14:foregroundMark x1="43083" y1="43250" x2="45917" y2="49250"/>
                        <a14:foregroundMark x1="45917" y1="49250" x2="44750" y2="56625"/>
                        <a14:foregroundMark x1="44333" y1="57625" x2="43333" y2="62875"/>
                      </a14:backgroundRemoval>
                    </a14:imgEffect>
                    <a14:imgEffect>
                      <a14:artisticGlowDiffused/>
                    </a14:imgEffect>
                  </a14:imgLayer>
                </a14:imgProps>
              </a:ext>
            </a:extLst>
          </a:blip>
          <a:srcRect l="2870" t="5020" r="47685" b="15833"/>
          <a:stretch/>
        </p:blipFill>
        <p:spPr>
          <a:xfrm>
            <a:off x="9122452" y="3429000"/>
            <a:ext cx="3802295" cy="4057650"/>
          </a:xfrm>
          <a:prstGeom prst="rect">
            <a:avLst/>
          </a:prstGeom>
        </p:spPr>
      </p:pic>
      <p:sp>
        <p:nvSpPr>
          <p:cNvPr id="5" name="CuadroTexto 4">
            <a:extLst>
              <a:ext uri="{FF2B5EF4-FFF2-40B4-BE49-F238E27FC236}">
                <a16:creationId xmlns:a16="http://schemas.microsoft.com/office/drawing/2014/main" id="{C08298CE-A979-4179-91CD-91EC5B34993F}"/>
              </a:ext>
            </a:extLst>
          </p:cNvPr>
          <p:cNvSpPr txBox="1"/>
          <p:nvPr/>
        </p:nvSpPr>
        <p:spPr>
          <a:xfrm>
            <a:off x="3086100" y="5799608"/>
            <a:ext cx="2350548" cy="215444"/>
          </a:xfrm>
          <a:prstGeom prst="rect">
            <a:avLst/>
          </a:prstGeom>
          <a:noFill/>
        </p:spPr>
        <p:txBody>
          <a:bodyPr wrap="square">
            <a:spAutoFit/>
          </a:bodyPr>
          <a:lstStyle>
            <a:defPPr>
              <a:defRPr lang="es-ES"/>
            </a:defPPr>
            <a:lvl1pPr>
              <a:defRPr sz="1100"/>
            </a:lvl1pPr>
          </a:lstStyle>
          <a:p>
            <a:pPr algn="r"/>
            <a:r>
              <a:rPr lang="es-ES" sz="800" dirty="0" err="1"/>
              <a:t>Int</a:t>
            </a:r>
            <a:r>
              <a:rPr lang="es-ES" sz="800" dirty="0"/>
              <a:t>. J. </a:t>
            </a:r>
            <a:r>
              <a:rPr lang="es-ES" sz="800" dirty="0" err="1"/>
              <a:t>Cancer</a:t>
            </a:r>
            <a:r>
              <a:rPr lang="es-ES" sz="800" dirty="0"/>
              <a:t>: 146, 2113–2121 (2020)</a:t>
            </a:r>
          </a:p>
        </p:txBody>
      </p:sp>
      <p:sp>
        <p:nvSpPr>
          <p:cNvPr id="9" name="CuadroTexto 8">
            <a:extLst>
              <a:ext uri="{FF2B5EF4-FFF2-40B4-BE49-F238E27FC236}">
                <a16:creationId xmlns:a16="http://schemas.microsoft.com/office/drawing/2014/main" id="{8087BFC4-1511-448A-9246-7164D7777E93}"/>
              </a:ext>
            </a:extLst>
          </p:cNvPr>
          <p:cNvSpPr txBox="1"/>
          <p:nvPr/>
        </p:nvSpPr>
        <p:spPr>
          <a:xfrm>
            <a:off x="707858" y="2395813"/>
            <a:ext cx="8763000" cy="830997"/>
          </a:xfrm>
          <a:prstGeom prst="rect">
            <a:avLst/>
          </a:prstGeom>
          <a:noFill/>
        </p:spPr>
        <p:txBody>
          <a:bodyPr wrap="square">
            <a:spAutoFit/>
          </a:bodyPr>
          <a:lstStyle/>
          <a:p>
            <a:pPr algn="just"/>
            <a:r>
              <a:rPr lang="es-ES" sz="1600"/>
              <a:t>Mujeres 24-65 años de edad (N = 1.127)</a:t>
            </a:r>
          </a:p>
          <a:p>
            <a:pPr algn="just"/>
            <a:r>
              <a:rPr lang="es-ES" sz="1600"/>
              <a:t>Screening VPH en Inglaterra </a:t>
            </a:r>
          </a:p>
          <a:p>
            <a:pPr algn="just"/>
            <a:r>
              <a:rPr lang="es-ES" sz="1600"/>
              <a:t>Incluyen un grupo control con citología normal sin test VPH.</a:t>
            </a:r>
          </a:p>
        </p:txBody>
      </p:sp>
      <p:sp>
        <p:nvSpPr>
          <p:cNvPr id="11" name="CuadroTexto 10">
            <a:extLst>
              <a:ext uri="{FF2B5EF4-FFF2-40B4-BE49-F238E27FC236}">
                <a16:creationId xmlns:a16="http://schemas.microsoft.com/office/drawing/2014/main" id="{B4AD9E13-E4CC-476A-8E53-29D045E3D89C}"/>
              </a:ext>
            </a:extLst>
          </p:cNvPr>
          <p:cNvSpPr txBox="1"/>
          <p:nvPr/>
        </p:nvSpPr>
        <p:spPr>
          <a:xfrm>
            <a:off x="951707" y="5352716"/>
            <a:ext cx="4484941" cy="430887"/>
          </a:xfrm>
          <a:prstGeom prst="rect">
            <a:avLst/>
          </a:prstGeom>
          <a:noFill/>
        </p:spPr>
        <p:txBody>
          <a:bodyPr wrap="square">
            <a:spAutoFit/>
          </a:bodyPr>
          <a:lstStyle/>
          <a:p>
            <a:pPr algn="r"/>
            <a:r>
              <a:rPr lang="en-US" sz="1100" dirty="0" err="1"/>
              <a:t>Ansiedad</a:t>
            </a:r>
            <a:r>
              <a:rPr lang="en-US" sz="1100" dirty="0"/>
              <a:t> y </a:t>
            </a:r>
            <a:r>
              <a:rPr lang="en-US" sz="1100" dirty="0" err="1"/>
              <a:t>Angustia</a:t>
            </a:r>
            <a:r>
              <a:rPr lang="en-US" sz="1100" dirty="0"/>
              <a:t>, se </a:t>
            </a:r>
            <a:r>
              <a:rPr lang="en-US" sz="1100" dirty="0" err="1"/>
              <a:t>midieron</a:t>
            </a:r>
            <a:r>
              <a:rPr lang="en-US" sz="1100" dirty="0"/>
              <a:t> con el </a:t>
            </a:r>
            <a:r>
              <a:rPr lang="en-US" sz="1100" i="1" dirty="0"/>
              <a:t>state-trait anxiety inventory </a:t>
            </a:r>
            <a:r>
              <a:rPr lang="en-US" sz="1100" dirty="0"/>
              <a:t>[S-STAI-6] y el </a:t>
            </a:r>
            <a:r>
              <a:rPr lang="en-US" sz="1100" i="1" dirty="0"/>
              <a:t>General Health Questionnaire </a:t>
            </a:r>
            <a:r>
              <a:rPr lang="en-US" sz="1100" dirty="0"/>
              <a:t>[GHQ-12]).</a:t>
            </a:r>
            <a:endParaRPr lang="es-ES" sz="1100" dirty="0"/>
          </a:p>
        </p:txBody>
      </p:sp>
      <p:sp>
        <p:nvSpPr>
          <p:cNvPr id="2" name="CuadroTexto 8">
            <a:extLst>
              <a:ext uri="{FF2B5EF4-FFF2-40B4-BE49-F238E27FC236}">
                <a16:creationId xmlns:a16="http://schemas.microsoft.com/office/drawing/2014/main" id="{28984FD7-705D-4FBE-8D07-77EDA80C7E0E}"/>
              </a:ext>
            </a:extLst>
          </p:cNvPr>
          <p:cNvSpPr txBox="1"/>
          <p:nvPr/>
        </p:nvSpPr>
        <p:spPr>
          <a:xfrm>
            <a:off x="0" y="377946"/>
            <a:ext cx="12192000" cy="369332"/>
          </a:xfrm>
          <a:prstGeom prst="rect">
            <a:avLst/>
          </a:prstGeom>
          <a:solidFill>
            <a:srgbClr val="990099"/>
          </a:solidFill>
        </p:spPr>
        <p:txBody>
          <a:bodyPr wrap="square">
            <a:spAutoFit/>
          </a:bodyPr>
          <a:lstStyle>
            <a:defPPr>
              <a:defRPr lang="es-ES"/>
            </a:defPPr>
            <a:lvl1pPr algn="ctr">
              <a:defRPr b="1">
                <a:solidFill>
                  <a:schemeClr val="bg1"/>
                </a:solidFill>
                <a:effectLst>
                  <a:outerShdw blurRad="38100" dist="38100" dir="2700000" algn="tl">
                    <a:srgbClr val="000000">
                      <a:alpha val="43137"/>
                    </a:srgbClr>
                  </a:outerShdw>
                </a:effectLst>
                <a:latin typeface="Gotham Black"/>
              </a:defRPr>
            </a:lvl1pPr>
          </a:lstStyle>
          <a:p>
            <a:r>
              <a:rPr lang="es-ES" dirty="0"/>
              <a:t>RESPUESTA EMOCIONAL después de UN RESULTADO POSITIVO POR VPH</a:t>
            </a:r>
          </a:p>
        </p:txBody>
      </p:sp>
      <p:sp>
        <p:nvSpPr>
          <p:cNvPr id="4" name="CuadroTexto 9">
            <a:extLst>
              <a:ext uri="{FF2B5EF4-FFF2-40B4-BE49-F238E27FC236}">
                <a16:creationId xmlns:a16="http://schemas.microsoft.com/office/drawing/2014/main" id="{88393F47-8753-46E9-B2A1-A7BE58550BEE}"/>
              </a:ext>
            </a:extLst>
          </p:cNvPr>
          <p:cNvSpPr txBox="1"/>
          <p:nvPr/>
        </p:nvSpPr>
        <p:spPr>
          <a:xfrm>
            <a:off x="707858" y="3518482"/>
            <a:ext cx="4282908" cy="1477328"/>
          </a:xfrm>
          <a:prstGeom prst="rect">
            <a:avLst/>
          </a:prstGeom>
          <a:noFill/>
        </p:spPr>
        <p:txBody>
          <a:bodyPr wrap="square">
            <a:spAutoFit/>
          </a:bodyPr>
          <a:lstStyle/>
          <a:p>
            <a:r>
              <a:rPr lang="es-ES" dirty="0"/>
              <a:t>Las mujeres que dieron positivo al VPH tuvieron puntuaciones medias de </a:t>
            </a:r>
            <a:r>
              <a:rPr lang="es-ES" b="1" dirty="0"/>
              <a:t>ansiedad</a:t>
            </a:r>
            <a:r>
              <a:rPr lang="es-ES" dirty="0"/>
              <a:t> (p = 0,02) y de </a:t>
            </a:r>
            <a:r>
              <a:rPr lang="es-ES" b="1" dirty="0"/>
              <a:t>malestar general (angustia; </a:t>
            </a:r>
            <a:r>
              <a:rPr lang="es-ES" b="1" i="1" dirty="0" err="1"/>
              <a:t>distress</a:t>
            </a:r>
            <a:r>
              <a:rPr lang="es-ES" b="1" dirty="0"/>
              <a:t>) </a:t>
            </a:r>
            <a:r>
              <a:rPr lang="es-ES" dirty="0"/>
              <a:t>(p&lt;0,04) más altas que las mujeres del grupo control</a:t>
            </a:r>
          </a:p>
        </p:txBody>
      </p:sp>
      <p:sp>
        <p:nvSpPr>
          <p:cNvPr id="16" name="TextBox 15">
            <a:extLst>
              <a:ext uri="{FF2B5EF4-FFF2-40B4-BE49-F238E27FC236}">
                <a16:creationId xmlns:a16="http://schemas.microsoft.com/office/drawing/2014/main" id="{582A02A9-8F6C-4964-955D-DA337A647541}"/>
              </a:ext>
            </a:extLst>
          </p:cNvPr>
          <p:cNvSpPr txBox="1"/>
          <p:nvPr/>
        </p:nvSpPr>
        <p:spPr>
          <a:xfrm>
            <a:off x="6769100" y="2281229"/>
            <a:ext cx="5245100" cy="861774"/>
          </a:xfrm>
          <a:prstGeom prst="rect">
            <a:avLst/>
          </a:prstGeom>
          <a:noFill/>
        </p:spPr>
        <p:txBody>
          <a:bodyPr wrap="square">
            <a:spAutoFit/>
          </a:bodyPr>
          <a:lstStyle>
            <a:defPPr>
              <a:defRPr lang="es-ES"/>
            </a:defPPr>
            <a:lvl1pPr algn="just">
              <a:defRPr sz="1600"/>
            </a:lvl1pPr>
          </a:lstStyle>
          <a:p>
            <a:r>
              <a:rPr lang="es-ES"/>
              <a:t>Meta-análisis. 33 estudios</a:t>
            </a:r>
          </a:p>
          <a:p>
            <a:r>
              <a:rPr lang="es-ES"/>
              <a:t>N: 12.789 mujeres, 18- 65 años de edad </a:t>
            </a:r>
          </a:p>
          <a:p>
            <a:r>
              <a:rPr lang="es-ES"/>
              <a:t>4.305 HPV positivas</a:t>
            </a:r>
          </a:p>
        </p:txBody>
      </p:sp>
      <p:sp>
        <p:nvSpPr>
          <p:cNvPr id="20" name="TextBox 19">
            <a:extLst>
              <a:ext uri="{FF2B5EF4-FFF2-40B4-BE49-F238E27FC236}">
                <a16:creationId xmlns:a16="http://schemas.microsoft.com/office/drawing/2014/main" id="{3EBE6368-D153-49D5-A279-ADBCEE27674F}"/>
              </a:ext>
            </a:extLst>
          </p:cNvPr>
          <p:cNvSpPr txBox="1"/>
          <p:nvPr/>
        </p:nvSpPr>
        <p:spPr>
          <a:xfrm>
            <a:off x="6769100" y="3346159"/>
            <a:ext cx="4978233" cy="1754326"/>
          </a:xfrm>
          <a:prstGeom prst="rect">
            <a:avLst/>
          </a:prstGeom>
          <a:noFill/>
        </p:spPr>
        <p:txBody>
          <a:bodyPr wrap="square">
            <a:spAutoFit/>
          </a:bodyPr>
          <a:lstStyle/>
          <a:p>
            <a:r>
              <a:rPr lang="es-ES" sz="1800">
                <a:latin typeface="Gotham Book"/>
              </a:rPr>
              <a:t>Ser </a:t>
            </a:r>
            <a:r>
              <a:rPr lang="es-ES" sz="1800" b="1">
                <a:latin typeface="Gotham Book"/>
              </a:rPr>
              <a:t>positiva por HPV </a:t>
            </a:r>
            <a:r>
              <a:rPr lang="es-ES" sz="1800">
                <a:latin typeface="Gotham Book"/>
              </a:rPr>
              <a:t>tiene una derivada emocional fuerte que se manifiesta con una </a:t>
            </a:r>
            <a:r>
              <a:rPr lang="es-ES" sz="1800" b="1">
                <a:latin typeface="Gotham Book"/>
              </a:rPr>
              <a:t>ansiedad</a:t>
            </a:r>
            <a:r>
              <a:rPr lang="es-ES" sz="1800">
                <a:latin typeface="Gotham Book"/>
              </a:rPr>
              <a:t> a corto plazo, </a:t>
            </a:r>
            <a:r>
              <a:rPr lang="es-ES" sz="1800" b="1">
                <a:latin typeface="Gotham Book"/>
              </a:rPr>
              <a:t>angustia</a:t>
            </a:r>
            <a:r>
              <a:rPr lang="es-ES" sz="1800">
                <a:latin typeface="Gotham Book"/>
              </a:rPr>
              <a:t> tanto a corto como a largo plazo y también se relaciona con disgusto, vergüenza, sorpresa y temor ante la perspectiva de cáncer de cérvix.</a:t>
            </a:r>
          </a:p>
        </p:txBody>
      </p:sp>
      <p:sp>
        <p:nvSpPr>
          <p:cNvPr id="21" name="Rectangle: Rounded Corners 20">
            <a:extLst>
              <a:ext uri="{FF2B5EF4-FFF2-40B4-BE49-F238E27FC236}">
                <a16:creationId xmlns:a16="http://schemas.microsoft.com/office/drawing/2014/main" id="{A9C51846-FDE1-47CE-AEDA-96040FC6AD5D}"/>
              </a:ext>
            </a:extLst>
          </p:cNvPr>
          <p:cNvSpPr/>
          <p:nvPr/>
        </p:nvSpPr>
        <p:spPr>
          <a:xfrm>
            <a:off x="571500" y="1245242"/>
            <a:ext cx="5245100" cy="4861692"/>
          </a:xfrm>
          <a:prstGeom prst="roundRect">
            <a:avLst/>
          </a:prstGeom>
          <a:noFill/>
          <a:ln w="38100">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angle: Rounded Corners 22">
            <a:extLst>
              <a:ext uri="{FF2B5EF4-FFF2-40B4-BE49-F238E27FC236}">
                <a16:creationId xmlns:a16="http://schemas.microsoft.com/office/drawing/2014/main" id="{9C04E4D2-83AA-46F3-86E9-6663ED4A47A9}"/>
              </a:ext>
            </a:extLst>
          </p:cNvPr>
          <p:cNvSpPr/>
          <p:nvPr/>
        </p:nvSpPr>
        <p:spPr>
          <a:xfrm>
            <a:off x="6436402" y="1247008"/>
            <a:ext cx="5245100" cy="4861692"/>
          </a:xfrm>
          <a:prstGeom prst="roundRect">
            <a:avLst/>
          </a:prstGeom>
          <a:noFill/>
          <a:ln w="38100">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20">
            <a:extLst>
              <a:ext uri="{FF2B5EF4-FFF2-40B4-BE49-F238E27FC236}">
                <a16:creationId xmlns:a16="http://schemas.microsoft.com/office/drawing/2014/main" id="{EA0784C8-D2BE-4C72-B12D-1ECD4BDFB851}"/>
              </a:ext>
            </a:extLst>
          </p:cNvPr>
          <p:cNvSpPr/>
          <p:nvPr/>
        </p:nvSpPr>
        <p:spPr>
          <a:xfrm>
            <a:off x="401470" y="1086455"/>
            <a:ext cx="891361" cy="858899"/>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es-ES" dirty="0"/>
          </a:p>
        </p:txBody>
      </p:sp>
      <p:sp>
        <p:nvSpPr>
          <p:cNvPr id="15" name="Elipse 20">
            <a:extLst>
              <a:ext uri="{FF2B5EF4-FFF2-40B4-BE49-F238E27FC236}">
                <a16:creationId xmlns:a16="http://schemas.microsoft.com/office/drawing/2014/main" id="{826F0245-30A3-4FEB-A1DD-4130F798080B}"/>
              </a:ext>
            </a:extLst>
          </p:cNvPr>
          <p:cNvSpPr/>
          <p:nvPr/>
        </p:nvSpPr>
        <p:spPr>
          <a:xfrm>
            <a:off x="6323419" y="1066024"/>
            <a:ext cx="891361" cy="858899"/>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es-ES" dirty="0"/>
          </a:p>
        </p:txBody>
      </p:sp>
      <p:sp>
        <p:nvSpPr>
          <p:cNvPr id="25" name="CuadroTexto 8">
            <a:extLst>
              <a:ext uri="{FF2B5EF4-FFF2-40B4-BE49-F238E27FC236}">
                <a16:creationId xmlns:a16="http://schemas.microsoft.com/office/drawing/2014/main" id="{32DA4834-33F2-4FD1-BBC6-380CC78BCD2A}"/>
              </a:ext>
            </a:extLst>
          </p:cNvPr>
          <p:cNvSpPr txBox="1"/>
          <p:nvPr/>
        </p:nvSpPr>
        <p:spPr>
          <a:xfrm>
            <a:off x="9258216" y="5818031"/>
            <a:ext cx="1973596" cy="215444"/>
          </a:xfrm>
          <a:prstGeom prst="rect">
            <a:avLst/>
          </a:prstGeom>
          <a:noFill/>
        </p:spPr>
        <p:txBody>
          <a:bodyPr wrap="square">
            <a:spAutoFit/>
          </a:bodyPr>
          <a:lstStyle>
            <a:defPPr>
              <a:defRPr lang="es-ES"/>
            </a:defPPr>
            <a:lvl1pPr>
              <a:defRPr sz="1100"/>
            </a:lvl1pPr>
          </a:lstStyle>
          <a:p>
            <a:pPr algn="r"/>
            <a:r>
              <a:rPr lang="en-US" sz="800" dirty="0"/>
              <a:t>Health Psychol Rev . 2020 May 24;1-35.</a:t>
            </a:r>
            <a:endParaRPr lang="es-ES" sz="800" dirty="0"/>
          </a:p>
        </p:txBody>
      </p:sp>
    </p:spTree>
    <p:extLst>
      <p:ext uri="{BB962C8B-B14F-4D97-AF65-F5344CB8AC3E}">
        <p14:creationId xmlns:p14="http://schemas.microsoft.com/office/powerpoint/2010/main" val="3676384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E762EE4-9B3B-4D6B-B555-A903A8750F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518" y="1110204"/>
            <a:ext cx="5717754" cy="5486400"/>
          </a:xfrm>
          <a:prstGeom prst="rect">
            <a:avLst/>
          </a:prstGeom>
        </p:spPr>
      </p:pic>
      <p:sp>
        <p:nvSpPr>
          <p:cNvPr id="6" name="CuadroTexto 5">
            <a:extLst>
              <a:ext uri="{FF2B5EF4-FFF2-40B4-BE49-F238E27FC236}">
                <a16:creationId xmlns:a16="http://schemas.microsoft.com/office/drawing/2014/main" id="{03C41019-C5A7-4850-94CF-8FA03BE04DA3}"/>
              </a:ext>
            </a:extLst>
          </p:cNvPr>
          <p:cNvSpPr txBox="1"/>
          <p:nvPr/>
        </p:nvSpPr>
        <p:spPr>
          <a:xfrm>
            <a:off x="625259" y="2207055"/>
            <a:ext cx="2497958" cy="1446550"/>
          </a:xfrm>
          <a:prstGeom prst="rect">
            <a:avLst/>
          </a:prstGeom>
          <a:noFill/>
        </p:spPr>
        <p:txBody>
          <a:bodyPr wrap="square">
            <a:spAutoFit/>
          </a:bodyPr>
          <a:lstStyle/>
          <a:p>
            <a:r>
              <a:rPr lang="es-ES" sz="1400" b="1" dirty="0">
                <a:latin typeface="Gotham Book"/>
              </a:rPr>
              <a:t>VPH-BR</a:t>
            </a:r>
            <a:r>
              <a:rPr lang="es-ES" sz="1400" dirty="0">
                <a:latin typeface="Gotham Book"/>
              </a:rPr>
              <a:t>: </a:t>
            </a:r>
          </a:p>
          <a:p>
            <a:r>
              <a:rPr lang="es-ES" sz="1200" dirty="0">
                <a:latin typeface="Gotham Book"/>
              </a:rPr>
              <a:t>6, 11</a:t>
            </a:r>
          </a:p>
          <a:p>
            <a:r>
              <a:rPr lang="es-ES" sz="1400" b="1" dirty="0">
                <a:latin typeface="Gotham Book"/>
              </a:rPr>
              <a:t>VPH-AR</a:t>
            </a:r>
            <a:r>
              <a:rPr lang="es-ES" sz="1400" dirty="0">
                <a:latin typeface="Gotham Book"/>
              </a:rPr>
              <a:t>: </a:t>
            </a:r>
          </a:p>
          <a:p>
            <a:r>
              <a:rPr lang="es-ES" sz="1200" dirty="0">
                <a:latin typeface="Gotham Book"/>
              </a:rPr>
              <a:t>16, 18, 31, 33,</a:t>
            </a:r>
          </a:p>
          <a:p>
            <a:r>
              <a:rPr lang="es-ES" sz="1200" dirty="0">
                <a:latin typeface="Gotham Book"/>
              </a:rPr>
              <a:t>35, 39, 45, 51, 52, 56, 58, 59</a:t>
            </a:r>
          </a:p>
          <a:p>
            <a:endParaRPr lang="es-ES" sz="1000" dirty="0">
              <a:latin typeface="Gotham Book"/>
            </a:endParaRPr>
          </a:p>
          <a:p>
            <a:endParaRPr lang="es-ES" sz="1400" dirty="0">
              <a:latin typeface="Gotham Book"/>
            </a:endParaRPr>
          </a:p>
        </p:txBody>
      </p:sp>
      <p:pic>
        <p:nvPicPr>
          <p:cNvPr id="8" name="Picture 2" descr="Papillomavirus Research - Journal - Elsevier">
            <a:extLst>
              <a:ext uri="{FF2B5EF4-FFF2-40B4-BE49-F238E27FC236}">
                <a16:creationId xmlns:a16="http://schemas.microsoft.com/office/drawing/2014/main" id="{305E62BC-80F9-4AC4-8F41-58BE3083740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438" b="84896" l="23264" r="75347">
                        <a14:foregroundMark x1="32813" y1="81250" x2="50000" y2="89193"/>
                        <a14:foregroundMark x1="50000" y1="89193" x2="60417" y2="88281"/>
                        <a14:foregroundMark x1="60417" y1="88281" x2="67361" y2="83594"/>
                        <a14:foregroundMark x1="67361" y1="83594" x2="70954" y2="79216"/>
                        <a14:foregroundMark x1="73206" y1="75037" x2="75174" y2="62891"/>
                        <a14:foregroundMark x1="75174" y1="62891" x2="71354" y2="56120"/>
                        <a14:foregroundMark x1="71354" y1="56120" x2="63889" y2="51432"/>
                        <a14:foregroundMark x1="63889" y1="51432" x2="54861" y2="48438"/>
                        <a14:foregroundMark x1="54861" y1="48438" x2="45139" y2="48438"/>
                        <a14:foregroundMark x1="45139" y1="48438" x2="34375" y2="50911"/>
                        <a14:foregroundMark x1="39583" y1="84115" x2="58160" y2="85026"/>
                        <a14:foregroundMark x1="58160" y1="85026" x2="62619" y2="83715"/>
                        <a14:foregroundMark x1="69205" y1="78876" x2="70313" y2="77083"/>
                        <a14:foregroundMark x1="26215" y1="57682" x2="23090" y2="63802"/>
                        <a14:foregroundMark x1="23090" y1="63802" x2="23264" y2="70573"/>
                        <a14:foregroundMark x1="23264" y1="70573" x2="32986" y2="80729"/>
                        <a14:foregroundMark x1="46701" y1="83724" x2="64583" y2="81510"/>
                        <a14:foregroundMark x1="64583" y1="81510" x2="70486" y2="75911"/>
                        <a14:foregroundMark x1="70486" y1="75911" x2="75347" y2="62630"/>
                        <a14:foregroundMark x1="75347" y1="62630" x2="73438" y2="58203"/>
                        <a14:backgroundMark x1="63373" y1="83755" x2="68924" y2="80339"/>
                        <a14:backgroundMark x1="62153" y1="84505" x2="63092" y2="83927"/>
                        <a14:backgroundMark x1="68924" y1="80339" x2="73785" y2="75391"/>
                      </a14:backgroundRemoval>
                    </a14:imgEffect>
                  </a14:imgLayer>
                </a14:imgProps>
              </a:ext>
              <a:ext uri="{28A0092B-C50C-407E-A947-70E740481C1C}">
                <a14:useLocalDpi xmlns:a14="http://schemas.microsoft.com/office/drawing/2010/main" val="0"/>
              </a:ext>
            </a:extLst>
          </a:blip>
          <a:srcRect l="20164" t="44805" r="21749" b="12093"/>
          <a:stretch/>
        </p:blipFill>
        <p:spPr bwMode="auto">
          <a:xfrm>
            <a:off x="1707022" y="1933901"/>
            <a:ext cx="693831" cy="686423"/>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54951589-30A9-4A2B-9C99-5FB7B58066FA}"/>
              </a:ext>
            </a:extLst>
          </p:cNvPr>
          <p:cNvSpPr txBox="1"/>
          <p:nvPr/>
        </p:nvSpPr>
        <p:spPr>
          <a:xfrm>
            <a:off x="389192" y="1876597"/>
            <a:ext cx="1428679" cy="423449"/>
          </a:xfrm>
          <a:prstGeom prst="rect">
            <a:avLst/>
          </a:prstGeom>
          <a:noFill/>
        </p:spPr>
        <p:txBody>
          <a:bodyPr wrap="square">
            <a:spAutoFit/>
          </a:bodyPr>
          <a:lstStyle/>
          <a:p>
            <a:pPr algn="ctr" eaLnBrk="1" hangingPunct="1">
              <a:lnSpc>
                <a:spcPct val="150000"/>
              </a:lnSpc>
              <a:buClr>
                <a:srgbClr val="AB4E99"/>
              </a:buClr>
            </a:pPr>
            <a:r>
              <a:rPr lang="es-ES_tradnl" sz="1600" b="1" dirty="0">
                <a:latin typeface="Gotham Book" charset="0"/>
                <a:ea typeface="MS PGothic" charset="0"/>
                <a:cs typeface="MS PGothic" charset="0"/>
              </a:rPr>
              <a:t>Genotipo viral</a:t>
            </a:r>
          </a:p>
        </p:txBody>
      </p:sp>
      <p:pic>
        <p:nvPicPr>
          <p:cNvPr id="14" name="Picture 4" descr="Dibujo de útero de dibujos animados | Vector Premium">
            <a:extLst>
              <a:ext uri="{FF2B5EF4-FFF2-40B4-BE49-F238E27FC236}">
                <a16:creationId xmlns:a16="http://schemas.microsoft.com/office/drawing/2014/main" id="{B843DBD7-B497-409E-91D6-E4E8EF66C256}"/>
              </a:ext>
            </a:extLst>
          </p:cNvPr>
          <p:cNvPicPr>
            <a:picLocks noChangeAspect="1" noChangeArrowheads="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t="18899" b="16615"/>
          <a:stretch/>
        </p:blipFill>
        <p:spPr bwMode="auto">
          <a:xfrm>
            <a:off x="8681976" y="1325201"/>
            <a:ext cx="1020778" cy="658252"/>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2D64D258-E777-41C2-A3F2-2B884C5A6AEA}"/>
              </a:ext>
            </a:extLst>
          </p:cNvPr>
          <p:cNvSpPr txBox="1"/>
          <p:nvPr/>
        </p:nvSpPr>
        <p:spPr>
          <a:xfrm>
            <a:off x="8681976" y="3682564"/>
            <a:ext cx="2979084" cy="1200329"/>
          </a:xfrm>
          <a:prstGeom prst="rect">
            <a:avLst/>
          </a:prstGeom>
          <a:noFill/>
        </p:spPr>
        <p:txBody>
          <a:bodyPr wrap="square">
            <a:spAutoFit/>
          </a:bodyPr>
          <a:lstStyle/>
          <a:p>
            <a:r>
              <a:rPr lang="es-ES" sz="1200" b="1">
                <a:latin typeface="Gotham Book"/>
              </a:rPr>
              <a:t>La diversidad bacteriana </a:t>
            </a:r>
            <a:r>
              <a:rPr lang="es-ES" sz="1200">
                <a:latin typeface="Gotham Book"/>
              </a:rPr>
              <a:t>parece ser un factor predictivo de progresión  CIN II +</a:t>
            </a:r>
          </a:p>
          <a:p>
            <a:endParaRPr lang="es-ES" sz="1200" b="1">
              <a:latin typeface="Gotham Book"/>
            </a:endParaRPr>
          </a:p>
          <a:p>
            <a:r>
              <a:rPr lang="es-ES" sz="1200" b="1">
                <a:latin typeface="Gotham Book"/>
              </a:rPr>
              <a:t>Una mayor abundancia de </a:t>
            </a:r>
            <a:r>
              <a:rPr lang="es-ES" sz="1200" b="1" i="1">
                <a:latin typeface="Gotham Book"/>
              </a:rPr>
              <a:t>Lactobacillus</a:t>
            </a:r>
            <a:r>
              <a:rPr lang="es-ES" sz="1200" b="1">
                <a:latin typeface="Gotham Book"/>
              </a:rPr>
              <a:t> </a:t>
            </a:r>
            <a:r>
              <a:rPr lang="es-ES" sz="1200">
                <a:latin typeface="Gotham Book"/>
              </a:rPr>
              <a:t>está asociada a un mayor aclaramiento de VPH-AR</a:t>
            </a:r>
            <a:endParaRPr lang="es-ES" sz="1200" b="1">
              <a:latin typeface="Gotham Book"/>
            </a:endParaRPr>
          </a:p>
        </p:txBody>
      </p:sp>
      <p:sp>
        <p:nvSpPr>
          <p:cNvPr id="18" name="CuadroTexto 17">
            <a:extLst>
              <a:ext uri="{FF2B5EF4-FFF2-40B4-BE49-F238E27FC236}">
                <a16:creationId xmlns:a16="http://schemas.microsoft.com/office/drawing/2014/main" id="{8106F708-1720-412F-9E08-0FC6C4F60B64}"/>
              </a:ext>
            </a:extLst>
          </p:cNvPr>
          <p:cNvSpPr txBox="1"/>
          <p:nvPr/>
        </p:nvSpPr>
        <p:spPr>
          <a:xfrm>
            <a:off x="389192" y="803424"/>
            <a:ext cx="10888408" cy="338554"/>
          </a:xfrm>
          <a:prstGeom prst="rect">
            <a:avLst/>
          </a:prstGeom>
          <a:noFill/>
        </p:spPr>
        <p:txBody>
          <a:bodyPr wrap="square">
            <a:spAutoFit/>
          </a:bodyPr>
          <a:lstStyle/>
          <a:p>
            <a:pPr algn="ctr"/>
            <a:r>
              <a:rPr lang="es-ES" sz="1600">
                <a:latin typeface="Gotham Book"/>
              </a:rPr>
              <a:t>De los 4 factores conocidos por estar relacionados con el aclaramiento del VPH, a excepción del genotipo viral,</a:t>
            </a:r>
          </a:p>
        </p:txBody>
      </p:sp>
      <p:sp>
        <p:nvSpPr>
          <p:cNvPr id="22" name="CuadroTexto 21">
            <a:extLst>
              <a:ext uri="{FF2B5EF4-FFF2-40B4-BE49-F238E27FC236}">
                <a16:creationId xmlns:a16="http://schemas.microsoft.com/office/drawing/2014/main" id="{211F1866-94D4-4DBB-9070-9F1BA4E0EC58}"/>
              </a:ext>
            </a:extLst>
          </p:cNvPr>
          <p:cNvSpPr txBox="1"/>
          <p:nvPr/>
        </p:nvSpPr>
        <p:spPr>
          <a:xfrm>
            <a:off x="7647757" y="6488882"/>
            <a:ext cx="3952875" cy="215444"/>
          </a:xfrm>
          <a:prstGeom prst="rect">
            <a:avLst/>
          </a:prstGeom>
          <a:noFill/>
        </p:spPr>
        <p:txBody>
          <a:bodyPr wrap="square">
            <a:spAutoFit/>
          </a:bodyPr>
          <a:lstStyle/>
          <a:p>
            <a:pPr algn="r"/>
            <a:r>
              <a:rPr lang="nl-NL" sz="800" dirty="0"/>
              <a:t>PLOS Pathogens | https://doi.org/10.1371/journal.ppat.1008376 March 26, 2020</a:t>
            </a:r>
            <a:endParaRPr lang="es-ES" sz="800" dirty="0"/>
          </a:p>
        </p:txBody>
      </p:sp>
      <p:sp>
        <p:nvSpPr>
          <p:cNvPr id="24" name="CuadroTexto 23">
            <a:extLst>
              <a:ext uri="{FF2B5EF4-FFF2-40B4-BE49-F238E27FC236}">
                <a16:creationId xmlns:a16="http://schemas.microsoft.com/office/drawing/2014/main" id="{B22AAAB4-3FE7-44DA-8C6C-7F460B0DBC5E}"/>
              </a:ext>
            </a:extLst>
          </p:cNvPr>
          <p:cNvSpPr txBox="1"/>
          <p:nvPr/>
        </p:nvSpPr>
        <p:spPr>
          <a:xfrm>
            <a:off x="9735368" y="5717229"/>
            <a:ext cx="2237557" cy="707886"/>
          </a:xfrm>
          <a:prstGeom prst="rect">
            <a:avLst/>
          </a:prstGeom>
          <a:noFill/>
        </p:spPr>
        <p:txBody>
          <a:bodyPr wrap="square">
            <a:spAutoFit/>
          </a:bodyPr>
          <a:lstStyle/>
          <a:p>
            <a:r>
              <a:rPr lang="es-ES" sz="800" dirty="0" err="1"/>
              <a:t>Int</a:t>
            </a:r>
            <a:r>
              <a:rPr lang="es-ES" sz="800" dirty="0"/>
              <a:t> J </a:t>
            </a:r>
            <a:r>
              <a:rPr lang="es-ES" sz="800" dirty="0" err="1"/>
              <a:t>Cancer</a:t>
            </a:r>
            <a:r>
              <a:rPr lang="es-ES" sz="800" dirty="0"/>
              <a:t>. 2015; 137: 193-203. 12. </a:t>
            </a:r>
          </a:p>
          <a:p>
            <a:r>
              <a:rPr lang="es-ES" sz="800" dirty="0" err="1"/>
              <a:t>Viruses</a:t>
            </a:r>
            <a:r>
              <a:rPr lang="es-ES" sz="800" dirty="0"/>
              <a:t>. 2015; 7: </a:t>
            </a:r>
          </a:p>
          <a:p>
            <a:r>
              <a:rPr lang="es-ES" sz="800" dirty="0" err="1"/>
              <a:t>PLoS</a:t>
            </a:r>
            <a:r>
              <a:rPr lang="es-ES" sz="800" dirty="0"/>
              <a:t> </a:t>
            </a:r>
            <a:r>
              <a:rPr lang="es-ES" sz="800" dirty="0" err="1"/>
              <a:t>One</a:t>
            </a:r>
            <a:r>
              <a:rPr lang="es-ES" sz="800" dirty="0"/>
              <a:t>. 2016; 11(4): e0153274 14.</a:t>
            </a:r>
          </a:p>
          <a:p>
            <a:r>
              <a:rPr lang="es-ES" sz="800" dirty="0" err="1"/>
              <a:t>PLoS</a:t>
            </a:r>
            <a:r>
              <a:rPr lang="es-ES" sz="800" dirty="0"/>
              <a:t> </a:t>
            </a:r>
            <a:r>
              <a:rPr lang="es-ES" sz="800" dirty="0" err="1"/>
              <a:t>One</a:t>
            </a:r>
            <a:r>
              <a:rPr lang="es-ES" sz="800" dirty="0"/>
              <a:t>. 2014; 9(1): e85429. </a:t>
            </a:r>
          </a:p>
          <a:p>
            <a:r>
              <a:rPr lang="es-ES" sz="800" dirty="0" err="1"/>
              <a:t>Int</a:t>
            </a:r>
            <a:r>
              <a:rPr lang="es-ES" sz="800" dirty="0"/>
              <a:t> J </a:t>
            </a:r>
            <a:r>
              <a:rPr lang="es-ES" sz="800" dirty="0" err="1"/>
              <a:t>Cancer</a:t>
            </a:r>
            <a:r>
              <a:rPr lang="es-ES" sz="800" dirty="0"/>
              <a:t>. 2016; 138(2): 361-8.</a:t>
            </a:r>
          </a:p>
        </p:txBody>
      </p:sp>
      <p:sp>
        <p:nvSpPr>
          <p:cNvPr id="2" name="CuadroTexto 1">
            <a:extLst>
              <a:ext uri="{FF2B5EF4-FFF2-40B4-BE49-F238E27FC236}">
                <a16:creationId xmlns:a16="http://schemas.microsoft.com/office/drawing/2014/main" id="{0D4D4D31-A2F6-45B3-A6FE-00C77757AB8C}"/>
              </a:ext>
            </a:extLst>
          </p:cNvPr>
          <p:cNvSpPr txBox="1"/>
          <p:nvPr/>
        </p:nvSpPr>
        <p:spPr>
          <a:xfrm>
            <a:off x="8692893" y="2094758"/>
            <a:ext cx="2737351" cy="646331"/>
          </a:xfrm>
          <a:prstGeom prst="rect">
            <a:avLst/>
          </a:prstGeom>
          <a:noFill/>
        </p:spPr>
        <p:txBody>
          <a:bodyPr wrap="square">
            <a:spAutoFit/>
          </a:bodyPr>
          <a:lstStyle/>
          <a:p>
            <a:r>
              <a:rPr lang="es-ES" sz="1200">
                <a:latin typeface="Gotham Book"/>
              </a:rPr>
              <a:t>En la </a:t>
            </a:r>
            <a:r>
              <a:rPr lang="es-ES" sz="1200" b="1">
                <a:latin typeface="Gotham Book"/>
              </a:rPr>
              <a:t>ZONA DE TRANSFORMACIÓN </a:t>
            </a:r>
            <a:r>
              <a:rPr lang="es-ES" sz="1200">
                <a:latin typeface="Gotham Book"/>
              </a:rPr>
              <a:t>(ZT) las células están en división, por lo que son susceptibles a la infección por VPH</a:t>
            </a:r>
          </a:p>
        </p:txBody>
      </p:sp>
      <p:pic>
        <p:nvPicPr>
          <p:cNvPr id="3" name="Picture 2" descr="Lactobacillus crispatus bacteria, illustration : Ilustración de stock">
            <a:extLst>
              <a:ext uri="{FF2B5EF4-FFF2-40B4-BE49-F238E27FC236}">
                <a16:creationId xmlns:a16="http://schemas.microsoft.com/office/drawing/2014/main" id="{99BA10B6-04B1-4AE7-8EF7-CC78C859BD7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0300" b="3974"/>
          <a:stretch/>
        </p:blipFill>
        <p:spPr bwMode="auto">
          <a:xfrm>
            <a:off x="8776918" y="3065661"/>
            <a:ext cx="583734" cy="62575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DF4C1DD-D8A1-40F1-8AC8-37AD0663B834}"/>
              </a:ext>
            </a:extLst>
          </p:cNvPr>
          <p:cNvSpPr txBox="1"/>
          <p:nvPr/>
        </p:nvSpPr>
        <p:spPr>
          <a:xfrm>
            <a:off x="0" y="315541"/>
            <a:ext cx="12192000" cy="400110"/>
          </a:xfrm>
          <a:prstGeom prst="rect">
            <a:avLst/>
          </a:prstGeom>
          <a:solidFill>
            <a:srgbClr val="990099"/>
          </a:solidFill>
        </p:spPr>
        <p:txBody>
          <a:bodyPr wrap="square">
            <a:spAutoFit/>
          </a:bodyPr>
          <a:lstStyle>
            <a:defPPr>
              <a:defRPr lang="es-ES"/>
            </a:defPPr>
            <a:lvl1pPr algn="ctr">
              <a:defRPr b="1">
                <a:solidFill>
                  <a:schemeClr val="bg1"/>
                </a:solidFill>
                <a:effectLst>
                  <a:outerShdw blurRad="38100" dist="38100" dir="2700000" algn="tl">
                    <a:srgbClr val="000000">
                      <a:alpha val="43137"/>
                    </a:srgbClr>
                  </a:outerShdw>
                </a:effectLst>
                <a:latin typeface="Gotham Black"/>
              </a:defRPr>
            </a:lvl1pPr>
          </a:lstStyle>
          <a:p>
            <a:r>
              <a:rPr lang="en-US" dirty="0"/>
              <a:t>FACTORES CLAVES EN LA PERSISTENCIA DEL VPH</a:t>
            </a:r>
          </a:p>
        </p:txBody>
      </p:sp>
      <p:sp>
        <p:nvSpPr>
          <p:cNvPr id="9" name="Rectangle 8">
            <a:extLst>
              <a:ext uri="{FF2B5EF4-FFF2-40B4-BE49-F238E27FC236}">
                <a16:creationId xmlns:a16="http://schemas.microsoft.com/office/drawing/2014/main" id="{ED85F117-6C53-4DB0-ABB1-EBD11492B60D}"/>
              </a:ext>
            </a:extLst>
          </p:cNvPr>
          <p:cNvSpPr/>
          <p:nvPr/>
        </p:nvSpPr>
        <p:spPr>
          <a:xfrm>
            <a:off x="3982824" y="2377054"/>
            <a:ext cx="171365" cy="122631"/>
          </a:xfrm>
          <a:prstGeom prst="rect">
            <a:avLst/>
          </a:prstGeom>
          <a:solidFill>
            <a:srgbClr val="A45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angle 10">
            <a:extLst>
              <a:ext uri="{FF2B5EF4-FFF2-40B4-BE49-F238E27FC236}">
                <a16:creationId xmlns:a16="http://schemas.microsoft.com/office/drawing/2014/main" id="{C48D3DCC-E214-46CE-B52A-F08CD8D6161A}"/>
              </a:ext>
            </a:extLst>
          </p:cNvPr>
          <p:cNvSpPr/>
          <p:nvPr/>
        </p:nvSpPr>
        <p:spPr>
          <a:xfrm>
            <a:off x="3918855" y="3888114"/>
            <a:ext cx="171365" cy="122631"/>
          </a:xfrm>
          <a:prstGeom prst="rect">
            <a:avLst/>
          </a:prstGeom>
          <a:solidFill>
            <a:srgbClr val="A45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angle 12">
            <a:extLst>
              <a:ext uri="{FF2B5EF4-FFF2-40B4-BE49-F238E27FC236}">
                <a16:creationId xmlns:a16="http://schemas.microsoft.com/office/drawing/2014/main" id="{13BA87DC-1524-431D-AAE6-AC7F3FD812C3}"/>
              </a:ext>
            </a:extLst>
          </p:cNvPr>
          <p:cNvSpPr/>
          <p:nvPr/>
        </p:nvSpPr>
        <p:spPr>
          <a:xfrm>
            <a:off x="3782204" y="5655913"/>
            <a:ext cx="171365" cy="122631"/>
          </a:xfrm>
          <a:prstGeom prst="rect">
            <a:avLst/>
          </a:prstGeom>
          <a:solidFill>
            <a:srgbClr val="A45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12906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CC6EFE0-DFE7-47D8-A1B9-3FDB085A30D0" descr="D718D4E6-5CB8-4617-BA21-04C547745278">
            <a:extLst>
              <a:ext uri="{FF2B5EF4-FFF2-40B4-BE49-F238E27FC236}">
                <a16:creationId xmlns:a16="http://schemas.microsoft.com/office/drawing/2014/main" id="{82E3DA40-9D10-4938-9B4D-BEF36A623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14680">
            <a:off x="10581447" y="2547812"/>
            <a:ext cx="1504688" cy="1210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F2FDB8EB-EC69-4ED7-B142-9992046F5D25}"/>
              </a:ext>
            </a:extLst>
          </p:cNvPr>
          <p:cNvGrpSpPr/>
          <p:nvPr/>
        </p:nvGrpSpPr>
        <p:grpSpPr>
          <a:xfrm>
            <a:off x="1577340" y="1957630"/>
            <a:ext cx="9037320" cy="4522424"/>
            <a:chOff x="1789897" y="1446278"/>
            <a:chExt cx="7965197" cy="3807862"/>
          </a:xfrm>
        </p:grpSpPr>
        <p:sp>
          <p:nvSpPr>
            <p:cNvPr id="8" name="Rectangle 7">
              <a:extLst>
                <a:ext uri="{FF2B5EF4-FFF2-40B4-BE49-F238E27FC236}">
                  <a16:creationId xmlns:a16="http://schemas.microsoft.com/office/drawing/2014/main" id="{672FD47D-D47E-4F5C-A13C-9D878433D3E0}"/>
                </a:ext>
              </a:extLst>
            </p:cNvPr>
            <p:cNvSpPr/>
            <p:nvPr/>
          </p:nvSpPr>
          <p:spPr>
            <a:xfrm>
              <a:off x="2962306" y="1754735"/>
              <a:ext cx="6032225" cy="231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1075" name="Rectangle 33">
              <a:extLst>
                <a:ext uri="{FF2B5EF4-FFF2-40B4-BE49-F238E27FC236}">
                  <a16:creationId xmlns:a16="http://schemas.microsoft.com/office/drawing/2014/main" id="{642D9DD0-CF4C-402C-A2E4-76B2B7155425}"/>
                </a:ext>
              </a:extLst>
            </p:cNvPr>
            <p:cNvSpPr>
              <a:spLocks noChangeArrowheads="1"/>
            </p:cNvSpPr>
            <p:nvPr/>
          </p:nvSpPr>
          <p:spPr bwMode="auto">
            <a:xfrm>
              <a:off x="3537864" y="2226518"/>
              <a:ext cx="1706726" cy="31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None/>
                <a:defRPr/>
              </a:pPr>
              <a:r>
                <a:rPr lang="en-US" altLang="en-US" sz="1800" b="1" dirty="0">
                  <a:solidFill>
                    <a:srgbClr val="951783"/>
                  </a:solidFill>
                  <a:latin typeface="Gotham Black"/>
                </a:rPr>
                <a:t>NIOSOMAS</a:t>
              </a:r>
            </a:p>
          </p:txBody>
        </p:sp>
        <p:sp>
          <p:nvSpPr>
            <p:cNvPr id="131092" name="Rectangle 7">
              <a:extLst>
                <a:ext uri="{FF2B5EF4-FFF2-40B4-BE49-F238E27FC236}">
                  <a16:creationId xmlns:a16="http://schemas.microsoft.com/office/drawing/2014/main" id="{CE61ED7E-25B1-4FB7-B26A-3D1F669590D4}"/>
                </a:ext>
              </a:extLst>
            </p:cNvPr>
            <p:cNvSpPr>
              <a:spLocks noChangeArrowheads="1"/>
            </p:cNvSpPr>
            <p:nvPr/>
          </p:nvSpPr>
          <p:spPr bwMode="auto">
            <a:xfrm>
              <a:off x="2798293" y="2572117"/>
              <a:ext cx="1883539" cy="27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None/>
                <a:defRPr/>
              </a:pPr>
              <a:r>
                <a:rPr lang="es-ES" altLang="en-US" sz="1500" b="1" dirty="0">
                  <a:latin typeface="Gotham Black"/>
                </a:rPr>
                <a:t>Ácido Hialurónico</a:t>
              </a:r>
            </a:p>
          </p:txBody>
        </p:sp>
        <p:sp>
          <p:nvSpPr>
            <p:cNvPr id="131093" name="Rectangle 8">
              <a:extLst>
                <a:ext uri="{FF2B5EF4-FFF2-40B4-BE49-F238E27FC236}">
                  <a16:creationId xmlns:a16="http://schemas.microsoft.com/office/drawing/2014/main" id="{73BD1A92-3F6C-4DB8-B71A-B766C0896B2F}"/>
                </a:ext>
              </a:extLst>
            </p:cNvPr>
            <p:cNvSpPr>
              <a:spLocks noChangeArrowheads="1"/>
            </p:cNvSpPr>
            <p:nvPr/>
          </p:nvSpPr>
          <p:spPr bwMode="auto">
            <a:xfrm>
              <a:off x="4419485" y="2572117"/>
              <a:ext cx="1650217" cy="25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None/>
                <a:defRPr/>
              </a:pPr>
              <a:r>
                <a:rPr lang="el-GR" altLang="en-US" sz="1500" b="1">
                  <a:solidFill>
                    <a:srgbClr val="00B0F0"/>
                  </a:solidFill>
                  <a:latin typeface="Gotham Medium"/>
                </a:rPr>
                <a:t>β</a:t>
              </a:r>
              <a:r>
                <a:rPr lang="es-ES" altLang="en-US" sz="1500" b="1">
                  <a:solidFill>
                    <a:srgbClr val="00B0F0"/>
                  </a:solidFill>
                  <a:latin typeface="Gotham Black"/>
                </a:rPr>
                <a:t>-</a:t>
              </a:r>
              <a:r>
                <a:rPr lang="es-ES" altLang="en-US" sz="1500" b="1" err="1">
                  <a:solidFill>
                    <a:srgbClr val="00B0F0"/>
                  </a:solidFill>
                  <a:latin typeface="Gotham Black"/>
                </a:rPr>
                <a:t>glucan</a:t>
              </a:r>
              <a:endParaRPr lang="fr-FR" altLang="en-US" sz="1500" b="1">
                <a:solidFill>
                  <a:srgbClr val="00B0F0"/>
                </a:solidFill>
                <a:latin typeface="Gotham Black"/>
              </a:endParaRPr>
            </a:p>
          </p:txBody>
        </p:sp>
        <p:sp>
          <p:nvSpPr>
            <p:cNvPr id="131077" name="Rectangle 10">
              <a:extLst>
                <a:ext uri="{FF2B5EF4-FFF2-40B4-BE49-F238E27FC236}">
                  <a16:creationId xmlns:a16="http://schemas.microsoft.com/office/drawing/2014/main" id="{EFD2B905-6556-4C2C-A3CE-90CF80A95B54}"/>
                </a:ext>
              </a:extLst>
            </p:cNvPr>
            <p:cNvSpPr>
              <a:spLocks noChangeArrowheads="1"/>
            </p:cNvSpPr>
            <p:nvPr/>
          </p:nvSpPr>
          <p:spPr bwMode="auto">
            <a:xfrm>
              <a:off x="7187017" y="2568885"/>
              <a:ext cx="1314106" cy="27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None/>
                <a:defRPr/>
              </a:pPr>
              <a:r>
                <a:rPr lang="es-ES" altLang="en-US" sz="1500" b="1" i="1" dirty="0">
                  <a:latin typeface="Gotham Black"/>
                </a:rPr>
                <a:t>Centella </a:t>
              </a:r>
              <a:r>
                <a:rPr lang="es-ES" altLang="en-US" sz="1500" b="1" i="1" dirty="0" err="1">
                  <a:latin typeface="Gotham Black"/>
                </a:rPr>
                <a:t>asiatica</a:t>
              </a:r>
              <a:endParaRPr lang="es-ES" altLang="en-US" sz="1500" b="1" i="1" dirty="0">
                <a:latin typeface="Gotham Black"/>
              </a:endParaRPr>
            </a:p>
          </p:txBody>
        </p:sp>
        <p:sp>
          <p:nvSpPr>
            <p:cNvPr id="131081" name="Rectangle 18">
              <a:extLst>
                <a:ext uri="{FF2B5EF4-FFF2-40B4-BE49-F238E27FC236}">
                  <a16:creationId xmlns:a16="http://schemas.microsoft.com/office/drawing/2014/main" id="{2FCAEFB7-B73D-4D3E-8260-2EA250504821}"/>
                </a:ext>
              </a:extLst>
            </p:cNvPr>
            <p:cNvSpPr>
              <a:spLocks noChangeArrowheads="1"/>
            </p:cNvSpPr>
            <p:nvPr/>
          </p:nvSpPr>
          <p:spPr bwMode="auto">
            <a:xfrm>
              <a:off x="6914765" y="2226504"/>
              <a:ext cx="1803973" cy="31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None/>
                <a:defRPr/>
              </a:pPr>
              <a:r>
                <a:rPr lang="en-US" altLang="en-US" sz="1800" b="1" dirty="0">
                  <a:latin typeface="Gotham Black"/>
                </a:rPr>
                <a:t>FITOSOMAS</a:t>
              </a:r>
            </a:p>
          </p:txBody>
        </p:sp>
        <p:pic>
          <p:nvPicPr>
            <p:cNvPr id="131082" name="Image 27" descr="fitosoma_02.jpg">
              <a:extLst>
                <a:ext uri="{FF2B5EF4-FFF2-40B4-BE49-F238E27FC236}">
                  <a16:creationId xmlns:a16="http://schemas.microsoft.com/office/drawing/2014/main" id="{9495ED93-B267-4AEA-B132-1D6AFF2387A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74774" y="2785854"/>
              <a:ext cx="1287949" cy="110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3" name="Image 2" descr="fitosoma.png">
              <a:extLst>
                <a:ext uri="{FF2B5EF4-FFF2-40B4-BE49-F238E27FC236}">
                  <a16:creationId xmlns:a16="http://schemas.microsoft.com/office/drawing/2014/main" id="{CFAC915F-BAF3-4DA8-B786-B2DB27BFC73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0886" y="2836779"/>
              <a:ext cx="1249137" cy="107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4" name="Image 3" descr="neem.jpg">
              <a:extLst>
                <a:ext uri="{FF2B5EF4-FFF2-40B4-BE49-F238E27FC236}">
                  <a16:creationId xmlns:a16="http://schemas.microsoft.com/office/drawing/2014/main" id="{84A9A7C4-C641-4228-BC25-D58F6D00A5E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7286" y="4452059"/>
              <a:ext cx="1247099" cy="80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5" name="Image 4" descr="images.jpg">
              <a:extLst>
                <a:ext uri="{FF2B5EF4-FFF2-40B4-BE49-F238E27FC236}">
                  <a16:creationId xmlns:a16="http://schemas.microsoft.com/office/drawing/2014/main" id="{63C76661-208D-4964-83DB-3D81B2737057}"/>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8106" y="4524899"/>
              <a:ext cx="1247099" cy="7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6" name="Image 5" descr="url.jpg">
              <a:extLst>
                <a:ext uri="{FF2B5EF4-FFF2-40B4-BE49-F238E27FC236}">
                  <a16:creationId xmlns:a16="http://schemas.microsoft.com/office/drawing/2014/main" id="{EFF01A9B-F1D0-4568-BEE8-647D8349676F}"/>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15836" y="4453956"/>
              <a:ext cx="1368103" cy="78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Rectangle 12">
              <a:extLst>
                <a:ext uri="{FF2B5EF4-FFF2-40B4-BE49-F238E27FC236}">
                  <a16:creationId xmlns:a16="http://schemas.microsoft.com/office/drawing/2014/main" id="{98CE1C9B-1613-44A2-B6A7-8383A44C7970}"/>
                </a:ext>
              </a:extLst>
            </p:cNvPr>
            <p:cNvSpPr>
              <a:spLocks noChangeArrowheads="1"/>
            </p:cNvSpPr>
            <p:nvPr/>
          </p:nvSpPr>
          <p:spPr bwMode="auto">
            <a:xfrm>
              <a:off x="4648833" y="4185194"/>
              <a:ext cx="1002179" cy="266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defRPr/>
              </a:pPr>
              <a:r>
                <a:rPr lang="en-US" altLang="en-US" sz="1600" b="1" dirty="0">
                  <a:solidFill>
                    <a:srgbClr val="87C32D"/>
                  </a:solidFill>
                  <a:latin typeface="Gotham Black"/>
                </a:rPr>
                <a:t>Aloe vera</a:t>
              </a:r>
            </a:p>
          </p:txBody>
        </p:sp>
        <p:sp>
          <p:nvSpPr>
            <p:cNvPr id="131079" name="Rectangle 13">
              <a:extLst>
                <a:ext uri="{FF2B5EF4-FFF2-40B4-BE49-F238E27FC236}">
                  <a16:creationId xmlns:a16="http://schemas.microsoft.com/office/drawing/2014/main" id="{BF80ED27-201E-41EA-AB34-73666A6DA083}"/>
                </a:ext>
              </a:extLst>
            </p:cNvPr>
            <p:cNvSpPr>
              <a:spLocks noChangeArrowheads="1"/>
            </p:cNvSpPr>
            <p:nvPr/>
          </p:nvSpPr>
          <p:spPr bwMode="auto">
            <a:xfrm>
              <a:off x="6334711" y="4169868"/>
              <a:ext cx="7525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defRPr/>
              </a:pPr>
              <a:r>
                <a:rPr lang="en-US" altLang="en-US" sz="1600" b="1" dirty="0">
                  <a:latin typeface="Gotham Black"/>
                </a:rPr>
                <a:t>Neem</a:t>
              </a:r>
            </a:p>
          </p:txBody>
        </p:sp>
        <p:sp>
          <p:nvSpPr>
            <p:cNvPr id="131080" name="Rectangle 14">
              <a:extLst>
                <a:ext uri="{FF2B5EF4-FFF2-40B4-BE49-F238E27FC236}">
                  <a16:creationId xmlns:a16="http://schemas.microsoft.com/office/drawing/2014/main" id="{B94E3107-C96E-4D36-AC0D-696E709D0C41}"/>
                </a:ext>
              </a:extLst>
            </p:cNvPr>
            <p:cNvSpPr>
              <a:spLocks noChangeArrowheads="1"/>
            </p:cNvSpPr>
            <p:nvPr/>
          </p:nvSpPr>
          <p:spPr bwMode="auto">
            <a:xfrm>
              <a:off x="7440977" y="4169868"/>
              <a:ext cx="17613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None/>
                <a:defRPr/>
              </a:pPr>
              <a:r>
                <a:rPr lang="en-US" altLang="en-US" sz="1351" b="1" dirty="0">
                  <a:latin typeface="Gotham Black"/>
                </a:rPr>
                <a:t> </a:t>
              </a:r>
              <a:r>
                <a:rPr lang="en-US" altLang="en-US" sz="1600" b="1" i="1" dirty="0" err="1">
                  <a:latin typeface="Gotham Black"/>
                </a:rPr>
                <a:t>Coriolus</a:t>
              </a:r>
              <a:r>
                <a:rPr lang="en-US" altLang="en-US" sz="1600" b="1" i="1" dirty="0">
                  <a:latin typeface="Gotham Black"/>
                </a:rPr>
                <a:t> versicolor</a:t>
              </a:r>
              <a:endParaRPr lang="en-US" altLang="en-US" sz="1351" b="1" i="1" dirty="0">
                <a:latin typeface="Gotham Black"/>
              </a:endParaRPr>
            </a:p>
          </p:txBody>
        </p:sp>
        <p:pic>
          <p:nvPicPr>
            <p:cNvPr id="131088" name="Image 10" descr="Captura de pantalla 2015-05-28 a la(s) 17.04.42.png">
              <a:extLst>
                <a:ext uri="{FF2B5EF4-FFF2-40B4-BE49-F238E27FC236}">
                  <a16:creationId xmlns:a16="http://schemas.microsoft.com/office/drawing/2014/main" id="{EF0FB90C-82BB-4962-8510-9D8EECB26C1A}"/>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1668" y="4031150"/>
              <a:ext cx="1090469" cy="52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Connecteur droit 42">
              <a:extLst>
                <a:ext uri="{FF2B5EF4-FFF2-40B4-BE49-F238E27FC236}">
                  <a16:creationId xmlns:a16="http://schemas.microsoft.com/office/drawing/2014/main" id="{963499A3-86F8-46F8-BB96-28E334F2907D}"/>
                </a:ext>
              </a:extLst>
            </p:cNvPr>
            <p:cNvCxnSpPr/>
            <p:nvPr/>
          </p:nvCxnSpPr>
          <p:spPr>
            <a:xfrm>
              <a:off x="3096585" y="2539270"/>
              <a:ext cx="2675911" cy="0"/>
            </a:xfrm>
            <a:prstGeom prst="line">
              <a:avLst/>
            </a:prstGeom>
            <a:ln>
              <a:solidFill>
                <a:srgbClr val="E779AD"/>
              </a:solidFill>
            </a:ln>
            <a:effectLst/>
          </p:spPr>
          <p:style>
            <a:lnRef idx="2">
              <a:schemeClr val="accent1"/>
            </a:lnRef>
            <a:fillRef idx="0">
              <a:schemeClr val="accent1"/>
            </a:fillRef>
            <a:effectRef idx="1">
              <a:schemeClr val="accent1"/>
            </a:effectRef>
            <a:fontRef idx="minor">
              <a:schemeClr val="tx1"/>
            </a:fontRef>
          </p:style>
        </p:cxnSp>
        <p:cxnSp>
          <p:nvCxnSpPr>
            <p:cNvPr id="22" name="Connecteur droit 45">
              <a:extLst>
                <a:ext uri="{FF2B5EF4-FFF2-40B4-BE49-F238E27FC236}">
                  <a16:creationId xmlns:a16="http://schemas.microsoft.com/office/drawing/2014/main" id="{0C2D673B-DB78-45D4-9DE0-0D6C98B0CDF6}"/>
                </a:ext>
              </a:extLst>
            </p:cNvPr>
            <p:cNvCxnSpPr/>
            <p:nvPr/>
          </p:nvCxnSpPr>
          <p:spPr>
            <a:xfrm>
              <a:off x="6893199" y="2539270"/>
              <a:ext cx="1809436" cy="0"/>
            </a:xfrm>
            <a:prstGeom prst="line">
              <a:avLst/>
            </a:prstGeom>
            <a:ln>
              <a:solidFill>
                <a:srgbClr val="8AB4AC"/>
              </a:solidFill>
            </a:ln>
            <a:effectLst/>
          </p:spPr>
          <p:style>
            <a:lnRef idx="2">
              <a:schemeClr val="accent1"/>
            </a:lnRef>
            <a:fillRef idx="0">
              <a:schemeClr val="accent1"/>
            </a:fillRef>
            <a:effectRef idx="1">
              <a:schemeClr val="accent1"/>
            </a:effectRef>
            <a:fontRef idx="minor">
              <a:schemeClr val="tx1"/>
            </a:fontRef>
          </p:style>
        </p:cxnSp>
        <p:pic>
          <p:nvPicPr>
            <p:cNvPr id="131091" name="Imagen 28">
              <a:extLst>
                <a:ext uri="{FF2B5EF4-FFF2-40B4-BE49-F238E27FC236}">
                  <a16:creationId xmlns:a16="http://schemas.microsoft.com/office/drawing/2014/main" id="{E0282412-877C-423E-BB76-60D9FBBA1562}"/>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91132" y="2825222"/>
              <a:ext cx="1250393" cy="1072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id="{DF1FA96C-526B-4CBF-B775-E9114ABCDC90}"/>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2452027" y="4607454"/>
              <a:ext cx="1484859" cy="527568"/>
            </a:xfrm>
            <a:prstGeom prst="rect">
              <a:avLst/>
            </a:prstGeom>
          </p:spPr>
        </p:pic>
        <p:sp>
          <p:nvSpPr>
            <p:cNvPr id="26" name="Titre 3">
              <a:extLst>
                <a:ext uri="{FF2B5EF4-FFF2-40B4-BE49-F238E27FC236}">
                  <a16:creationId xmlns:a16="http://schemas.microsoft.com/office/drawing/2014/main" id="{09B72B34-29F3-4693-919F-28B68FFD4D20}"/>
                </a:ext>
              </a:extLst>
            </p:cNvPr>
            <p:cNvSpPr txBox="1">
              <a:spLocks/>
            </p:cNvSpPr>
            <p:nvPr/>
          </p:nvSpPr>
          <p:spPr bwMode="auto">
            <a:xfrm>
              <a:off x="1789897" y="1446278"/>
              <a:ext cx="7965197" cy="611952"/>
            </a:xfrm>
            <a:prstGeom prst="rect">
              <a:avLst/>
            </a:prstGeom>
            <a:noFill/>
            <a:ln>
              <a:noFill/>
            </a:ln>
            <a:effectLst/>
          </p:spPr>
          <p:style>
            <a:lnRef idx="0">
              <a:scrgbClr r="0" g="0" b="0"/>
            </a:lnRef>
            <a:fillRef idx="0">
              <a:scrgbClr r="0" g="0" b="0"/>
            </a:fillRef>
            <a:effectRef idx="0">
              <a:scrgbClr r="0" g="0" b="0"/>
            </a:effectRef>
            <a:fontRef idx="major"/>
          </p:style>
          <p:txBody>
            <a:bodyPr anchor="ct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algn="ctr" fontAlgn="base">
                <a:spcBef>
                  <a:spcPct val="0"/>
                </a:spcBef>
                <a:spcAft>
                  <a:spcPct val="0"/>
                </a:spcAft>
                <a:defRPr/>
              </a:pPr>
              <a:r>
                <a:rPr lang="en-US" b="1" dirty="0">
                  <a:latin typeface="Gotham Black"/>
                  <a:ea typeface="MS PGothic" panose="020B0600070205080204" pitchFamily="34" charset="-128"/>
                </a:rPr>
                <a:t>FÓRMULA ÚNICA y PATENTADA con MARCADO</a:t>
              </a:r>
            </a:p>
            <a:p>
              <a:pPr algn="ctr" fontAlgn="base">
                <a:spcBef>
                  <a:spcPct val="0"/>
                </a:spcBef>
                <a:spcAft>
                  <a:spcPct val="0"/>
                </a:spcAft>
                <a:defRPr/>
              </a:pPr>
              <a:r>
                <a:rPr lang="en-US" b="1" dirty="0">
                  <a:latin typeface="Gotham Black"/>
                  <a:ea typeface="MS PGothic" panose="020B0600070205080204" pitchFamily="34" charset="-128"/>
                </a:rPr>
                <a:t>QUE COMBINA TÉCNICAS DE AVANZADAS DE BIOTECNOLOGÍA e INGREDIENTES NATURALES</a:t>
              </a:r>
            </a:p>
          </p:txBody>
        </p:sp>
        <p:pic>
          <p:nvPicPr>
            <p:cNvPr id="25" name="Picture 2" descr="RÃ©sultat de recherche d'images pour &quot;ce marquage&quot;">
              <a:extLst>
                <a:ext uri="{FF2B5EF4-FFF2-40B4-BE49-F238E27FC236}">
                  <a16:creationId xmlns:a16="http://schemas.microsoft.com/office/drawing/2014/main" id="{495A2116-E717-4BDF-B9A5-17C346B53718}"/>
                </a:ext>
              </a:extLst>
            </p:cNvPr>
            <p:cNvPicPr>
              <a:picLocks noChangeAspect="1" noChangeArrowheads="1"/>
            </p:cNvPicPr>
            <p:nvPr/>
          </p:nvPicPr>
          <p:blipFill>
            <a:blip r:embed="rId12">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844070" y="1512104"/>
              <a:ext cx="351237" cy="24751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CuadroTexto 8">
            <a:extLst>
              <a:ext uri="{FF2B5EF4-FFF2-40B4-BE49-F238E27FC236}">
                <a16:creationId xmlns:a16="http://schemas.microsoft.com/office/drawing/2014/main" id="{853B3831-C879-4AAC-9AF9-647D23BBFF57}"/>
              </a:ext>
            </a:extLst>
          </p:cNvPr>
          <p:cNvSpPr txBox="1"/>
          <p:nvPr/>
        </p:nvSpPr>
        <p:spPr>
          <a:xfrm>
            <a:off x="0" y="377946"/>
            <a:ext cx="12192000" cy="369332"/>
          </a:xfrm>
          <a:prstGeom prst="rect">
            <a:avLst/>
          </a:prstGeom>
          <a:solidFill>
            <a:srgbClr val="990099"/>
          </a:solidFill>
        </p:spPr>
        <p:txBody>
          <a:bodyPr wrap="square">
            <a:spAutoFit/>
          </a:bodyPr>
          <a:lstStyle>
            <a:defPPr>
              <a:defRPr lang="es-ES"/>
            </a:defPPr>
            <a:lvl1pPr algn="ctr">
              <a:defRPr b="1">
                <a:solidFill>
                  <a:schemeClr val="bg1"/>
                </a:solidFill>
                <a:effectLst>
                  <a:outerShdw blurRad="38100" dist="38100" dir="2700000" algn="tl">
                    <a:srgbClr val="000000">
                      <a:alpha val="43137"/>
                    </a:srgbClr>
                  </a:outerShdw>
                </a:effectLst>
                <a:latin typeface="Gotham Black"/>
              </a:defRPr>
            </a:lvl1pPr>
          </a:lstStyle>
          <a:p>
            <a:r>
              <a:rPr lang="en-US" dirty="0"/>
              <a:t>INDICACIÓN Y COMPOSICIÓN</a:t>
            </a:r>
            <a:endParaRPr lang="es-ES" dirty="0"/>
          </a:p>
        </p:txBody>
      </p:sp>
      <p:pic>
        <p:nvPicPr>
          <p:cNvPr id="27" name="Picture 26">
            <a:extLst>
              <a:ext uri="{FF2B5EF4-FFF2-40B4-BE49-F238E27FC236}">
                <a16:creationId xmlns:a16="http://schemas.microsoft.com/office/drawing/2014/main" id="{710C1723-3AFC-4346-9DC0-D896B95AFB83}"/>
              </a:ext>
            </a:extLst>
          </p:cNvPr>
          <p:cNvPicPr>
            <a:picLocks noChangeAspect="1"/>
          </p:cNvPicPr>
          <p:nvPr/>
        </p:nvPicPr>
        <p:blipFill>
          <a:blip r:embed="rId14"/>
          <a:stretch>
            <a:fillRect/>
          </a:stretch>
        </p:blipFill>
        <p:spPr>
          <a:xfrm>
            <a:off x="4939385" y="994119"/>
            <a:ext cx="2313230" cy="89647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889753-D86A-4C9D-B4B9-80B83F555E01}"/>
              </a:ext>
            </a:extLst>
          </p:cNvPr>
          <p:cNvSpPr txBox="1"/>
          <p:nvPr/>
        </p:nvSpPr>
        <p:spPr>
          <a:xfrm>
            <a:off x="0" y="745132"/>
            <a:ext cx="12192000" cy="584775"/>
          </a:xfrm>
          <a:prstGeom prst="rect">
            <a:avLst/>
          </a:prstGeom>
          <a:noFill/>
        </p:spPr>
        <p:txBody>
          <a:bodyPr wrap="square" rtlCol="0">
            <a:spAutoFit/>
          </a:bodyPr>
          <a:lstStyle>
            <a:defPPr>
              <a:defRPr lang="en-US"/>
            </a:defPPr>
            <a:lvl1pPr algn="ctr">
              <a:defRPr sz="2400" b="1">
                <a:solidFill>
                  <a:srgbClr val="B1419C"/>
                </a:solidFill>
                <a:latin typeface="Gotham Black"/>
              </a:defRPr>
            </a:lvl1pPr>
          </a:lstStyle>
          <a:p>
            <a:r>
              <a:rPr lang="es-ES" sz="1600" b="0">
                <a:solidFill>
                  <a:schemeClr val="tx1"/>
                </a:solidFill>
              </a:rPr>
              <a:t>Dirigido a los 3 factores de persistencia del VPH: </a:t>
            </a:r>
          </a:p>
          <a:p>
            <a:r>
              <a:rPr lang="es-ES" sz="1600" b="0">
                <a:solidFill>
                  <a:schemeClr val="tx1"/>
                </a:solidFill>
              </a:rPr>
              <a:t>1. Zona de Transformación . 2. Microbiota vaginal . 3. Respuesta immune local</a:t>
            </a:r>
          </a:p>
        </p:txBody>
      </p:sp>
      <p:pic>
        <p:nvPicPr>
          <p:cNvPr id="5" name="Picture 2" descr="Lactobacillus crispatus bacteria, illustration : Ilustración de stock">
            <a:extLst>
              <a:ext uri="{FF2B5EF4-FFF2-40B4-BE49-F238E27FC236}">
                <a16:creationId xmlns:a16="http://schemas.microsoft.com/office/drawing/2014/main" id="{D1FDCDF6-5D8D-4D06-AF7E-76CC174E6B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0300" b="3974"/>
          <a:stretch/>
        </p:blipFill>
        <p:spPr bwMode="auto">
          <a:xfrm>
            <a:off x="9331654" y="3083513"/>
            <a:ext cx="644574" cy="6909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D122B1E8-28C0-4822-97CD-B0A3C6B2C5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037"/>
          <a:stretch/>
        </p:blipFill>
        <p:spPr bwMode="auto">
          <a:xfrm>
            <a:off x="10868806" y="3083513"/>
            <a:ext cx="644575" cy="6909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931B4982-2130-4BCD-8AD7-FF22BEB2AB5E}"/>
              </a:ext>
            </a:extLst>
          </p:cNvPr>
          <p:cNvSpPr txBox="1"/>
          <p:nvPr/>
        </p:nvSpPr>
        <p:spPr>
          <a:xfrm>
            <a:off x="8760468" y="2564422"/>
            <a:ext cx="3301661" cy="338554"/>
          </a:xfrm>
          <a:prstGeom prst="rect">
            <a:avLst/>
          </a:prstGeom>
          <a:noFill/>
        </p:spPr>
        <p:txBody>
          <a:bodyPr wrap="square" rtlCol="0">
            <a:spAutoFit/>
          </a:bodyPr>
          <a:lstStyle/>
          <a:p>
            <a:r>
              <a:rPr lang="es-ES" sz="1600" dirty="0">
                <a:latin typeface="Gotham Book"/>
              </a:rPr>
              <a:t>2. Reequilibra la </a:t>
            </a:r>
            <a:r>
              <a:rPr lang="es-ES" sz="1600" b="1" dirty="0">
                <a:latin typeface="Gotham Book"/>
              </a:rPr>
              <a:t>microbiota vaginal</a:t>
            </a:r>
          </a:p>
        </p:txBody>
      </p:sp>
      <p:grpSp>
        <p:nvGrpSpPr>
          <p:cNvPr id="26" name="Grupo 25">
            <a:extLst>
              <a:ext uri="{FF2B5EF4-FFF2-40B4-BE49-F238E27FC236}">
                <a16:creationId xmlns:a16="http://schemas.microsoft.com/office/drawing/2014/main" id="{B60F255B-DE7D-4208-A862-9C0158FF3520}"/>
              </a:ext>
            </a:extLst>
          </p:cNvPr>
          <p:cNvGrpSpPr/>
          <p:nvPr/>
        </p:nvGrpSpPr>
        <p:grpSpPr>
          <a:xfrm>
            <a:off x="199079" y="1991855"/>
            <a:ext cx="3763537" cy="1587290"/>
            <a:chOff x="72624" y="2534605"/>
            <a:chExt cx="3763537" cy="1587290"/>
          </a:xfrm>
        </p:grpSpPr>
        <p:sp>
          <p:nvSpPr>
            <p:cNvPr id="9" name="CuadroTexto 8">
              <a:extLst>
                <a:ext uri="{FF2B5EF4-FFF2-40B4-BE49-F238E27FC236}">
                  <a16:creationId xmlns:a16="http://schemas.microsoft.com/office/drawing/2014/main" id="{19B44570-48E4-4596-A68B-E1BA1D8A0F7F}"/>
                </a:ext>
              </a:extLst>
            </p:cNvPr>
            <p:cNvSpPr txBox="1"/>
            <p:nvPr/>
          </p:nvSpPr>
          <p:spPr>
            <a:xfrm>
              <a:off x="72624" y="2534605"/>
              <a:ext cx="3705852" cy="584775"/>
            </a:xfrm>
            <a:prstGeom prst="rect">
              <a:avLst/>
            </a:prstGeom>
            <a:noFill/>
          </p:spPr>
          <p:txBody>
            <a:bodyPr wrap="square" rtlCol="0">
              <a:spAutoFit/>
            </a:bodyPr>
            <a:lstStyle/>
            <a:p>
              <a:r>
                <a:rPr lang="es-ES" sz="1600" dirty="0">
                  <a:latin typeface="Gotham Book"/>
                </a:rPr>
                <a:t>1. Forma un film </a:t>
              </a:r>
              <a:r>
                <a:rPr lang="es-ES" sz="1600" b="1" dirty="0">
                  <a:latin typeface="Gotham Book"/>
                </a:rPr>
                <a:t>protector en la mucosa cervica</a:t>
              </a:r>
              <a:r>
                <a:rPr lang="es-ES" sz="1600" dirty="0">
                  <a:latin typeface="Gotham Book"/>
                </a:rPr>
                <a:t>l y previene de las </a:t>
              </a:r>
              <a:r>
                <a:rPr lang="es-ES" sz="1600" dirty="0" err="1">
                  <a:latin typeface="Gotham Book"/>
                </a:rPr>
                <a:t>microlesiones</a:t>
              </a:r>
              <a:endParaRPr lang="es-ES" sz="1600" dirty="0">
                <a:latin typeface="Gotham Book"/>
              </a:endParaRPr>
            </a:p>
          </p:txBody>
        </p:sp>
        <p:sp>
          <p:nvSpPr>
            <p:cNvPr id="20" name="CuadroTexto 19">
              <a:extLst>
                <a:ext uri="{FF2B5EF4-FFF2-40B4-BE49-F238E27FC236}">
                  <a16:creationId xmlns:a16="http://schemas.microsoft.com/office/drawing/2014/main" id="{4FD023D0-3AFD-4607-B6ED-4C3173FB62B1}"/>
                </a:ext>
              </a:extLst>
            </p:cNvPr>
            <p:cNvSpPr txBox="1"/>
            <p:nvPr/>
          </p:nvSpPr>
          <p:spPr>
            <a:xfrm>
              <a:off x="1468493" y="3290898"/>
              <a:ext cx="2367668" cy="830997"/>
            </a:xfrm>
            <a:prstGeom prst="rect">
              <a:avLst/>
            </a:prstGeom>
            <a:noFill/>
          </p:spPr>
          <p:txBody>
            <a:bodyPr wrap="square" rtlCol="0">
              <a:spAutoFit/>
            </a:bodyPr>
            <a:lstStyle/>
            <a:p>
              <a:r>
                <a:rPr lang="es-ES" sz="1600" dirty="0">
                  <a:latin typeface="Gotham Book"/>
                </a:rPr>
                <a:t>Acelera: </a:t>
              </a:r>
            </a:p>
            <a:p>
              <a:r>
                <a:rPr lang="es-ES" sz="1600" dirty="0">
                  <a:latin typeface="Gotham Book"/>
                </a:rPr>
                <a:t>-la </a:t>
              </a:r>
              <a:r>
                <a:rPr lang="es-ES" sz="1600" b="1" dirty="0" err="1">
                  <a:latin typeface="Gotham Book"/>
                </a:rPr>
                <a:t>reepitelización</a:t>
              </a:r>
              <a:endParaRPr lang="es-ES" sz="1600" b="1" dirty="0">
                <a:latin typeface="Gotham Book"/>
              </a:endParaRPr>
            </a:p>
            <a:p>
              <a:r>
                <a:rPr lang="es-ES" sz="1600" dirty="0">
                  <a:latin typeface="Gotham Book"/>
                </a:rPr>
                <a:t>-estimula la </a:t>
              </a:r>
              <a:r>
                <a:rPr lang="es-ES" sz="1600" b="1" dirty="0">
                  <a:latin typeface="Gotham Book"/>
                </a:rPr>
                <a:t>cicatrización</a:t>
              </a:r>
            </a:p>
          </p:txBody>
        </p:sp>
        <p:grpSp>
          <p:nvGrpSpPr>
            <p:cNvPr id="25" name="Grupo 24">
              <a:extLst>
                <a:ext uri="{FF2B5EF4-FFF2-40B4-BE49-F238E27FC236}">
                  <a16:creationId xmlns:a16="http://schemas.microsoft.com/office/drawing/2014/main" id="{911DF906-5D92-49BF-AE3B-982654FFE735}"/>
                </a:ext>
              </a:extLst>
            </p:cNvPr>
            <p:cNvGrpSpPr/>
            <p:nvPr/>
          </p:nvGrpSpPr>
          <p:grpSpPr>
            <a:xfrm>
              <a:off x="983974" y="3210339"/>
              <a:ext cx="484519" cy="496058"/>
              <a:chOff x="983974" y="3210339"/>
              <a:chExt cx="484519" cy="496058"/>
            </a:xfrm>
          </p:grpSpPr>
          <p:cxnSp>
            <p:nvCxnSpPr>
              <p:cNvPr id="22" name="Conector recto 21">
                <a:extLst>
                  <a:ext uri="{FF2B5EF4-FFF2-40B4-BE49-F238E27FC236}">
                    <a16:creationId xmlns:a16="http://schemas.microsoft.com/office/drawing/2014/main" id="{FC0CC7B5-89D5-4F63-9593-2E527AF7074A}"/>
                  </a:ext>
                </a:extLst>
              </p:cNvPr>
              <p:cNvCxnSpPr/>
              <p:nvPr/>
            </p:nvCxnSpPr>
            <p:spPr>
              <a:xfrm>
                <a:off x="983974" y="3210339"/>
                <a:ext cx="0" cy="49605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C22AB39C-F57D-482B-94D5-0B773F4E5116}"/>
                  </a:ext>
                </a:extLst>
              </p:cNvPr>
              <p:cNvCxnSpPr>
                <a:endCxn id="20" idx="1"/>
              </p:cNvCxnSpPr>
              <p:nvPr/>
            </p:nvCxnSpPr>
            <p:spPr>
              <a:xfrm>
                <a:off x="983974" y="3706396"/>
                <a:ext cx="484519" cy="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sp>
        <p:nvSpPr>
          <p:cNvPr id="28" name="TextBox 45">
            <a:extLst>
              <a:ext uri="{FF2B5EF4-FFF2-40B4-BE49-F238E27FC236}">
                <a16:creationId xmlns:a16="http://schemas.microsoft.com/office/drawing/2014/main" id="{336F1CC6-D0B1-4258-83F8-BE4BD605F150}"/>
              </a:ext>
            </a:extLst>
          </p:cNvPr>
          <p:cNvSpPr txBox="1"/>
          <p:nvPr/>
        </p:nvSpPr>
        <p:spPr>
          <a:xfrm>
            <a:off x="10543336" y="3827174"/>
            <a:ext cx="1524113" cy="261610"/>
          </a:xfrm>
          <a:prstGeom prst="rect">
            <a:avLst/>
          </a:prstGeom>
          <a:solidFill>
            <a:schemeClr val="bg1"/>
          </a:solidFill>
          <a:effectLst/>
        </p:spPr>
        <p:txBody>
          <a:bodyPr wrap="square">
            <a:spAutoFit/>
          </a:bodyPr>
          <a:lstStyle>
            <a:defPPr>
              <a:defRPr lang="es-ES"/>
            </a:defPPr>
            <a:lvl1pPr algn="ctr" defTabSz="914400">
              <a:defRPr sz="2400" b="1"/>
            </a:lvl1pPr>
            <a:lvl2pPr defTabSz="914400"/>
            <a:lvl3pPr defTabSz="914400"/>
            <a:lvl4pPr defTabSz="914400"/>
            <a:lvl5pPr defTabSz="914400"/>
            <a:lvl6pPr defTabSz="914400"/>
            <a:lvl7pPr defTabSz="914400"/>
            <a:lvl8pPr defTabSz="914400"/>
            <a:lvl9pPr defTabSz="914400"/>
          </a:lstStyle>
          <a:p>
            <a:r>
              <a:rPr lang="en-US" sz="1100" b="0" i="1" dirty="0">
                <a:latin typeface="Gotham Black"/>
              </a:rPr>
              <a:t>Gardnerella vaginalis</a:t>
            </a:r>
          </a:p>
        </p:txBody>
      </p:sp>
      <p:sp>
        <p:nvSpPr>
          <p:cNvPr id="30" name="TextBox 45">
            <a:extLst>
              <a:ext uri="{FF2B5EF4-FFF2-40B4-BE49-F238E27FC236}">
                <a16:creationId xmlns:a16="http://schemas.microsoft.com/office/drawing/2014/main" id="{C976282E-05BA-47C2-8F2A-ADD384E40F15}"/>
              </a:ext>
            </a:extLst>
          </p:cNvPr>
          <p:cNvSpPr txBox="1"/>
          <p:nvPr/>
        </p:nvSpPr>
        <p:spPr>
          <a:xfrm>
            <a:off x="8891884" y="3808123"/>
            <a:ext cx="1524113" cy="261610"/>
          </a:xfrm>
          <a:prstGeom prst="rect">
            <a:avLst/>
          </a:prstGeom>
          <a:solidFill>
            <a:schemeClr val="bg1"/>
          </a:solidFill>
          <a:effectLst/>
        </p:spPr>
        <p:txBody>
          <a:bodyPr wrap="square">
            <a:spAutoFit/>
          </a:bodyPr>
          <a:lstStyle>
            <a:defPPr>
              <a:defRPr lang="es-ES"/>
            </a:defPPr>
            <a:lvl1pPr algn="ctr" defTabSz="914400">
              <a:defRPr sz="2400" b="1"/>
            </a:lvl1pPr>
            <a:lvl2pPr defTabSz="914400"/>
            <a:lvl3pPr defTabSz="914400"/>
            <a:lvl4pPr defTabSz="914400"/>
            <a:lvl5pPr defTabSz="914400"/>
            <a:lvl6pPr defTabSz="914400"/>
            <a:lvl7pPr defTabSz="914400"/>
            <a:lvl8pPr defTabSz="914400"/>
            <a:lvl9pPr defTabSz="914400"/>
          </a:lstStyle>
          <a:p>
            <a:r>
              <a:rPr lang="en-US" sz="1100" b="0" i="1" dirty="0">
                <a:latin typeface="Gotham Black"/>
              </a:rPr>
              <a:t>Lactobacillus </a:t>
            </a:r>
            <a:r>
              <a:rPr lang="en-US" sz="1100" b="0" i="1" dirty="0" err="1">
                <a:latin typeface="Gotham Black"/>
              </a:rPr>
              <a:t>crispatus</a:t>
            </a:r>
            <a:endParaRPr lang="en-US" sz="1100" b="0" i="1" dirty="0">
              <a:latin typeface="Gotham Black"/>
            </a:endParaRPr>
          </a:p>
        </p:txBody>
      </p:sp>
      <p:sp>
        <p:nvSpPr>
          <p:cNvPr id="31" name="Triángulo isósceles 30">
            <a:extLst>
              <a:ext uri="{FF2B5EF4-FFF2-40B4-BE49-F238E27FC236}">
                <a16:creationId xmlns:a16="http://schemas.microsoft.com/office/drawing/2014/main" id="{E1BF8E12-7A35-4EA5-B1E0-F1A2AED60C18}"/>
              </a:ext>
            </a:extLst>
          </p:cNvPr>
          <p:cNvSpPr/>
          <p:nvPr/>
        </p:nvSpPr>
        <p:spPr>
          <a:xfrm>
            <a:off x="8760468" y="3718857"/>
            <a:ext cx="200092" cy="285750"/>
          </a:xfrm>
          <a:prstGeom prst="triangl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Triángulo isósceles 32">
            <a:extLst>
              <a:ext uri="{FF2B5EF4-FFF2-40B4-BE49-F238E27FC236}">
                <a16:creationId xmlns:a16="http://schemas.microsoft.com/office/drawing/2014/main" id="{D23B5275-218F-42A9-B220-7E29B3AEF675}"/>
              </a:ext>
            </a:extLst>
          </p:cNvPr>
          <p:cNvSpPr/>
          <p:nvPr/>
        </p:nvSpPr>
        <p:spPr>
          <a:xfrm rot="10800000">
            <a:off x="10525598" y="3736213"/>
            <a:ext cx="200092" cy="28575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CuadroTexto 22">
            <a:extLst>
              <a:ext uri="{FF2B5EF4-FFF2-40B4-BE49-F238E27FC236}">
                <a16:creationId xmlns:a16="http://schemas.microsoft.com/office/drawing/2014/main" id="{67F1129B-AD35-49D0-A388-1CE22404BDCF}"/>
              </a:ext>
            </a:extLst>
          </p:cNvPr>
          <p:cNvSpPr txBox="1"/>
          <p:nvPr/>
        </p:nvSpPr>
        <p:spPr>
          <a:xfrm>
            <a:off x="5538194" y="6135666"/>
            <a:ext cx="6096000" cy="461665"/>
          </a:xfrm>
          <a:prstGeom prst="rect">
            <a:avLst/>
          </a:prstGeom>
          <a:noFill/>
        </p:spPr>
        <p:txBody>
          <a:bodyPr wrap="square">
            <a:spAutoFit/>
          </a:bodyPr>
          <a:lstStyle/>
          <a:p>
            <a:pPr algn="r"/>
            <a:r>
              <a:rPr lang="es-ES" sz="800" dirty="0"/>
              <a:t>BMC </a:t>
            </a:r>
            <a:r>
              <a:rPr lang="es-ES" sz="800" dirty="0" err="1"/>
              <a:t>Women’s</a:t>
            </a:r>
            <a:r>
              <a:rPr lang="es-ES" sz="800" dirty="0"/>
              <a:t> </a:t>
            </a:r>
            <a:r>
              <a:rPr lang="es-ES" sz="800" dirty="0" err="1"/>
              <a:t>Health</a:t>
            </a:r>
            <a:r>
              <a:rPr lang="es-ES" sz="800" dirty="0"/>
              <a:t>. 2017. 17: 21. </a:t>
            </a:r>
          </a:p>
          <a:p>
            <a:pPr algn="r"/>
            <a:r>
              <a:rPr lang="es-ES" sz="800" dirty="0"/>
              <a:t>Low </a:t>
            </a:r>
            <a:r>
              <a:rPr lang="es-ES" sz="800" dirty="0" err="1"/>
              <a:t>Genit</a:t>
            </a:r>
            <a:r>
              <a:rPr lang="es-ES" sz="800" dirty="0"/>
              <a:t> </a:t>
            </a:r>
            <a:r>
              <a:rPr lang="es-ES" sz="800" dirty="0" err="1"/>
              <a:t>Tract</a:t>
            </a:r>
            <a:r>
              <a:rPr lang="es-ES" sz="800" dirty="0"/>
              <a:t> </a:t>
            </a:r>
            <a:r>
              <a:rPr lang="es-ES" sz="800" dirty="0" err="1"/>
              <a:t>Dis</a:t>
            </a:r>
            <a:r>
              <a:rPr lang="es-ES" sz="800" dirty="0"/>
              <a:t> 2018. 22(2S):S22.</a:t>
            </a:r>
          </a:p>
          <a:p>
            <a:pPr algn="r"/>
            <a:r>
              <a:rPr lang="es-ES" sz="800" dirty="0" err="1"/>
              <a:t>Mycology</a:t>
            </a:r>
            <a:r>
              <a:rPr lang="es-ES" sz="800" dirty="0"/>
              <a:t> News. 7 (1):1-10. 2003</a:t>
            </a:r>
          </a:p>
        </p:txBody>
      </p:sp>
      <p:sp>
        <p:nvSpPr>
          <p:cNvPr id="4" name="CuadroTexto 3">
            <a:extLst>
              <a:ext uri="{FF2B5EF4-FFF2-40B4-BE49-F238E27FC236}">
                <a16:creationId xmlns:a16="http://schemas.microsoft.com/office/drawing/2014/main" id="{557E41BA-5121-4380-88A0-CC638908DB17}"/>
              </a:ext>
            </a:extLst>
          </p:cNvPr>
          <p:cNvSpPr txBox="1"/>
          <p:nvPr/>
        </p:nvSpPr>
        <p:spPr>
          <a:xfrm>
            <a:off x="5213911" y="6058478"/>
            <a:ext cx="2886791" cy="830997"/>
          </a:xfrm>
          <a:prstGeom prst="rect">
            <a:avLst/>
          </a:prstGeom>
          <a:solidFill>
            <a:schemeClr val="bg1"/>
          </a:solidFill>
        </p:spPr>
        <p:txBody>
          <a:bodyPr wrap="square" rtlCol="0">
            <a:spAutoFit/>
          </a:bodyPr>
          <a:lstStyle/>
          <a:p>
            <a:r>
              <a:rPr lang="es-ES" sz="1600" dirty="0">
                <a:latin typeface="Gotham Book"/>
              </a:rPr>
              <a:t>3. Contrarresta el </a:t>
            </a:r>
            <a:r>
              <a:rPr lang="es-ES" sz="1600" b="1" dirty="0">
                <a:latin typeface="Gotham Book"/>
              </a:rPr>
              <a:t>microambiente de no-inflamación</a:t>
            </a:r>
          </a:p>
        </p:txBody>
      </p:sp>
      <p:grpSp>
        <p:nvGrpSpPr>
          <p:cNvPr id="27" name="Grupo 41">
            <a:extLst>
              <a:ext uri="{FF2B5EF4-FFF2-40B4-BE49-F238E27FC236}">
                <a16:creationId xmlns:a16="http://schemas.microsoft.com/office/drawing/2014/main" id="{A12B79EB-9342-45D5-B336-A2F0C42310B6}"/>
              </a:ext>
            </a:extLst>
          </p:cNvPr>
          <p:cNvGrpSpPr/>
          <p:nvPr/>
        </p:nvGrpSpPr>
        <p:grpSpPr>
          <a:xfrm>
            <a:off x="339028" y="4343901"/>
            <a:ext cx="4207291" cy="2277714"/>
            <a:chOff x="282968" y="4199048"/>
            <a:chExt cx="4572000" cy="2432392"/>
          </a:xfrm>
        </p:grpSpPr>
        <p:pic>
          <p:nvPicPr>
            <p:cNvPr id="29" name="Imagen 2">
              <a:extLst>
                <a:ext uri="{FF2B5EF4-FFF2-40B4-BE49-F238E27FC236}">
                  <a16:creationId xmlns:a16="http://schemas.microsoft.com/office/drawing/2014/main" id="{29AD5652-BE91-4492-BABB-5EC4A53AAD45}"/>
                </a:ext>
              </a:extLst>
            </p:cNvPr>
            <p:cNvPicPr>
              <a:picLocks noChangeAspect="1"/>
            </p:cNvPicPr>
            <p:nvPr/>
          </p:nvPicPr>
          <p:blipFill>
            <a:blip r:embed="rId4"/>
            <a:stretch>
              <a:fillRect/>
            </a:stretch>
          </p:blipFill>
          <p:spPr>
            <a:xfrm>
              <a:off x="565353" y="5068517"/>
              <a:ext cx="3838575" cy="1330284"/>
            </a:xfrm>
            <a:prstGeom prst="rect">
              <a:avLst/>
            </a:prstGeom>
          </p:spPr>
        </p:pic>
        <p:sp>
          <p:nvSpPr>
            <p:cNvPr id="35" name="CuadroTexto 32">
              <a:extLst>
                <a:ext uri="{FF2B5EF4-FFF2-40B4-BE49-F238E27FC236}">
                  <a16:creationId xmlns:a16="http://schemas.microsoft.com/office/drawing/2014/main" id="{794A7331-7EC0-4D45-8B68-9AFB73211D9E}"/>
                </a:ext>
              </a:extLst>
            </p:cNvPr>
            <p:cNvSpPr txBox="1"/>
            <p:nvPr/>
          </p:nvSpPr>
          <p:spPr>
            <a:xfrm>
              <a:off x="282968" y="4199048"/>
              <a:ext cx="4572000" cy="558752"/>
            </a:xfrm>
            <a:prstGeom prst="rect">
              <a:avLst/>
            </a:prstGeom>
            <a:noFill/>
          </p:spPr>
          <p:txBody>
            <a:bodyPr wrap="square">
              <a:spAutoFit/>
            </a:bodyPr>
            <a:lstStyle/>
            <a:p>
              <a:r>
                <a:rPr lang="es-ES" sz="1400">
                  <a:latin typeface="Gotham Book"/>
                </a:rPr>
                <a:t>Los </a:t>
              </a:r>
              <a:r>
                <a:rPr lang="es-ES" sz="1400" b="1">
                  <a:latin typeface="Gotham Book"/>
                </a:rPr>
                <a:t>niosomas</a:t>
              </a:r>
              <a:r>
                <a:rPr lang="es-ES" sz="1400">
                  <a:latin typeface="Gotham Book"/>
                </a:rPr>
                <a:t> permiten una acción más duradera y en las zonas profundas de la mucosa vaginal.</a:t>
              </a:r>
            </a:p>
          </p:txBody>
        </p:sp>
        <p:pic>
          <p:nvPicPr>
            <p:cNvPr id="37" name="Picture 2">
              <a:extLst>
                <a:ext uri="{FF2B5EF4-FFF2-40B4-BE49-F238E27FC236}">
                  <a16:creationId xmlns:a16="http://schemas.microsoft.com/office/drawing/2014/main" id="{78BBBAAB-CCBB-4B92-97E3-9899A07BBBD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4858" b="90802" l="38776" r="64213">
                          <a14:foregroundMark x1="39869" y1="30896" x2="38848" y2="54717"/>
                          <a14:foregroundMark x1="38848" y1="54717" x2="40379" y2="71462"/>
                          <a14:foregroundMark x1="62974" y1="45519" x2="64213" y2="68868"/>
                          <a14:foregroundMark x1="64213" y1="68868" x2="63338" y2="75943"/>
                          <a14:foregroundMark x1="53207" y1="16981" x2="44752" y2="15094"/>
                          <a14:foregroundMark x1="57070" y1="90802" x2="47012" y2="89151"/>
                        </a14:backgroundRemoval>
                      </a14:imgEffect>
                    </a14:imgLayer>
                  </a14:imgProps>
                </a:ext>
              </a:extLst>
            </a:blip>
            <a:srcRect l="37870" t="7514" r="34234"/>
            <a:stretch/>
          </p:blipFill>
          <p:spPr>
            <a:xfrm>
              <a:off x="423702" y="4760868"/>
              <a:ext cx="1650773" cy="1870572"/>
            </a:xfrm>
            <a:prstGeom prst="rect">
              <a:avLst/>
            </a:prstGeom>
          </p:spPr>
        </p:pic>
        <p:cxnSp>
          <p:nvCxnSpPr>
            <p:cNvPr id="38" name="Conector recto de flecha 35">
              <a:extLst>
                <a:ext uri="{FF2B5EF4-FFF2-40B4-BE49-F238E27FC236}">
                  <a16:creationId xmlns:a16="http://schemas.microsoft.com/office/drawing/2014/main" id="{845E8826-D81A-48EA-A7DE-615264A6FA1E}"/>
                </a:ext>
              </a:extLst>
            </p:cNvPr>
            <p:cNvCxnSpPr>
              <a:cxnSpLocks/>
            </p:cNvCxnSpPr>
            <p:nvPr/>
          </p:nvCxnSpPr>
          <p:spPr>
            <a:xfrm>
              <a:off x="3201720" y="5340826"/>
              <a:ext cx="0" cy="438072"/>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ector recto de flecha 36">
              <a:extLst>
                <a:ext uri="{FF2B5EF4-FFF2-40B4-BE49-F238E27FC236}">
                  <a16:creationId xmlns:a16="http://schemas.microsoft.com/office/drawing/2014/main" id="{A770C726-1E47-4D72-B2EA-2F9006AFEA77}"/>
                </a:ext>
              </a:extLst>
            </p:cNvPr>
            <p:cNvCxnSpPr>
              <a:cxnSpLocks/>
            </p:cNvCxnSpPr>
            <p:nvPr/>
          </p:nvCxnSpPr>
          <p:spPr>
            <a:xfrm>
              <a:off x="3993151" y="5340826"/>
              <a:ext cx="0" cy="692571"/>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7" name="CuadroTexto 8">
            <a:extLst>
              <a:ext uri="{FF2B5EF4-FFF2-40B4-BE49-F238E27FC236}">
                <a16:creationId xmlns:a16="http://schemas.microsoft.com/office/drawing/2014/main" id="{321FF2EF-1C0B-41DF-8F09-DBBC2CADBA0E}"/>
              </a:ext>
            </a:extLst>
          </p:cNvPr>
          <p:cNvSpPr txBox="1"/>
          <p:nvPr/>
        </p:nvSpPr>
        <p:spPr>
          <a:xfrm>
            <a:off x="0" y="377946"/>
            <a:ext cx="12192000" cy="369332"/>
          </a:xfrm>
          <a:prstGeom prst="rect">
            <a:avLst/>
          </a:prstGeom>
          <a:solidFill>
            <a:srgbClr val="990099"/>
          </a:solidFill>
        </p:spPr>
        <p:txBody>
          <a:bodyPr wrap="square">
            <a:spAutoFit/>
          </a:bodyPr>
          <a:lstStyle>
            <a:defPPr>
              <a:defRPr lang="es-ES"/>
            </a:defPPr>
            <a:lvl1pPr algn="ctr">
              <a:defRPr b="1">
                <a:solidFill>
                  <a:schemeClr val="bg1"/>
                </a:solidFill>
                <a:effectLst>
                  <a:outerShdw blurRad="38100" dist="38100" dir="2700000" algn="tl">
                    <a:srgbClr val="000000">
                      <a:alpha val="43137"/>
                    </a:srgbClr>
                  </a:outerShdw>
                </a:effectLst>
                <a:latin typeface="Gotham Black"/>
              </a:defRPr>
            </a:lvl1pPr>
          </a:lstStyle>
          <a:p>
            <a:r>
              <a:rPr lang="en-US" dirty="0"/>
              <a:t>MODO de ACCIÓN</a:t>
            </a:r>
            <a:endParaRPr lang="es-ES" dirty="0"/>
          </a:p>
        </p:txBody>
      </p:sp>
      <p:pic>
        <p:nvPicPr>
          <p:cNvPr id="8" name="Imagen 3">
            <a:extLst>
              <a:ext uri="{FF2B5EF4-FFF2-40B4-BE49-F238E27FC236}">
                <a16:creationId xmlns:a16="http://schemas.microsoft.com/office/drawing/2014/main" id="{CE8004BF-4A36-44B6-A0A7-42FB6AC6EC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8727" y="1392617"/>
            <a:ext cx="5130000" cy="4716876"/>
          </a:xfrm>
          <a:prstGeom prst="rect">
            <a:avLst/>
          </a:prstGeom>
        </p:spPr>
      </p:pic>
    </p:spTree>
    <p:extLst>
      <p:ext uri="{BB962C8B-B14F-4D97-AF65-F5344CB8AC3E}">
        <p14:creationId xmlns:p14="http://schemas.microsoft.com/office/powerpoint/2010/main" val="379997055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1464A66226428A4DA5BE65B0EAED6564" ma:contentTypeVersion="10" ma:contentTypeDescription="Crear nuevo documento." ma:contentTypeScope="" ma:versionID="832af5e85328d6ee5bc89f0f7e8eaa31">
  <xsd:schema xmlns:xsd="http://www.w3.org/2001/XMLSchema" xmlns:xs="http://www.w3.org/2001/XMLSchema" xmlns:p="http://schemas.microsoft.com/office/2006/metadata/properties" xmlns:ns2="d459aa03-4ea2-4ea5-a2a5-8df561d17275" xmlns:ns3="3a6d7654-9aed-4839-a22e-1656b6d447c1" targetNamespace="http://schemas.microsoft.com/office/2006/metadata/properties" ma:root="true" ma:fieldsID="086b66733c54db27d23e74393640d4f6" ns2:_="" ns3:_="">
    <xsd:import namespace="d459aa03-4ea2-4ea5-a2a5-8df561d17275"/>
    <xsd:import namespace="3a6d7654-9aed-4839-a22e-1656b6d447c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59aa03-4ea2-4ea5-a2a5-8df561d172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d7654-9aed-4839-a22e-1656b6d447c1" elementFormDefault="qualified">
    <xsd:import namespace="http://schemas.microsoft.com/office/2006/documentManagement/types"/>
    <xsd:import namespace="http://schemas.microsoft.com/office/infopath/2007/PartnerControls"/>
    <xsd:element name="SharedWithUsers" ma:index="13"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6FF8EC-CFE8-4BB9-84B1-369F808D34F2}">
  <ds:schemaRefs>
    <ds:schemaRef ds:uri="http://purl.org/dc/dcmitype/"/>
    <ds:schemaRef ds:uri="http://purl.org/dc/elements/1.1/"/>
    <ds:schemaRef ds:uri="http://schemas.openxmlformats.org/package/2006/metadata/core-properties"/>
    <ds:schemaRef ds:uri="http://schemas.microsoft.com/office/2006/documentManagement/types"/>
    <ds:schemaRef ds:uri="http://purl.org/dc/terms/"/>
    <ds:schemaRef ds:uri="http://schemas.microsoft.com/office/infopath/2007/PartnerControls"/>
    <ds:schemaRef ds:uri="http://schemas.microsoft.com/office/2006/metadata/properties"/>
    <ds:schemaRef ds:uri="a97bd906-6adf-42cf-9d97-5ec3f80e37a2"/>
    <ds:schemaRef ds:uri="856ec264-496a-4d44-9601-4249d2ece1fb"/>
    <ds:schemaRef ds:uri="http://www.w3.org/XML/1998/namespace"/>
  </ds:schemaRefs>
</ds:datastoreItem>
</file>

<file path=customXml/itemProps2.xml><?xml version="1.0" encoding="utf-8"?>
<ds:datastoreItem xmlns:ds="http://schemas.openxmlformats.org/officeDocument/2006/customXml" ds:itemID="{8CC69510-4B1E-463E-8220-78CFF14BE260}">
  <ds:schemaRefs>
    <ds:schemaRef ds:uri="http://schemas.microsoft.com/sharepoint/v3/contenttype/forms"/>
  </ds:schemaRefs>
</ds:datastoreItem>
</file>

<file path=customXml/itemProps3.xml><?xml version="1.0" encoding="utf-8"?>
<ds:datastoreItem xmlns:ds="http://schemas.openxmlformats.org/officeDocument/2006/customXml" ds:itemID="{80871FEC-1CB0-450C-AFBF-E3A3E332F1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59aa03-4ea2-4ea5-a2a5-8df561d17275"/>
    <ds:schemaRef ds:uri="3a6d7654-9aed-4839-a22e-1656b6d447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TotalTime>
  <Words>3531</Words>
  <Application>Microsoft Office PowerPoint</Application>
  <PresentationFormat>Panorámica</PresentationFormat>
  <Paragraphs>463</Paragraphs>
  <Slides>32</Slides>
  <Notes>16</Notes>
  <HiddenSlides>0</HiddenSlides>
  <MMClips>0</MMClips>
  <ScaleCrop>false</ScaleCrop>
  <HeadingPairs>
    <vt:vector size="8" baseType="variant">
      <vt:variant>
        <vt:lpstr>Fuentes usadas</vt:lpstr>
      </vt:variant>
      <vt:variant>
        <vt:i4>12</vt:i4>
      </vt:variant>
      <vt:variant>
        <vt:lpstr>Tema</vt:lpstr>
      </vt:variant>
      <vt:variant>
        <vt:i4>1</vt:i4>
      </vt:variant>
      <vt:variant>
        <vt:lpstr>Servidores OLE incrustados</vt:lpstr>
      </vt:variant>
      <vt:variant>
        <vt:i4>1</vt:i4>
      </vt:variant>
      <vt:variant>
        <vt:lpstr>Títulos de diapositiva</vt:lpstr>
      </vt:variant>
      <vt:variant>
        <vt:i4>32</vt:i4>
      </vt:variant>
    </vt:vector>
  </HeadingPairs>
  <TitlesOfParts>
    <vt:vector size="46" baseType="lpstr">
      <vt:lpstr>Arial</vt:lpstr>
      <vt:lpstr>Avenir Medium</vt:lpstr>
      <vt:lpstr>Calibri</vt:lpstr>
      <vt:lpstr>Calibri Light</vt:lpstr>
      <vt:lpstr>fira sans</vt:lpstr>
      <vt:lpstr>Gotham Black</vt:lpstr>
      <vt:lpstr>Gotham Book</vt:lpstr>
      <vt:lpstr>Gotham Medium</vt:lpstr>
      <vt:lpstr>GothamBook</vt:lpstr>
      <vt:lpstr>Goudita Sans Light SF</vt:lpstr>
      <vt:lpstr>Source Sans Pro</vt:lpstr>
      <vt:lpstr>Times New Roman</vt:lpstr>
      <vt:lpstr>Tema de Office</vt:lpstr>
      <vt:lpstr>Foto de Photo Editor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Mariano Martinez</dc:creator>
  <cp:lastModifiedBy>Marc Gordon</cp:lastModifiedBy>
  <cp:revision>118</cp:revision>
  <cp:lastPrinted>2020-10-08T07:43:45Z</cp:lastPrinted>
  <dcterms:created xsi:type="dcterms:W3CDTF">2020-10-06T11:36:01Z</dcterms:created>
  <dcterms:modified xsi:type="dcterms:W3CDTF">2021-06-02T08:18:46Z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0x0101001464A66226428A4DA5BE65B0EAED6564</vt:lpwstr>
  </property>
</Properties>
</file>