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4"/>
  </p:sldMasterIdLst>
  <p:notesMasterIdLst>
    <p:notesMasterId r:id="rId91"/>
  </p:notesMasterIdLst>
  <p:sldIdLst>
    <p:sldId id="2916" r:id="rId5"/>
    <p:sldId id="259" r:id="rId6"/>
    <p:sldId id="2974" r:id="rId7"/>
    <p:sldId id="258" r:id="rId8"/>
    <p:sldId id="2771" r:id="rId9"/>
    <p:sldId id="2776" r:id="rId10"/>
    <p:sldId id="2787" r:id="rId11"/>
    <p:sldId id="2810" r:id="rId12"/>
    <p:sldId id="2820" r:id="rId13"/>
    <p:sldId id="2821" r:id="rId14"/>
    <p:sldId id="2816" r:id="rId15"/>
    <p:sldId id="790" r:id="rId16"/>
    <p:sldId id="2825" r:id="rId17"/>
    <p:sldId id="2770" r:id="rId18"/>
    <p:sldId id="2819" r:id="rId19"/>
    <p:sldId id="2826" r:id="rId20"/>
    <p:sldId id="267" r:id="rId21"/>
    <p:sldId id="2807" r:id="rId22"/>
    <p:sldId id="2808" r:id="rId23"/>
    <p:sldId id="2811" r:id="rId24"/>
    <p:sldId id="2812" r:id="rId25"/>
    <p:sldId id="288" r:id="rId26"/>
    <p:sldId id="299" r:id="rId27"/>
    <p:sldId id="2814" r:id="rId28"/>
    <p:sldId id="2813" r:id="rId29"/>
    <p:sldId id="300" r:id="rId30"/>
    <p:sldId id="2973" r:id="rId31"/>
    <p:sldId id="2822" r:id="rId32"/>
    <p:sldId id="2818" r:id="rId33"/>
    <p:sldId id="2833" r:id="rId34"/>
    <p:sldId id="2918" r:id="rId35"/>
    <p:sldId id="2801" r:id="rId36"/>
    <p:sldId id="2919" r:id="rId37"/>
    <p:sldId id="2920" r:id="rId38"/>
    <p:sldId id="2921" r:id="rId39"/>
    <p:sldId id="2922" r:id="rId40"/>
    <p:sldId id="2923" r:id="rId41"/>
    <p:sldId id="2924" r:id="rId42"/>
    <p:sldId id="2925" r:id="rId43"/>
    <p:sldId id="2926" r:id="rId44"/>
    <p:sldId id="2927" r:id="rId45"/>
    <p:sldId id="2928" r:id="rId46"/>
    <p:sldId id="2929" r:id="rId47"/>
    <p:sldId id="2930" r:id="rId48"/>
    <p:sldId id="2931" r:id="rId49"/>
    <p:sldId id="2932" r:id="rId50"/>
    <p:sldId id="2933" r:id="rId51"/>
    <p:sldId id="2934" r:id="rId52"/>
    <p:sldId id="2935" r:id="rId53"/>
    <p:sldId id="2936" r:id="rId54"/>
    <p:sldId id="2937" r:id="rId55"/>
    <p:sldId id="2938" r:id="rId56"/>
    <p:sldId id="2939" r:id="rId57"/>
    <p:sldId id="2940" r:id="rId58"/>
    <p:sldId id="2941" r:id="rId59"/>
    <p:sldId id="2942" r:id="rId60"/>
    <p:sldId id="2943" r:id="rId61"/>
    <p:sldId id="2944" r:id="rId62"/>
    <p:sldId id="2945" r:id="rId63"/>
    <p:sldId id="2946" r:id="rId64"/>
    <p:sldId id="2947" r:id="rId65"/>
    <p:sldId id="2948" r:id="rId66"/>
    <p:sldId id="2949" r:id="rId67"/>
    <p:sldId id="2950" r:id="rId68"/>
    <p:sldId id="2951" r:id="rId69"/>
    <p:sldId id="2952" r:id="rId70"/>
    <p:sldId id="2953" r:id="rId71"/>
    <p:sldId id="2954" r:id="rId72"/>
    <p:sldId id="2955" r:id="rId73"/>
    <p:sldId id="2956" r:id="rId74"/>
    <p:sldId id="2957" r:id="rId75"/>
    <p:sldId id="2958" r:id="rId76"/>
    <p:sldId id="2959" r:id="rId77"/>
    <p:sldId id="2960" r:id="rId78"/>
    <p:sldId id="2961" r:id="rId79"/>
    <p:sldId id="2962" r:id="rId80"/>
    <p:sldId id="2963" r:id="rId81"/>
    <p:sldId id="2964" r:id="rId82"/>
    <p:sldId id="2965" r:id="rId83"/>
    <p:sldId id="2966" r:id="rId84"/>
    <p:sldId id="2967" r:id="rId85"/>
    <p:sldId id="2968" r:id="rId86"/>
    <p:sldId id="2969" r:id="rId87"/>
    <p:sldId id="2970" r:id="rId88"/>
    <p:sldId id="2971" r:id="rId89"/>
    <p:sldId id="2972" r:id="rId9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F6EBF9"/>
    <a:srgbClr val="F2E2F6"/>
    <a:srgbClr val="692479"/>
    <a:srgbClr val="5FC8DA"/>
    <a:srgbClr val="FFEAA7"/>
    <a:srgbClr val="B09636"/>
    <a:srgbClr val="FFE181"/>
    <a:srgbClr val="AF9F5F"/>
    <a:srgbClr val="9F9F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45" autoAdjust="0"/>
    <p:restoredTop sz="90580"/>
  </p:normalViewPr>
  <p:slideViewPr>
    <p:cSldViewPr snapToGrid="0">
      <p:cViewPr varScale="1">
        <p:scale>
          <a:sx n="103" d="100"/>
          <a:sy n="103" d="100"/>
        </p:scale>
        <p:origin x="936" y="10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notesMaster" Target="notesMasters/notesMaster1.xml"/><Relationship Id="rId9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len Hernandez" userId="7137e90b-f5e0-436b-9205-2847740871ce" providerId="ADAL" clId="{1CE6762A-C3C0-4842-A412-F8D41FBC4D94}"/>
    <pc:docChg chg="modSld">
      <pc:chgData name="Belen Hernandez" userId="7137e90b-f5e0-436b-9205-2847740871ce" providerId="ADAL" clId="{1CE6762A-C3C0-4842-A412-F8D41FBC4D94}" dt="2021-05-11T14:32:14.112" v="0" actId="1076"/>
      <pc:docMkLst>
        <pc:docMk/>
      </pc:docMkLst>
      <pc:sldChg chg="modSp mod">
        <pc:chgData name="Belen Hernandez" userId="7137e90b-f5e0-436b-9205-2847740871ce" providerId="ADAL" clId="{1CE6762A-C3C0-4842-A412-F8D41FBC4D94}" dt="2021-05-11T14:32:14.112" v="0" actId="1076"/>
        <pc:sldMkLst>
          <pc:docMk/>
          <pc:sldMk cId="1260136942" sldId="2810"/>
        </pc:sldMkLst>
        <pc:spChg chg="mod">
          <ac:chgData name="Belen Hernandez" userId="7137e90b-f5e0-436b-9205-2847740871ce" providerId="ADAL" clId="{1CE6762A-C3C0-4842-A412-F8D41FBC4D94}" dt="2021-05-11T14:32:14.112" v="0" actId="1076"/>
          <ac:spMkLst>
            <pc:docMk/>
            <pc:sldMk cId="1260136942" sldId="2810"/>
            <ac:spMk id="15" creationId="{7DACB5D3-02AC-8942-B710-F97A1B8BE02B}"/>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col"/>
        <c:grouping val="clustered"/>
        <c:varyColors val="0"/>
        <c:ser>
          <c:idx val="0"/>
          <c:order val="0"/>
          <c:tx>
            <c:strRef>
              <c:f>Hoja1!$L$70</c:f>
              <c:strCache>
                <c:ptCount val="1"/>
                <c:pt idx="0">
                  <c:v>Mejoría de la sintomatología </c:v>
                </c:pt>
              </c:strCache>
            </c:strRef>
          </c:tx>
          <c:spPr>
            <a:solidFill>
              <a:schemeClr val="accent5">
                <a:tint val="77000"/>
              </a:schemeClr>
            </a:solidFill>
            <a:ln>
              <a:noFill/>
            </a:ln>
            <a:effectLst/>
          </c:spPr>
          <c:invertIfNegative val="0"/>
          <c:cat>
            <c:strRef>
              <c:f>Hoja1!$K$71:$K$74</c:f>
              <c:strCache>
                <c:ptCount val="4"/>
                <c:pt idx="0">
                  <c:v> Sequedad vaginal</c:v>
                </c:pt>
                <c:pt idx="1">
                  <c:v> Elasticidad</c:v>
                </c:pt>
                <c:pt idx="2">
                  <c:v> Humedad</c:v>
                </c:pt>
                <c:pt idx="3">
                  <c:v>Secreciones</c:v>
                </c:pt>
              </c:strCache>
            </c:strRef>
          </c:cat>
          <c:val>
            <c:numRef>
              <c:f>Hoja1!$L$71:$L$74</c:f>
              <c:numCache>
                <c:formatCode>0.00%</c:formatCode>
                <c:ptCount val="4"/>
                <c:pt idx="0">
                  <c:v>0.81799999999999995</c:v>
                </c:pt>
                <c:pt idx="1">
                  <c:v>0.81</c:v>
                </c:pt>
                <c:pt idx="2">
                  <c:v>0.81</c:v>
                </c:pt>
                <c:pt idx="3">
                  <c:v>0.76200000000000001</c:v>
                </c:pt>
              </c:numCache>
            </c:numRef>
          </c:val>
          <c:extLst>
            <c:ext xmlns:c16="http://schemas.microsoft.com/office/drawing/2014/chart" uri="{C3380CC4-5D6E-409C-BE32-E72D297353CC}">
              <c16:uniqueId val="{00000000-7461-4A7C-A9F6-A50B5773EB49}"/>
            </c:ext>
          </c:extLst>
        </c:ser>
        <c:ser>
          <c:idx val="1"/>
          <c:order val="1"/>
          <c:tx>
            <c:strRef>
              <c:f>Hoja1!$M$70</c:f>
              <c:strCache>
                <c:ptCount val="1"/>
                <c:pt idx="0">
                  <c:v>Igual o peor sintomatología</c:v>
                </c:pt>
              </c:strCache>
            </c:strRef>
          </c:tx>
          <c:spPr>
            <a:solidFill>
              <a:schemeClr val="accent5">
                <a:shade val="76000"/>
              </a:schemeClr>
            </a:solidFill>
            <a:ln>
              <a:noFill/>
            </a:ln>
            <a:effectLst/>
          </c:spPr>
          <c:invertIfNegative val="0"/>
          <c:cat>
            <c:strRef>
              <c:f>Hoja1!$K$71:$K$74</c:f>
              <c:strCache>
                <c:ptCount val="4"/>
                <c:pt idx="0">
                  <c:v> Sequedad vaginal</c:v>
                </c:pt>
                <c:pt idx="1">
                  <c:v> Elasticidad</c:v>
                </c:pt>
                <c:pt idx="2">
                  <c:v> Humedad</c:v>
                </c:pt>
                <c:pt idx="3">
                  <c:v>Secreciones</c:v>
                </c:pt>
              </c:strCache>
            </c:strRef>
          </c:cat>
          <c:val>
            <c:numRef>
              <c:f>Hoja1!$M$71:$M$74</c:f>
              <c:numCache>
                <c:formatCode>0.00%</c:formatCode>
                <c:ptCount val="4"/>
                <c:pt idx="0">
                  <c:v>0.18099999999999999</c:v>
                </c:pt>
                <c:pt idx="1">
                  <c:v>0.19</c:v>
                </c:pt>
                <c:pt idx="2">
                  <c:v>0.19</c:v>
                </c:pt>
                <c:pt idx="3">
                  <c:v>0.23799999999999999</c:v>
                </c:pt>
              </c:numCache>
            </c:numRef>
          </c:val>
          <c:extLst>
            <c:ext xmlns:c16="http://schemas.microsoft.com/office/drawing/2014/chart" uri="{C3380CC4-5D6E-409C-BE32-E72D297353CC}">
              <c16:uniqueId val="{00000001-7461-4A7C-A9F6-A50B5773EB49}"/>
            </c:ext>
          </c:extLst>
        </c:ser>
        <c:dLbls>
          <c:showLegendKey val="0"/>
          <c:showVal val="0"/>
          <c:showCatName val="0"/>
          <c:showSerName val="0"/>
          <c:showPercent val="0"/>
          <c:showBubbleSize val="0"/>
        </c:dLbls>
        <c:gapWidth val="219"/>
        <c:overlap val="-27"/>
        <c:axId val="556279928"/>
        <c:axId val="556286160"/>
      </c:barChart>
      <c:catAx>
        <c:axId val="556279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ES"/>
          </a:p>
        </c:txPr>
        <c:crossAx val="556286160"/>
        <c:crosses val="autoZero"/>
        <c:auto val="1"/>
        <c:lblAlgn val="ctr"/>
        <c:lblOffset val="100"/>
        <c:noMultiLvlLbl val="0"/>
      </c:catAx>
      <c:valAx>
        <c:axId val="5562861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crossAx val="556279928"/>
        <c:crosses val="autoZero"/>
        <c:crossBetween val="between"/>
      </c:valAx>
      <c:spPr>
        <a:noFill/>
        <a:ln>
          <a:noFill/>
        </a:ln>
        <a:effectLst/>
      </c:spPr>
    </c:plotArea>
    <c:legend>
      <c:legendPos val="b"/>
      <c:layout>
        <c:manualLayout>
          <c:xMode val="edge"/>
          <c:yMode val="edge"/>
          <c:x val="0.20103581574543711"/>
          <c:y val="0.93085419674517755"/>
          <c:w val="0.61276629714828668"/>
          <c:h val="6.6249985702931974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2713670166229224"/>
          <c:y val="0.12435354063333687"/>
          <c:w val="0.84508552055993003"/>
          <c:h val="0.74567071115083772"/>
        </c:manualLayout>
      </c:layout>
      <c:barChart>
        <c:barDir val="col"/>
        <c:grouping val="clustered"/>
        <c:varyColors val="0"/>
        <c:ser>
          <c:idx val="0"/>
          <c:order val="0"/>
          <c:spPr>
            <a:solidFill>
              <a:schemeClr val="accent1">
                <a:alpha val="70000"/>
              </a:schemeClr>
            </a:solidFill>
            <a:ln>
              <a:noFill/>
            </a:ln>
            <a:effectLst/>
          </c:spPr>
          <c:invertIfNegative val="0"/>
          <c:dLbls>
            <c:dLbl>
              <c:idx val="2"/>
              <c:tx>
                <c:rich>
                  <a:bodyPr/>
                  <a:lstStyle/>
                  <a:p>
                    <a:fld id="{3EFA5B32-6A88-40C0-91B2-5DF67DD288F5}" type="VALUE">
                      <a:rPr lang="en-US" smtClean="0"/>
                      <a:pPr/>
                      <a:t>[VALOR]</a:t>
                    </a:fld>
                    <a:endParaRPr lang="en-GB"/>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AC83-4928-B481-95E3C2C2C163}"/>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Hoja1!$V$10:$V$13</c:f>
              <c:strCache>
                <c:ptCount val="4"/>
                <c:pt idx="0">
                  <c:v>Sin cambios </c:v>
                </c:pt>
                <c:pt idx="1">
                  <c:v>Levemente satisfecha </c:v>
                </c:pt>
                <c:pt idx="2">
                  <c:v>Bastante satisfecha </c:v>
                </c:pt>
                <c:pt idx="3">
                  <c:v>Muy satisfecha </c:v>
                </c:pt>
              </c:strCache>
            </c:strRef>
          </c:cat>
          <c:val>
            <c:numRef>
              <c:f>Hoja1!$W$10:$W$13</c:f>
              <c:numCache>
                <c:formatCode>0.0%</c:formatCode>
                <c:ptCount val="4"/>
                <c:pt idx="0">
                  <c:v>4.8000000000000001E-2</c:v>
                </c:pt>
                <c:pt idx="1">
                  <c:v>0.19</c:v>
                </c:pt>
                <c:pt idx="2">
                  <c:v>0.47599999999999998</c:v>
                </c:pt>
                <c:pt idx="3">
                  <c:v>0.28599999999999998</c:v>
                </c:pt>
              </c:numCache>
            </c:numRef>
          </c:val>
          <c:extLst>
            <c:ext xmlns:c16="http://schemas.microsoft.com/office/drawing/2014/chart" uri="{C3380CC4-5D6E-409C-BE32-E72D297353CC}">
              <c16:uniqueId val="{00000000-AC83-4928-B481-95E3C2C2C163}"/>
            </c:ext>
          </c:extLst>
        </c:ser>
        <c:dLbls>
          <c:dLblPos val="outEnd"/>
          <c:showLegendKey val="0"/>
          <c:showVal val="1"/>
          <c:showCatName val="0"/>
          <c:showSerName val="0"/>
          <c:showPercent val="0"/>
          <c:showBubbleSize val="0"/>
        </c:dLbls>
        <c:gapWidth val="80"/>
        <c:overlap val="25"/>
        <c:axId val="528890696"/>
        <c:axId val="528892992"/>
      </c:barChart>
      <c:catAx>
        <c:axId val="528890696"/>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cap="none" spc="20" normalizeH="0" baseline="0">
                <a:solidFill>
                  <a:schemeClr val="tx1">
                    <a:lumMod val="65000"/>
                    <a:lumOff val="35000"/>
                  </a:schemeClr>
                </a:solidFill>
                <a:latin typeface="+mn-lt"/>
                <a:ea typeface="+mn-ea"/>
                <a:cs typeface="+mn-cs"/>
              </a:defRPr>
            </a:pPr>
            <a:endParaRPr lang="es-ES"/>
          </a:p>
        </c:txPr>
        <c:crossAx val="528892992"/>
        <c:crosses val="autoZero"/>
        <c:auto val="1"/>
        <c:lblAlgn val="ctr"/>
        <c:lblOffset val="100"/>
        <c:tickMarkSkip val="10"/>
        <c:noMultiLvlLbl val="0"/>
      </c:catAx>
      <c:valAx>
        <c:axId val="528892992"/>
        <c:scaling>
          <c:orientation val="minMax"/>
        </c:scaling>
        <c:delete val="0"/>
        <c:axPos val="l"/>
        <c:majorGridlines>
          <c:spPr>
            <a:ln w="9525" cap="flat" cmpd="sng" algn="ctr">
              <a:solidFill>
                <a:schemeClr val="tx1">
                  <a:lumMod val="5000"/>
                  <a:lumOff val="9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spc="20" baseline="0">
                <a:solidFill>
                  <a:schemeClr val="tx1">
                    <a:lumMod val="65000"/>
                    <a:lumOff val="35000"/>
                  </a:schemeClr>
                </a:solidFill>
                <a:latin typeface="+mn-lt"/>
                <a:ea typeface="+mn-ea"/>
                <a:cs typeface="+mn-cs"/>
              </a:defRPr>
            </a:pPr>
            <a:endParaRPr lang="es-ES"/>
          </a:p>
        </c:txPr>
        <c:crossAx val="528890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col"/>
        <c:grouping val="clustered"/>
        <c:varyColors val="0"/>
        <c:ser>
          <c:idx val="0"/>
          <c:order val="0"/>
          <c:tx>
            <c:strRef>
              <c:f>Hoja1!$U$71</c:f>
              <c:strCache>
                <c:ptCount val="1"/>
                <c:pt idx="0">
                  <c:v>Mejoría de la sintomatología </c:v>
                </c:pt>
              </c:strCache>
            </c:strRef>
          </c:tx>
          <c:spPr>
            <a:solidFill>
              <a:schemeClr val="accent5">
                <a:tint val="77000"/>
              </a:schemeClr>
            </a:solidFill>
            <a:ln>
              <a:noFill/>
            </a:ln>
            <a:effectLst/>
          </c:spPr>
          <c:invertIfNegative val="0"/>
          <c:cat>
            <c:strRef>
              <c:f>Hoja1!$T$72:$T$74</c:f>
              <c:strCache>
                <c:ptCount val="3"/>
                <c:pt idx="0">
                  <c:v>Dispareunia</c:v>
                </c:pt>
                <c:pt idx="1">
                  <c:v> Integridad epitelial</c:v>
                </c:pt>
                <c:pt idx="2">
                  <c:v>Satisfacción sexual</c:v>
                </c:pt>
              </c:strCache>
            </c:strRef>
          </c:cat>
          <c:val>
            <c:numRef>
              <c:f>Hoja1!$U$72:$U$74</c:f>
              <c:numCache>
                <c:formatCode>0.00%</c:formatCode>
                <c:ptCount val="3"/>
                <c:pt idx="0">
                  <c:v>0.90900000000000003</c:v>
                </c:pt>
                <c:pt idx="1">
                  <c:v>0.81</c:v>
                </c:pt>
                <c:pt idx="2">
                  <c:v>0.63600000000000001</c:v>
                </c:pt>
              </c:numCache>
            </c:numRef>
          </c:val>
          <c:extLst>
            <c:ext xmlns:c16="http://schemas.microsoft.com/office/drawing/2014/chart" uri="{C3380CC4-5D6E-409C-BE32-E72D297353CC}">
              <c16:uniqueId val="{00000000-AB38-4222-AFC2-382B4199D640}"/>
            </c:ext>
          </c:extLst>
        </c:ser>
        <c:ser>
          <c:idx val="1"/>
          <c:order val="1"/>
          <c:tx>
            <c:strRef>
              <c:f>Hoja1!$V$71</c:f>
              <c:strCache>
                <c:ptCount val="1"/>
                <c:pt idx="0">
                  <c:v>Igual o peor sintomatología</c:v>
                </c:pt>
              </c:strCache>
            </c:strRef>
          </c:tx>
          <c:spPr>
            <a:solidFill>
              <a:schemeClr val="accent5">
                <a:shade val="76000"/>
              </a:schemeClr>
            </a:solidFill>
            <a:ln>
              <a:noFill/>
            </a:ln>
            <a:effectLst/>
          </c:spPr>
          <c:invertIfNegative val="0"/>
          <c:cat>
            <c:strRef>
              <c:f>Hoja1!$T$72:$T$74</c:f>
              <c:strCache>
                <c:ptCount val="3"/>
                <c:pt idx="0">
                  <c:v>Dispareunia</c:v>
                </c:pt>
                <c:pt idx="1">
                  <c:v> Integridad epitelial</c:v>
                </c:pt>
                <c:pt idx="2">
                  <c:v>Satisfacción sexual</c:v>
                </c:pt>
              </c:strCache>
            </c:strRef>
          </c:cat>
          <c:val>
            <c:numRef>
              <c:f>Hoja1!$V$72:$V$74</c:f>
              <c:numCache>
                <c:formatCode>0%</c:formatCode>
                <c:ptCount val="3"/>
                <c:pt idx="0" formatCode="0.00%">
                  <c:v>0.09</c:v>
                </c:pt>
                <c:pt idx="1">
                  <c:v>0.19</c:v>
                </c:pt>
                <c:pt idx="2" formatCode="0.00%">
                  <c:v>0.36299999999999999</c:v>
                </c:pt>
              </c:numCache>
            </c:numRef>
          </c:val>
          <c:extLst>
            <c:ext xmlns:c16="http://schemas.microsoft.com/office/drawing/2014/chart" uri="{C3380CC4-5D6E-409C-BE32-E72D297353CC}">
              <c16:uniqueId val="{00000001-AB38-4222-AFC2-382B4199D640}"/>
            </c:ext>
          </c:extLst>
        </c:ser>
        <c:dLbls>
          <c:showLegendKey val="0"/>
          <c:showVal val="0"/>
          <c:showCatName val="0"/>
          <c:showSerName val="0"/>
          <c:showPercent val="0"/>
          <c:showBubbleSize val="0"/>
        </c:dLbls>
        <c:gapWidth val="219"/>
        <c:overlap val="-27"/>
        <c:axId val="576531144"/>
        <c:axId val="576531472"/>
      </c:barChart>
      <c:catAx>
        <c:axId val="576531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Gotham Bold"/>
                <a:ea typeface="+mn-ea"/>
                <a:cs typeface="+mn-cs"/>
              </a:defRPr>
            </a:pPr>
            <a:endParaRPr lang="es-ES"/>
          </a:p>
        </c:txPr>
        <c:crossAx val="576531472"/>
        <c:crosses val="autoZero"/>
        <c:auto val="1"/>
        <c:lblAlgn val="ctr"/>
        <c:lblOffset val="100"/>
        <c:noMultiLvlLbl val="0"/>
      </c:catAx>
      <c:valAx>
        <c:axId val="5765314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crossAx val="576531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3.8140370024245675E-2"/>
          <c:w val="1"/>
          <c:h val="0.89259542243838497"/>
        </c:manualLayout>
      </c:layout>
      <c:pie3DChart>
        <c:varyColors val="1"/>
        <c:ser>
          <c:idx val="0"/>
          <c:order val="0"/>
          <c:explosion val="1"/>
          <c:dPt>
            <c:idx val="0"/>
            <c:bubble3D val="0"/>
            <c:spPr>
              <a:solidFill>
                <a:srgbClr val="692479"/>
              </a:solidFill>
              <a:ln>
                <a:noFill/>
              </a:ln>
              <a:effectLst/>
              <a:sp3d/>
            </c:spPr>
            <c:extLst>
              <c:ext xmlns:c16="http://schemas.microsoft.com/office/drawing/2014/chart" uri="{C3380CC4-5D6E-409C-BE32-E72D297353CC}">
                <c16:uniqueId val="{00000000-C6D5-314D-AF49-094BF900E236}"/>
              </c:ext>
            </c:extLst>
          </c:dPt>
          <c:dPt>
            <c:idx val="1"/>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a:noFill/>
              </a:ln>
              <a:effectLst/>
              <a:sp3d/>
            </c:spPr>
            <c:extLst>
              <c:ext xmlns:c16="http://schemas.microsoft.com/office/drawing/2014/chart" uri="{C3380CC4-5D6E-409C-BE32-E72D297353CC}">
                <c16:uniqueId val="{00000001-C6D5-314D-AF49-094BF900E236}"/>
              </c:ext>
            </c:extLst>
          </c:dPt>
          <c:dLbls>
            <c:dLbl>
              <c:idx val="0"/>
              <c:layout>
                <c:manualLayout>
                  <c:x val="-0.33389862968012668"/>
                  <c:y val="-0.30838563144484971"/>
                </c:manualLayout>
              </c:layout>
              <c:tx>
                <c:rich>
                  <a:bodyPr/>
                  <a:lstStyle/>
                  <a:p>
                    <a:r>
                      <a:rPr lang="en-US"/>
                      <a:t>Sofocos
80%</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0.26366678124333143"/>
                      <c:h val="0.24368247822881672"/>
                    </c:manualLayout>
                  </c15:layout>
                  <c15:showDataLabelsRange val="0"/>
                </c:ext>
                <c:ext xmlns:c16="http://schemas.microsoft.com/office/drawing/2014/chart" uri="{C3380CC4-5D6E-409C-BE32-E72D297353CC}">
                  <c16:uniqueId val="{00000000-C6D5-314D-AF49-094BF900E236}"/>
                </c:ext>
              </c:extLst>
            </c:dLbl>
            <c:dLbl>
              <c:idx val="1"/>
              <c:tx>
                <c:rich>
                  <a:bodyPr/>
                  <a:lstStyle/>
                  <a:p>
                    <a:r>
                      <a:rPr lang="en-US"/>
                      <a:t>Sin sofocos
20%</a:t>
                    </a:r>
                  </a:p>
                </c:rich>
              </c:tx>
              <c:dLblPos val="ctr"/>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C6D5-314D-AF49-094BF900E236}"/>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cap="none" spc="0" baseline="0">
                    <a:ln w="10160">
                      <a:solidFill>
                        <a:schemeClr val="bg1"/>
                      </a:solidFill>
                      <a:prstDash val="solid"/>
                    </a:ln>
                    <a:solidFill>
                      <a:schemeClr val="bg1"/>
                    </a:solidFill>
                    <a:effectLst>
                      <a:outerShdw blurRad="38100" dist="22860" dir="5400000" algn="tl" rotWithShape="0">
                        <a:srgbClr val="000000">
                          <a:alpha val="30000"/>
                        </a:srgbClr>
                      </a:outerShdw>
                    </a:effectLst>
                    <a:latin typeface="+mn-lt"/>
                    <a:ea typeface="+mn-ea"/>
                    <a:cs typeface="+mn-cs"/>
                  </a:defRPr>
                </a:pPr>
                <a:endParaRPr lang="es-ES"/>
              </a:p>
            </c:txPr>
            <c:dLblPos val="ctr"/>
            <c:showLegendKey val="0"/>
            <c:showVal val="0"/>
            <c:showCatName val="1"/>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Hoja1!$A$6:$A$7</c:f>
              <c:strCache>
                <c:ptCount val="2"/>
                <c:pt idx="0">
                  <c:v>sofocos</c:v>
                </c:pt>
                <c:pt idx="1">
                  <c:v>no sofocos</c:v>
                </c:pt>
              </c:strCache>
            </c:strRef>
          </c:cat>
          <c:val>
            <c:numRef>
              <c:f>Hoja1!$B$6:$B$7</c:f>
              <c:numCache>
                <c:formatCode>General</c:formatCode>
                <c:ptCount val="2"/>
                <c:pt idx="0">
                  <c:v>80</c:v>
                </c:pt>
                <c:pt idx="1">
                  <c:v>20</c:v>
                </c:pt>
              </c:numCache>
            </c:numRef>
          </c:val>
          <c:extLst>
            <c:ext xmlns:c16="http://schemas.microsoft.com/office/drawing/2014/chart" uri="{C3380CC4-5D6E-409C-BE32-E72D297353CC}">
              <c16:uniqueId val="{00000002-C6D5-314D-AF49-094BF900E236}"/>
            </c:ext>
          </c:extLst>
        </c:ser>
        <c:dLbls>
          <c:dLblPos val="ctr"/>
          <c:showLegendKey val="0"/>
          <c:showVal val="0"/>
          <c:showCatName val="1"/>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Hoja1!$B$1</c:f>
              <c:strCache>
                <c:ptCount val="1"/>
                <c:pt idx="0">
                  <c:v>LUPRENOL®</c:v>
                </c:pt>
              </c:strCache>
            </c:strRef>
          </c:tx>
          <c:spPr>
            <a:solidFill>
              <a:srgbClr val="692479"/>
            </a:solidFill>
            <a:ln>
              <a:noFill/>
            </a:ln>
            <a:effectLst/>
          </c:spPr>
          <c:invertIfNegative val="0"/>
          <c:cat>
            <c:strRef>
              <c:f>Hoja1!$A$2:$A$5</c:f>
              <c:strCache>
                <c:ptCount val="4"/>
                <c:pt idx="0">
                  <c:v>Basal</c:v>
                </c:pt>
                <c:pt idx="1">
                  <c:v>4 semanas</c:v>
                </c:pt>
                <c:pt idx="2">
                  <c:v>8 semanas</c:v>
                </c:pt>
                <c:pt idx="3">
                  <c:v>12 semanas</c:v>
                </c:pt>
              </c:strCache>
            </c:strRef>
          </c:cat>
          <c:val>
            <c:numRef>
              <c:f>Hoja1!$B$2:$B$5</c:f>
              <c:numCache>
                <c:formatCode>General</c:formatCode>
                <c:ptCount val="4"/>
                <c:pt idx="0">
                  <c:v>29.3</c:v>
                </c:pt>
                <c:pt idx="1">
                  <c:v>18.899999999999999</c:v>
                </c:pt>
                <c:pt idx="2">
                  <c:v>8.8000000000000007</c:v>
                </c:pt>
                <c:pt idx="3">
                  <c:v>1.4</c:v>
                </c:pt>
              </c:numCache>
            </c:numRef>
          </c:val>
          <c:extLst>
            <c:ext xmlns:c16="http://schemas.microsoft.com/office/drawing/2014/chart" uri="{C3380CC4-5D6E-409C-BE32-E72D297353CC}">
              <c16:uniqueId val="{00000000-07A2-4A4D-B57D-6BB9847B1CE6}"/>
            </c:ext>
          </c:extLst>
        </c:ser>
        <c:ser>
          <c:idx val="1"/>
          <c:order val="1"/>
          <c:tx>
            <c:strRef>
              <c:f>Hoja1!$C$1</c:f>
              <c:strCache>
                <c:ptCount val="1"/>
                <c:pt idx="0">
                  <c:v>Placebo</c:v>
                </c:pt>
              </c:strCache>
            </c:strRef>
          </c:tx>
          <c:spPr>
            <a:solidFill>
              <a:schemeClr val="accent4">
                <a:lumMod val="40000"/>
                <a:lumOff val="60000"/>
              </a:schemeClr>
            </a:solidFill>
            <a:ln>
              <a:noFill/>
            </a:ln>
            <a:effectLst/>
          </c:spPr>
          <c:invertIfNegative val="0"/>
          <c:cat>
            <c:strRef>
              <c:f>Hoja1!$A$2:$A$5</c:f>
              <c:strCache>
                <c:ptCount val="4"/>
                <c:pt idx="0">
                  <c:v>Basal</c:v>
                </c:pt>
                <c:pt idx="1">
                  <c:v>4 semanas</c:v>
                </c:pt>
                <c:pt idx="2">
                  <c:v>8 semanas</c:v>
                </c:pt>
                <c:pt idx="3">
                  <c:v>12 semanas</c:v>
                </c:pt>
              </c:strCache>
            </c:strRef>
          </c:cat>
          <c:val>
            <c:numRef>
              <c:f>Hoja1!$C$2:$C$5</c:f>
              <c:numCache>
                <c:formatCode>General</c:formatCode>
                <c:ptCount val="4"/>
                <c:pt idx="0">
                  <c:v>23.1</c:v>
                </c:pt>
                <c:pt idx="1">
                  <c:v>23.1</c:v>
                </c:pt>
                <c:pt idx="2">
                  <c:v>23.2</c:v>
                </c:pt>
                <c:pt idx="3">
                  <c:v>23.2</c:v>
                </c:pt>
              </c:numCache>
            </c:numRef>
          </c:val>
          <c:extLst>
            <c:ext xmlns:c16="http://schemas.microsoft.com/office/drawing/2014/chart" uri="{C3380CC4-5D6E-409C-BE32-E72D297353CC}">
              <c16:uniqueId val="{00000001-07A2-4A4D-B57D-6BB9847B1CE6}"/>
            </c:ext>
          </c:extLst>
        </c:ser>
        <c:dLbls>
          <c:showLegendKey val="0"/>
          <c:showVal val="0"/>
          <c:showCatName val="0"/>
          <c:showSerName val="0"/>
          <c:showPercent val="0"/>
          <c:showBubbleSize val="0"/>
        </c:dLbls>
        <c:gapWidth val="219"/>
        <c:overlap val="-27"/>
        <c:axId val="2008382128"/>
        <c:axId val="2008384208"/>
      </c:barChart>
      <c:catAx>
        <c:axId val="2008382128"/>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s-ES"/>
                  <a:t>Semanas de tratamiento </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crossAx val="2008384208"/>
        <c:crosses val="autoZero"/>
        <c:auto val="1"/>
        <c:lblAlgn val="ctr"/>
        <c:lblOffset val="100"/>
        <c:noMultiLvlLbl val="0"/>
      </c:catAx>
      <c:valAx>
        <c:axId val="20083842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s-ES"/>
                  <a:t>Número de sofocos</a:t>
                </a:r>
              </a:p>
            </c:rich>
          </c:tx>
          <c:layout>
            <c:manualLayout>
              <c:xMode val="edge"/>
              <c:yMode val="edge"/>
              <c:x val="1.2560689393931901E-2"/>
              <c:y val="0.25335172050015331"/>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crossAx val="20083821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441310001586169E-2"/>
          <c:y val="4.3030447640325951E-2"/>
          <c:w val="0.91355868999841383"/>
          <c:h val="0.7594542417734973"/>
        </c:manualLayout>
      </c:layout>
      <c:barChart>
        <c:barDir val="col"/>
        <c:grouping val="clustered"/>
        <c:varyColors val="0"/>
        <c:ser>
          <c:idx val="0"/>
          <c:order val="0"/>
          <c:tx>
            <c:strRef>
              <c:f>Hoja1!$B$1</c:f>
              <c:strCache>
                <c:ptCount val="1"/>
                <c:pt idx="0">
                  <c:v>Media</c:v>
                </c:pt>
              </c:strCache>
            </c:strRef>
          </c:tx>
          <c:spPr>
            <a:gradFill>
              <a:gsLst>
                <a:gs pos="0">
                  <a:srgbClr val="A6862D"/>
                </a:gs>
                <a:gs pos="100000">
                  <a:srgbClr val="EAD981"/>
                </a:gs>
              </a:gsLst>
              <a:lin ang="5400000" scaled="1"/>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Hoja1!$E$2:$E$3</c:f>
                <c:numCache>
                  <c:formatCode>General</c:formatCode>
                  <c:ptCount val="2"/>
                  <c:pt idx="0">
                    <c:v>1.5500000000000043</c:v>
                  </c:pt>
                  <c:pt idx="1">
                    <c:v>1.4400000000000048</c:v>
                  </c:pt>
                </c:numCache>
              </c:numRef>
            </c:plus>
            <c:minus>
              <c:numRef>
                <c:f>Hoja1!$E$2:$E$3</c:f>
                <c:numCache>
                  <c:formatCode>General</c:formatCode>
                  <c:ptCount val="2"/>
                  <c:pt idx="0">
                    <c:v>1.5500000000000043</c:v>
                  </c:pt>
                  <c:pt idx="1">
                    <c:v>1.4400000000000048</c:v>
                  </c:pt>
                </c:numCache>
              </c:numRef>
            </c:minus>
            <c:spPr>
              <a:noFill/>
              <a:ln w="9525" cap="flat" cmpd="sng" algn="ctr">
                <a:solidFill>
                  <a:schemeClr val="tx1">
                    <a:lumMod val="65000"/>
                    <a:lumOff val="35000"/>
                  </a:schemeClr>
                </a:solidFill>
                <a:round/>
              </a:ln>
              <a:effectLst/>
            </c:spPr>
          </c:errBars>
          <c:cat>
            <c:strRef>
              <c:f>Hoja1!$A$2:$A$3</c:f>
              <c:strCache>
                <c:ptCount val="2"/>
                <c:pt idx="0">
                  <c:v>Visita 1
 (0 meses)
n=89</c:v>
                </c:pt>
                <c:pt idx="1">
                  <c:v>Visita 2 
(2 meses)
n=89</c:v>
                </c:pt>
              </c:strCache>
            </c:strRef>
          </c:cat>
          <c:val>
            <c:numRef>
              <c:f>Hoja1!$B$2:$B$3</c:f>
              <c:numCache>
                <c:formatCode>General</c:formatCode>
                <c:ptCount val="2"/>
                <c:pt idx="0">
                  <c:v>33.85</c:v>
                </c:pt>
                <c:pt idx="1">
                  <c:v>41.84</c:v>
                </c:pt>
              </c:numCache>
            </c:numRef>
          </c:val>
          <c:extLst>
            <c:ext xmlns:c16="http://schemas.microsoft.com/office/drawing/2014/chart" uri="{C3380CC4-5D6E-409C-BE32-E72D297353CC}">
              <c16:uniqueId val="{00000000-9553-427F-9F92-AB20038BEB6B}"/>
            </c:ext>
          </c:extLst>
        </c:ser>
        <c:dLbls>
          <c:showLegendKey val="0"/>
          <c:showVal val="0"/>
          <c:showCatName val="0"/>
          <c:showSerName val="0"/>
          <c:showPercent val="0"/>
          <c:showBubbleSize val="0"/>
        </c:dLbls>
        <c:gapWidth val="219"/>
        <c:overlap val="-27"/>
        <c:axId val="953581472"/>
        <c:axId val="953577160"/>
      </c:barChart>
      <c:catAx>
        <c:axId val="953581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ES"/>
          </a:p>
        </c:txPr>
        <c:crossAx val="953577160"/>
        <c:crosses val="autoZero"/>
        <c:auto val="1"/>
        <c:lblAlgn val="ctr"/>
        <c:lblOffset val="100"/>
        <c:noMultiLvlLbl val="0"/>
      </c:catAx>
      <c:valAx>
        <c:axId val="953577160"/>
        <c:scaling>
          <c:orientation val="minMax"/>
          <c:max val="6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sz="1000" b="0" i="0" baseline="0">
                    <a:effectLst/>
                  </a:rPr>
                  <a:t>EVAS-M, Puntuación Media (IC95%)</a:t>
                </a:r>
                <a:endParaRPr lang="es-ES_tradnl" sz="1000">
                  <a:effectLst/>
                </a:endParaRPr>
              </a:p>
            </c:rich>
          </c:tx>
          <c:layout>
            <c:manualLayout>
              <c:xMode val="edge"/>
              <c:yMode val="edge"/>
              <c:x val="5.4175817987272617E-3"/>
              <c:y val="0.1729464624196223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crossAx val="9535814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441310001586169E-2"/>
          <c:y val="4.3030447640325951E-2"/>
          <c:w val="0.91355868999841383"/>
          <c:h val="0.7594542417734973"/>
        </c:manualLayout>
      </c:layout>
      <c:barChart>
        <c:barDir val="col"/>
        <c:grouping val="clustered"/>
        <c:varyColors val="0"/>
        <c:ser>
          <c:idx val="0"/>
          <c:order val="0"/>
          <c:tx>
            <c:strRef>
              <c:f>Hoja1!$B$1</c:f>
              <c:strCache>
                <c:ptCount val="1"/>
                <c:pt idx="0">
                  <c:v>Media</c:v>
                </c:pt>
              </c:strCache>
            </c:strRef>
          </c:tx>
          <c:spPr>
            <a:gradFill>
              <a:gsLst>
                <a:gs pos="0">
                  <a:srgbClr val="A6862D"/>
                </a:gs>
                <a:gs pos="100000">
                  <a:srgbClr val="EAD981"/>
                </a:gs>
              </a:gsLst>
              <a:lin ang="5400000" scaled="1"/>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Hoja1!$E$2:$E$3</c:f>
                <c:numCache>
                  <c:formatCode>General</c:formatCode>
                  <c:ptCount val="2"/>
                  <c:pt idx="0">
                    <c:v>2.509999999999998</c:v>
                  </c:pt>
                  <c:pt idx="1">
                    <c:v>1.8200000000000003</c:v>
                  </c:pt>
                </c:numCache>
              </c:numRef>
            </c:plus>
            <c:minus>
              <c:numRef>
                <c:f>Hoja1!$E$2:$E$3</c:f>
                <c:numCache>
                  <c:formatCode>General</c:formatCode>
                  <c:ptCount val="2"/>
                  <c:pt idx="0">
                    <c:v>2.509999999999998</c:v>
                  </c:pt>
                  <c:pt idx="1">
                    <c:v>1.8200000000000003</c:v>
                  </c:pt>
                </c:numCache>
              </c:numRef>
            </c:minus>
            <c:spPr>
              <a:noFill/>
              <a:ln w="9525" cap="flat" cmpd="sng" algn="ctr">
                <a:solidFill>
                  <a:schemeClr val="tx1">
                    <a:lumMod val="65000"/>
                    <a:lumOff val="35000"/>
                  </a:schemeClr>
                </a:solidFill>
                <a:round/>
              </a:ln>
              <a:effectLst/>
            </c:spPr>
          </c:errBars>
          <c:cat>
            <c:strRef>
              <c:f>Hoja1!$A$2:$A$3</c:f>
              <c:strCache>
                <c:ptCount val="2"/>
                <c:pt idx="0">
                  <c:v>Visita 1
 (0 meses)
n=37</c:v>
                </c:pt>
                <c:pt idx="1">
                  <c:v>Visita 3 
(4 meses)
n=37</c:v>
                </c:pt>
              </c:strCache>
            </c:strRef>
          </c:cat>
          <c:val>
            <c:numRef>
              <c:f>Hoja1!$B$2:$B$3</c:f>
              <c:numCache>
                <c:formatCode>General</c:formatCode>
                <c:ptCount val="2"/>
                <c:pt idx="0">
                  <c:v>34.78</c:v>
                </c:pt>
                <c:pt idx="1">
                  <c:v>47.14</c:v>
                </c:pt>
              </c:numCache>
            </c:numRef>
          </c:val>
          <c:extLst>
            <c:ext xmlns:c16="http://schemas.microsoft.com/office/drawing/2014/chart" uri="{C3380CC4-5D6E-409C-BE32-E72D297353CC}">
              <c16:uniqueId val="{00000000-C3A3-4DA7-932A-A0536F0A83CC}"/>
            </c:ext>
          </c:extLst>
        </c:ser>
        <c:dLbls>
          <c:showLegendKey val="0"/>
          <c:showVal val="0"/>
          <c:showCatName val="0"/>
          <c:showSerName val="0"/>
          <c:showPercent val="0"/>
          <c:showBubbleSize val="0"/>
        </c:dLbls>
        <c:gapWidth val="219"/>
        <c:overlap val="-27"/>
        <c:axId val="785334264"/>
        <c:axId val="785326816"/>
      </c:barChart>
      <c:catAx>
        <c:axId val="785334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ES"/>
          </a:p>
        </c:txPr>
        <c:crossAx val="785326816"/>
        <c:crosses val="autoZero"/>
        <c:auto val="1"/>
        <c:lblAlgn val="ctr"/>
        <c:lblOffset val="100"/>
        <c:noMultiLvlLbl val="0"/>
      </c:catAx>
      <c:valAx>
        <c:axId val="785326816"/>
        <c:scaling>
          <c:orientation val="minMax"/>
          <c:max val="6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sz="1000" b="0" i="0" baseline="0">
                    <a:effectLst/>
                  </a:rPr>
                  <a:t>EVAS-M, Puntuación media (IC95%)</a:t>
                </a:r>
                <a:endParaRPr lang="es-ES_tradnl" sz="1000">
                  <a:effectLst/>
                </a:endParaRPr>
              </a:p>
            </c:rich>
          </c:tx>
          <c:layout>
            <c:manualLayout>
              <c:xMode val="edge"/>
              <c:yMode val="edge"/>
              <c:x val="5.4177453321811427E-3"/>
              <c:y val="0.1422804300005553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crossAx val="785334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5">
  <a:schemeClr val="accent5"/>
</cs:colorStyle>
</file>

<file path=ppt/charts/colors2.xml><?xml version="1.0" encoding="utf-8"?>
<cs:colorStyle xmlns:cs="http://schemas.microsoft.com/office/drawing/2012/chartStyle" xmlns:a="http://schemas.openxmlformats.org/drawingml/2006/main" meth="withinLinearReversed" id="21">
  <a:schemeClr val="accent1"/>
</cs:colorStyle>
</file>

<file path=ppt/charts/colors3.xml><?xml version="1.0" encoding="utf-8"?>
<cs:colorStyle xmlns:cs="http://schemas.microsoft.com/office/drawing/2012/chartStyle" xmlns:a="http://schemas.openxmlformats.org/drawingml/2006/main" meth="withinLinearReversed" id="25">
  <a:schemeClr val="accent5"/>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5">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175800-3B89-4D14-BECC-A152528AA856}" type="doc">
      <dgm:prSet loTypeId="urn:microsoft.com/office/officeart/2005/8/layout/pyramid4" loCatId="pyramid" qsTypeId="urn:microsoft.com/office/officeart/2005/8/quickstyle/simple1" qsCatId="simple" csTypeId="urn:microsoft.com/office/officeart/2005/8/colors/accent4_4" csCatId="accent4" phldr="1"/>
      <dgm:spPr/>
    </dgm:pt>
    <dgm:pt modelId="{1268038B-0935-4D39-B913-A4C2B13A1C6D}">
      <dgm:prSet phldrT="[Texto]" custT="1"/>
      <dgm:spPr>
        <a:solidFill>
          <a:schemeClr val="accent4">
            <a:lumMod val="75000"/>
          </a:schemeClr>
        </a:solidFill>
      </dgm:spPr>
      <dgm:t>
        <a:bodyPr/>
        <a:lstStyle/>
        <a:p>
          <a:r>
            <a:rPr lang="es-ES" sz="1200" b="0" i="0" dirty="0">
              <a:latin typeface="Calibri" panose="020F0502020204030204" pitchFamily="34" charset="0"/>
            </a:rPr>
            <a:t>Disminución del deseo</a:t>
          </a:r>
        </a:p>
      </dgm:t>
    </dgm:pt>
    <dgm:pt modelId="{705C4BF5-0DA2-472B-9919-7EE5F1B22969}" type="parTrans" cxnId="{91E913DC-DD0A-454A-A078-C737B9C9D7AC}">
      <dgm:prSet/>
      <dgm:spPr/>
      <dgm:t>
        <a:bodyPr/>
        <a:lstStyle/>
        <a:p>
          <a:endParaRPr lang="es-ES"/>
        </a:p>
      </dgm:t>
    </dgm:pt>
    <dgm:pt modelId="{757CDDDA-97B2-4182-B4DD-EBF4E3DBCE18}" type="sibTrans" cxnId="{91E913DC-DD0A-454A-A078-C737B9C9D7AC}">
      <dgm:prSet/>
      <dgm:spPr/>
      <dgm:t>
        <a:bodyPr/>
        <a:lstStyle/>
        <a:p>
          <a:endParaRPr lang="es-ES"/>
        </a:p>
      </dgm:t>
    </dgm:pt>
    <dgm:pt modelId="{12E07865-6021-4268-95FC-2529906B900A}">
      <dgm:prSet phldrT="[Texto]" custT="1"/>
      <dgm:spPr>
        <a:solidFill>
          <a:schemeClr val="accent4">
            <a:lumMod val="60000"/>
            <a:lumOff val="40000"/>
          </a:schemeClr>
        </a:solidFill>
      </dgm:spPr>
      <dgm:t>
        <a:bodyPr/>
        <a:lstStyle/>
        <a:p>
          <a:r>
            <a:rPr lang="es-ES" sz="1400" b="1" dirty="0">
              <a:solidFill>
                <a:srgbClr val="7030A0"/>
              </a:solidFill>
              <a:latin typeface="Gotham Book" panose="02000603040000020004" pitchFamily="2" charset="0"/>
            </a:rPr>
            <a:t>Falta de bienestar</a:t>
          </a:r>
        </a:p>
      </dgm:t>
    </dgm:pt>
    <dgm:pt modelId="{7DB4B3A5-99AE-4B5A-9668-10D034C78865}" type="parTrans" cxnId="{35645F7B-E75E-4BA1-9868-3E6E3A2D3C8E}">
      <dgm:prSet/>
      <dgm:spPr/>
      <dgm:t>
        <a:bodyPr/>
        <a:lstStyle/>
        <a:p>
          <a:endParaRPr lang="es-ES"/>
        </a:p>
      </dgm:t>
    </dgm:pt>
    <dgm:pt modelId="{B8E013F1-5EA8-4783-A14D-51893C730063}" type="sibTrans" cxnId="{35645F7B-E75E-4BA1-9868-3E6E3A2D3C8E}">
      <dgm:prSet/>
      <dgm:spPr/>
      <dgm:t>
        <a:bodyPr/>
        <a:lstStyle/>
        <a:p>
          <a:endParaRPr lang="es-ES"/>
        </a:p>
      </dgm:t>
    </dgm:pt>
    <dgm:pt modelId="{6060A8C5-1CAB-46E3-BE69-D60AFE17A2A4}">
      <dgm:prSet phldrT="[Texto]" custT="1"/>
      <dgm:spPr>
        <a:solidFill>
          <a:srgbClr val="FFC301"/>
        </a:solidFill>
      </dgm:spPr>
      <dgm:t>
        <a:bodyPr/>
        <a:lstStyle/>
        <a:p>
          <a:pPr>
            <a:lnSpc>
              <a:spcPct val="100000"/>
            </a:lnSpc>
          </a:pPr>
          <a:r>
            <a:rPr lang="es-ES" sz="1400" b="0" dirty="0">
              <a:solidFill>
                <a:srgbClr val="7030A0"/>
              </a:solidFill>
              <a:latin typeface="Gotham Book" panose="02000603040000020004" pitchFamily="2" charset="0"/>
            </a:rPr>
            <a:t>Estrés</a:t>
          </a:r>
        </a:p>
        <a:p>
          <a:pPr>
            <a:lnSpc>
              <a:spcPct val="100000"/>
            </a:lnSpc>
          </a:pPr>
          <a:r>
            <a:rPr lang="es-ES" sz="1400" b="0" dirty="0">
              <a:solidFill>
                <a:srgbClr val="7030A0"/>
              </a:solidFill>
              <a:latin typeface="Gotham Book" panose="02000603040000020004" pitchFamily="2" charset="0"/>
            </a:rPr>
            <a:t>físico y</a:t>
          </a:r>
        </a:p>
        <a:p>
          <a:pPr>
            <a:lnSpc>
              <a:spcPct val="100000"/>
            </a:lnSpc>
          </a:pPr>
          <a:r>
            <a:rPr lang="es-ES" sz="1400" b="0" dirty="0">
              <a:solidFill>
                <a:srgbClr val="7030A0"/>
              </a:solidFill>
              <a:latin typeface="Gotham Book" panose="02000603040000020004" pitchFamily="2" charset="0"/>
            </a:rPr>
            <a:t>emocional</a:t>
          </a:r>
        </a:p>
      </dgm:t>
    </dgm:pt>
    <dgm:pt modelId="{985E5488-8FD6-43C2-B599-850BFCC74CC1}" type="parTrans" cxnId="{F76D50B6-3564-4538-8BEC-3D356A67D169}">
      <dgm:prSet/>
      <dgm:spPr/>
      <dgm:t>
        <a:bodyPr/>
        <a:lstStyle/>
        <a:p>
          <a:endParaRPr lang="es-ES"/>
        </a:p>
      </dgm:t>
    </dgm:pt>
    <dgm:pt modelId="{3004397F-ACE4-4665-B50F-CE84F6DBBC67}" type="sibTrans" cxnId="{F76D50B6-3564-4538-8BEC-3D356A67D169}">
      <dgm:prSet/>
      <dgm:spPr/>
      <dgm:t>
        <a:bodyPr/>
        <a:lstStyle/>
        <a:p>
          <a:endParaRPr lang="es-ES"/>
        </a:p>
      </dgm:t>
    </dgm:pt>
    <dgm:pt modelId="{9898A635-8D3D-4EF7-A86F-32C7AE5149B0}">
      <dgm:prSet phldrT="[Texto]"/>
      <dgm:spPr/>
      <dgm:t>
        <a:bodyPr/>
        <a:lstStyle/>
        <a:p>
          <a:r>
            <a:rPr lang="es-ES"/>
            <a:t>Cambios en niveles hormonales</a:t>
          </a:r>
        </a:p>
      </dgm:t>
    </dgm:pt>
    <dgm:pt modelId="{EA4A763F-8DE6-48C2-8294-DDF079A4E729}" type="parTrans" cxnId="{09BAC60C-C5FC-4CED-8683-55C2DA1BEF1E}">
      <dgm:prSet/>
      <dgm:spPr/>
      <dgm:t>
        <a:bodyPr/>
        <a:lstStyle/>
        <a:p>
          <a:endParaRPr lang="es-ES"/>
        </a:p>
      </dgm:t>
    </dgm:pt>
    <dgm:pt modelId="{84E98AAB-21EE-4D0D-A66C-F92DD7BBED18}" type="sibTrans" cxnId="{09BAC60C-C5FC-4CED-8683-55C2DA1BEF1E}">
      <dgm:prSet/>
      <dgm:spPr/>
      <dgm:t>
        <a:bodyPr/>
        <a:lstStyle/>
        <a:p>
          <a:endParaRPr lang="es-ES"/>
        </a:p>
      </dgm:t>
    </dgm:pt>
    <dgm:pt modelId="{71ECA2C1-EB8F-4EB4-AB01-3DB8CDA2F04F}">
      <dgm:prSet phldrT="[Texto]"/>
      <dgm:spPr/>
      <dgm:t>
        <a:bodyPr/>
        <a:lstStyle/>
        <a:p>
          <a:r>
            <a:rPr lang="es-ES" b="0">
              <a:solidFill>
                <a:srgbClr val="7030A0"/>
              </a:solidFill>
              <a:latin typeface="Gotham Book" panose="02000603040000020004" pitchFamily="2" charset="0"/>
            </a:rPr>
            <a:t>Menor vitalidad</a:t>
          </a:r>
        </a:p>
      </dgm:t>
    </dgm:pt>
    <dgm:pt modelId="{0CB9064C-6233-4AB3-8535-EDF38958E58C}" type="parTrans" cxnId="{EB0F69E5-8DB1-4D93-8653-E08FAB387A3B}">
      <dgm:prSet/>
      <dgm:spPr/>
      <dgm:t>
        <a:bodyPr/>
        <a:lstStyle/>
        <a:p>
          <a:endParaRPr lang="es-ES"/>
        </a:p>
      </dgm:t>
    </dgm:pt>
    <dgm:pt modelId="{B2F95981-E1D6-45B6-A1BE-0F48EC884769}" type="sibTrans" cxnId="{EB0F69E5-8DB1-4D93-8653-E08FAB387A3B}">
      <dgm:prSet/>
      <dgm:spPr/>
      <dgm:t>
        <a:bodyPr/>
        <a:lstStyle/>
        <a:p>
          <a:endParaRPr lang="es-ES"/>
        </a:p>
      </dgm:t>
    </dgm:pt>
    <dgm:pt modelId="{202B3F28-E514-44E1-93D9-23D6DA50AACF}" type="pres">
      <dgm:prSet presAssocID="{50175800-3B89-4D14-BECC-A152528AA856}" presName="compositeShape" presStyleCnt="0">
        <dgm:presLayoutVars>
          <dgm:chMax val="9"/>
          <dgm:dir/>
          <dgm:resizeHandles val="exact"/>
        </dgm:presLayoutVars>
      </dgm:prSet>
      <dgm:spPr/>
    </dgm:pt>
    <dgm:pt modelId="{6CC4D369-D547-4F4B-878F-51D8D983E6AE}" type="pres">
      <dgm:prSet presAssocID="{50175800-3B89-4D14-BECC-A152528AA856}" presName="triangle1" presStyleLbl="node1" presStyleIdx="0" presStyleCnt="9">
        <dgm:presLayoutVars>
          <dgm:bulletEnabled val="1"/>
        </dgm:presLayoutVars>
      </dgm:prSet>
      <dgm:spPr/>
    </dgm:pt>
    <dgm:pt modelId="{EFE8C0B3-BC3F-43CD-AEE0-EF58E03EDE5D}" type="pres">
      <dgm:prSet presAssocID="{50175800-3B89-4D14-BECC-A152528AA856}" presName="triangle2" presStyleLbl="node1" presStyleIdx="1" presStyleCnt="9">
        <dgm:presLayoutVars>
          <dgm:bulletEnabled val="1"/>
        </dgm:presLayoutVars>
      </dgm:prSet>
      <dgm:spPr/>
    </dgm:pt>
    <dgm:pt modelId="{2F30C7D8-8266-4CE2-84D7-290D271B4A5E}" type="pres">
      <dgm:prSet presAssocID="{50175800-3B89-4D14-BECC-A152528AA856}" presName="triangle3" presStyleLbl="node1" presStyleIdx="2" presStyleCnt="9">
        <dgm:presLayoutVars>
          <dgm:bulletEnabled val="1"/>
        </dgm:presLayoutVars>
      </dgm:prSet>
      <dgm:spPr/>
    </dgm:pt>
    <dgm:pt modelId="{DB4DB3BA-44AC-417A-836E-C104B087FBBF}" type="pres">
      <dgm:prSet presAssocID="{50175800-3B89-4D14-BECC-A152528AA856}" presName="triangle4" presStyleLbl="node1" presStyleIdx="3" presStyleCnt="9">
        <dgm:presLayoutVars>
          <dgm:bulletEnabled val="1"/>
        </dgm:presLayoutVars>
      </dgm:prSet>
      <dgm:spPr/>
    </dgm:pt>
    <dgm:pt modelId="{979C54D9-DA69-41E1-B310-18AD98D7CA4B}" type="pres">
      <dgm:prSet presAssocID="{50175800-3B89-4D14-BECC-A152528AA856}" presName="triangle5" presStyleLbl="node1" presStyleIdx="4" presStyleCnt="9">
        <dgm:presLayoutVars>
          <dgm:bulletEnabled val="1"/>
        </dgm:presLayoutVars>
      </dgm:prSet>
      <dgm:spPr/>
    </dgm:pt>
    <dgm:pt modelId="{25E16081-D32E-4164-91D7-7016ACDEF44D}" type="pres">
      <dgm:prSet presAssocID="{50175800-3B89-4D14-BECC-A152528AA856}" presName="triangle6" presStyleLbl="node1" presStyleIdx="5" presStyleCnt="9">
        <dgm:presLayoutVars>
          <dgm:bulletEnabled val="1"/>
        </dgm:presLayoutVars>
      </dgm:prSet>
      <dgm:spPr/>
    </dgm:pt>
    <dgm:pt modelId="{7B5EFE84-E394-478E-AE8C-EA060250CD65}" type="pres">
      <dgm:prSet presAssocID="{50175800-3B89-4D14-BECC-A152528AA856}" presName="triangle7" presStyleLbl="node1" presStyleIdx="6" presStyleCnt="9">
        <dgm:presLayoutVars>
          <dgm:bulletEnabled val="1"/>
        </dgm:presLayoutVars>
      </dgm:prSet>
      <dgm:spPr/>
    </dgm:pt>
    <dgm:pt modelId="{FD3738BC-ABE5-4AC8-A9D9-F6F34DE3C548}" type="pres">
      <dgm:prSet presAssocID="{50175800-3B89-4D14-BECC-A152528AA856}" presName="triangle8" presStyleLbl="node1" presStyleIdx="7" presStyleCnt="9">
        <dgm:presLayoutVars>
          <dgm:bulletEnabled val="1"/>
        </dgm:presLayoutVars>
      </dgm:prSet>
      <dgm:spPr/>
    </dgm:pt>
    <dgm:pt modelId="{C864B469-B5A0-403A-AA22-2BEDA6CDAF48}" type="pres">
      <dgm:prSet presAssocID="{50175800-3B89-4D14-BECC-A152528AA856}" presName="triangle9" presStyleLbl="node1" presStyleIdx="8" presStyleCnt="9">
        <dgm:presLayoutVars>
          <dgm:bulletEnabled val="1"/>
        </dgm:presLayoutVars>
      </dgm:prSet>
      <dgm:spPr/>
    </dgm:pt>
  </dgm:ptLst>
  <dgm:cxnLst>
    <dgm:cxn modelId="{BC2B7907-C32D-4079-930D-E5DC6647E39A}" type="presOf" srcId="{1268038B-0935-4D39-B913-A4C2B13A1C6D}" destId="{6CC4D369-D547-4F4B-878F-51D8D983E6AE}" srcOrd="0" destOrd="0" presId="urn:microsoft.com/office/officeart/2005/8/layout/pyramid4"/>
    <dgm:cxn modelId="{09BAC60C-C5FC-4CED-8683-55C2DA1BEF1E}" srcId="{50175800-3B89-4D14-BECC-A152528AA856}" destId="{9898A635-8D3D-4EF7-A86F-32C7AE5149B0}" srcOrd="4" destOrd="0" parTransId="{EA4A763F-8DE6-48C2-8294-DDF079A4E729}" sibTransId="{84E98AAB-21EE-4D0D-A66C-F92DD7BBED18}"/>
    <dgm:cxn modelId="{FB0B4B15-F71A-4A22-BA8F-8DC07E4D9E5D}" type="presOf" srcId="{50175800-3B89-4D14-BECC-A152528AA856}" destId="{202B3F28-E514-44E1-93D9-23D6DA50AACF}" srcOrd="0" destOrd="0" presId="urn:microsoft.com/office/officeart/2005/8/layout/pyramid4"/>
    <dgm:cxn modelId="{B907FB34-1B89-496C-9068-645C6D6DBB6E}" type="presOf" srcId="{71ECA2C1-EB8F-4EB4-AB01-3DB8CDA2F04F}" destId="{DB4DB3BA-44AC-417A-836E-C104B087FBBF}" srcOrd="0" destOrd="0" presId="urn:microsoft.com/office/officeart/2005/8/layout/pyramid4"/>
    <dgm:cxn modelId="{3E184E4A-4181-4D64-90FC-6C1151441BE6}" type="presOf" srcId="{12E07865-6021-4268-95FC-2529906B900A}" destId="{EFE8C0B3-BC3F-43CD-AEE0-EF58E03EDE5D}" srcOrd="0" destOrd="0" presId="urn:microsoft.com/office/officeart/2005/8/layout/pyramid4"/>
    <dgm:cxn modelId="{35645F7B-E75E-4BA1-9868-3E6E3A2D3C8E}" srcId="{50175800-3B89-4D14-BECC-A152528AA856}" destId="{12E07865-6021-4268-95FC-2529906B900A}" srcOrd="1" destOrd="0" parTransId="{7DB4B3A5-99AE-4B5A-9668-10D034C78865}" sibTransId="{B8E013F1-5EA8-4783-A14D-51893C730063}"/>
    <dgm:cxn modelId="{4F16C4A2-9C50-416B-896B-9BE26E8F408C}" type="presOf" srcId="{6060A8C5-1CAB-46E3-BE69-D60AFE17A2A4}" destId="{2F30C7D8-8266-4CE2-84D7-290D271B4A5E}" srcOrd="0" destOrd="0" presId="urn:microsoft.com/office/officeart/2005/8/layout/pyramid4"/>
    <dgm:cxn modelId="{F76D50B6-3564-4538-8BEC-3D356A67D169}" srcId="{50175800-3B89-4D14-BECC-A152528AA856}" destId="{6060A8C5-1CAB-46E3-BE69-D60AFE17A2A4}" srcOrd="2" destOrd="0" parTransId="{985E5488-8FD6-43C2-B599-850BFCC74CC1}" sibTransId="{3004397F-ACE4-4665-B50F-CE84F6DBBC67}"/>
    <dgm:cxn modelId="{6B0A9FD1-3B75-47E6-8DC9-90EF697FB4F7}" type="presOf" srcId="{9898A635-8D3D-4EF7-A86F-32C7AE5149B0}" destId="{979C54D9-DA69-41E1-B310-18AD98D7CA4B}" srcOrd="0" destOrd="0" presId="urn:microsoft.com/office/officeart/2005/8/layout/pyramid4"/>
    <dgm:cxn modelId="{91E913DC-DD0A-454A-A078-C737B9C9D7AC}" srcId="{50175800-3B89-4D14-BECC-A152528AA856}" destId="{1268038B-0935-4D39-B913-A4C2B13A1C6D}" srcOrd="0" destOrd="0" parTransId="{705C4BF5-0DA2-472B-9919-7EE5F1B22969}" sibTransId="{757CDDDA-97B2-4182-B4DD-EBF4E3DBCE18}"/>
    <dgm:cxn modelId="{EB0F69E5-8DB1-4D93-8653-E08FAB387A3B}" srcId="{50175800-3B89-4D14-BECC-A152528AA856}" destId="{71ECA2C1-EB8F-4EB4-AB01-3DB8CDA2F04F}" srcOrd="3" destOrd="0" parTransId="{0CB9064C-6233-4AB3-8535-EDF38958E58C}" sibTransId="{B2F95981-E1D6-45B6-A1BE-0F48EC884769}"/>
    <dgm:cxn modelId="{6E331B4A-EF4A-44ED-ADD8-7052CF946DD9}" type="presParOf" srcId="{202B3F28-E514-44E1-93D9-23D6DA50AACF}" destId="{6CC4D369-D547-4F4B-878F-51D8D983E6AE}" srcOrd="0" destOrd="0" presId="urn:microsoft.com/office/officeart/2005/8/layout/pyramid4"/>
    <dgm:cxn modelId="{2AE1E235-C1B6-452F-9DCC-F6E2FD01D521}" type="presParOf" srcId="{202B3F28-E514-44E1-93D9-23D6DA50AACF}" destId="{EFE8C0B3-BC3F-43CD-AEE0-EF58E03EDE5D}" srcOrd="1" destOrd="0" presId="urn:microsoft.com/office/officeart/2005/8/layout/pyramid4"/>
    <dgm:cxn modelId="{6F142E58-ADF0-431E-BC74-563E57EFBE8F}" type="presParOf" srcId="{202B3F28-E514-44E1-93D9-23D6DA50AACF}" destId="{2F30C7D8-8266-4CE2-84D7-290D271B4A5E}" srcOrd="2" destOrd="0" presId="urn:microsoft.com/office/officeart/2005/8/layout/pyramid4"/>
    <dgm:cxn modelId="{E56781EB-A18B-443E-A7FD-8F04CF598BAD}" type="presParOf" srcId="{202B3F28-E514-44E1-93D9-23D6DA50AACF}" destId="{DB4DB3BA-44AC-417A-836E-C104B087FBBF}" srcOrd="3" destOrd="0" presId="urn:microsoft.com/office/officeart/2005/8/layout/pyramid4"/>
    <dgm:cxn modelId="{C0AF98DE-CF89-47DA-8D07-C259A7287040}" type="presParOf" srcId="{202B3F28-E514-44E1-93D9-23D6DA50AACF}" destId="{979C54D9-DA69-41E1-B310-18AD98D7CA4B}" srcOrd="4" destOrd="0" presId="urn:microsoft.com/office/officeart/2005/8/layout/pyramid4"/>
    <dgm:cxn modelId="{78739D15-FB87-4FC3-801E-B4C2EE38A201}" type="presParOf" srcId="{202B3F28-E514-44E1-93D9-23D6DA50AACF}" destId="{25E16081-D32E-4164-91D7-7016ACDEF44D}" srcOrd="5" destOrd="0" presId="urn:microsoft.com/office/officeart/2005/8/layout/pyramid4"/>
    <dgm:cxn modelId="{D80E627F-714F-4797-BF74-5A95E1120796}" type="presParOf" srcId="{202B3F28-E514-44E1-93D9-23D6DA50AACF}" destId="{7B5EFE84-E394-478E-AE8C-EA060250CD65}" srcOrd="6" destOrd="0" presId="urn:microsoft.com/office/officeart/2005/8/layout/pyramid4"/>
    <dgm:cxn modelId="{B89309D7-04B3-4180-BC8A-176B72AC5EDB}" type="presParOf" srcId="{202B3F28-E514-44E1-93D9-23D6DA50AACF}" destId="{FD3738BC-ABE5-4AC8-A9D9-F6F34DE3C548}" srcOrd="7" destOrd="0" presId="urn:microsoft.com/office/officeart/2005/8/layout/pyramid4"/>
    <dgm:cxn modelId="{76A86277-4686-4301-85BF-991320BC995B}" type="presParOf" srcId="{202B3F28-E514-44E1-93D9-23D6DA50AACF}" destId="{C864B469-B5A0-403A-AA22-2BEDA6CDAF48}" srcOrd="8" destOrd="0" presId="urn:microsoft.com/office/officeart/2005/8/layout/pyramid4"/>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C4D369-D547-4F4B-878F-51D8D983E6AE}">
      <dsp:nvSpPr>
        <dsp:cNvPr id="0" name=""/>
        <dsp:cNvSpPr/>
      </dsp:nvSpPr>
      <dsp:spPr>
        <a:xfrm>
          <a:off x="3169919" y="27093"/>
          <a:ext cx="1788160" cy="1788160"/>
        </a:xfrm>
        <a:prstGeom prst="triangle">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b="0" i="0" kern="1200" dirty="0">
              <a:latin typeface="Calibri" panose="020F0502020204030204" pitchFamily="34" charset="0"/>
            </a:rPr>
            <a:t>Disminución del deseo</a:t>
          </a:r>
        </a:p>
      </dsp:txBody>
      <dsp:txXfrm>
        <a:off x="3616959" y="921173"/>
        <a:ext cx="894080" cy="894080"/>
      </dsp:txXfrm>
    </dsp:sp>
    <dsp:sp modelId="{EFE8C0B3-BC3F-43CD-AEE0-EF58E03EDE5D}">
      <dsp:nvSpPr>
        <dsp:cNvPr id="0" name=""/>
        <dsp:cNvSpPr/>
      </dsp:nvSpPr>
      <dsp:spPr>
        <a:xfrm>
          <a:off x="2275839" y="1815253"/>
          <a:ext cx="1788160" cy="1788160"/>
        </a:xfrm>
        <a:prstGeom prst="triangle">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rgbClr val="7030A0"/>
              </a:solidFill>
              <a:latin typeface="Gotham Book" panose="02000603040000020004" pitchFamily="2" charset="0"/>
            </a:rPr>
            <a:t>Falta de bienestar</a:t>
          </a:r>
        </a:p>
      </dsp:txBody>
      <dsp:txXfrm>
        <a:off x="2722879" y="2709333"/>
        <a:ext cx="894080" cy="894080"/>
      </dsp:txXfrm>
    </dsp:sp>
    <dsp:sp modelId="{2F30C7D8-8266-4CE2-84D7-290D271B4A5E}">
      <dsp:nvSpPr>
        <dsp:cNvPr id="0" name=""/>
        <dsp:cNvSpPr/>
      </dsp:nvSpPr>
      <dsp:spPr>
        <a:xfrm rot="10800000">
          <a:off x="3169919" y="1815253"/>
          <a:ext cx="1788160" cy="1788160"/>
        </a:xfrm>
        <a:prstGeom prst="triangle">
          <a:avLst/>
        </a:prstGeom>
        <a:solidFill>
          <a:srgbClr val="FFC30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ct val="35000"/>
            </a:spcAft>
            <a:buNone/>
          </a:pPr>
          <a:r>
            <a:rPr lang="es-ES" sz="1400" b="0" kern="1200" dirty="0">
              <a:solidFill>
                <a:srgbClr val="7030A0"/>
              </a:solidFill>
              <a:latin typeface="Gotham Book" panose="02000603040000020004" pitchFamily="2" charset="0"/>
            </a:rPr>
            <a:t>Estrés</a:t>
          </a:r>
        </a:p>
        <a:p>
          <a:pPr marL="0" lvl="0" indent="0" algn="ctr" defTabSz="622300">
            <a:lnSpc>
              <a:spcPct val="100000"/>
            </a:lnSpc>
            <a:spcBef>
              <a:spcPct val="0"/>
            </a:spcBef>
            <a:spcAft>
              <a:spcPct val="35000"/>
            </a:spcAft>
            <a:buNone/>
          </a:pPr>
          <a:r>
            <a:rPr lang="es-ES" sz="1400" b="0" kern="1200" dirty="0">
              <a:solidFill>
                <a:srgbClr val="7030A0"/>
              </a:solidFill>
              <a:latin typeface="Gotham Book" panose="02000603040000020004" pitchFamily="2" charset="0"/>
            </a:rPr>
            <a:t>físico y</a:t>
          </a:r>
        </a:p>
        <a:p>
          <a:pPr marL="0" lvl="0" indent="0" algn="ctr" defTabSz="622300">
            <a:lnSpc>
              <a:spcPct val="100000"/>
            </a:lnSpc>
            <a:spcBef>
              <a:spcPct val="0"/>
            </a:spcBef>
            <a:spcAft>
              <a:spcPct val="35000"/>
            </a:spcAft>
            <a:buNone/>
          </a:pPr>
          <a:r>
            <a:rPr lang="es-ES" sz="1400" b="0" kern="1200" dirty="0">
              <a:solidFill>
                <a:srgbClr val="7030A0"/>
              </a:solidFill>
              <a:latin typeface="Gotham Book" panose="02000603040000020004" pitchFamily="2" charset="0"/>
            </a:rPr>
            <a:t>emocional</a:t>
          </a:r>
        </a:p>
      </dsp:txBody>
      <dsp:txXfrm rot="10800000">
        <a:off x="3616959" y="1815253"/>
        <a:ext cx="894080" cy="894080"/>
      </dsp:txXfrm>
    </dsp:sp>
    <dsp:sp modelId="{DB4DB3BA-44AC-417A-836E-C104B087FBBF}">
      <dsp:nvSpPr>
        <dsp:cNvPr id="0" name=""/>
        <dsp:cNvSpPr/>
      </dsp:nvSpPr>
      <dsp:spPr>
        <a:xfrm>
          <a:off x="4063999" y="1815253"/>
          <a:ext cx="1788160" cy="1788160"/>
        </a:xfrm>
        <a:prstGeom prst="triangle">
          <a:avLst/>
        </a:prstGeom>
        <a:solidFill>
          <a:schemeClr val="accent4">
            <a:shade val="50000"/>
            <a:hueOff val="-396136"/>
            <a:satOff val="0"/>
            <a:lumOff val="322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b="0" kern="1200">
              <a:solidFill>
                <a:srgbClr val="7030A0"/>
              </a:solidFill>
              <a:latin typeface="Gotham Book" panose="02000603040000020004" pitchFamily="2" charset="0"/>
            </a:rPr>
            <a:t>Menor vitalidad</a:t>
          </a:r>
        </a:p>
      </dsp:txBody>
      <dsp:txXfrm>
        <a:off x="4511039" y="2709333"/>
        <a:ext cx="894080" cy="894080"/>
      </dsp:txXfrm>
    </dsp:sp>
    <dsp:sp modelId="{979C54D9-DA69-41E1-B310-18AD98D7CA4B}">
      <dsp:nvSpPr>
        <dsp:cNvPr id="0" name=""/>
        <dsp:cNvSpPr/>
      </dsp:nvSpPr>
      <dsp:spPr>
        <a:xfrm>
          <a:off x="1381759" y="3603413"/>
          <a:ext cx="1788160" cy="1788160"/>
        </a:xfrm>
        <a:prstGeom prst="triangle">
          <a:avLst/>
        </a:prstGeom>
        <a:solidFill>
          <a:schemeClr val="accent4">
            <a:shade val="50000"/>
            <a:hueOff val="-528181"/>
            <a:satOff val="0"/>
            <a:lumOff val="429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kern="1200"/>
            <a:t>Cambios en niveles hormonales</a:t>
          </a:r>
        </a:p>
      </dsp:txBody>
      <dsp:txXfrm>
        <a:off x="1828799" y="4497493"/>
        <a:ext cx="894080" cy="894080"/>
      </dsp:txXfrm>
    </dsp:sp>
    <dsp:sp modelId="{25E16081-D32E-4164-91D7-7016ACDEF44D}">
      <dsp:nvSpPr>
        <dsp:cNvPr id="0" name=""/>
        <dsp:cNvSpPr/>
      </dsp:nvSpPr>
      <dsp:spPr>
        <a:xfrm rot="10800000">
          <a:off x="2275839" y="3603413"/>
          <a:ext cx="1788160" cy="1788160"/>
        </a:xfrm>
        <a:prstGeom prst="triangle">
          <a:avLst/>
        </a:prstGeom>
        <a:solidFill>
          <a:schemeClr val="accent4">
            <a:shade val="50000"/>
            <a:hueOff val="-528181"/>
            <a:satOff val="0"/>
            <a:lumOff val="429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5EFE84-E394-478E-AE8C-EA060250CD65}">
      <dsp:nvSpPr>
        <dsp:cNvPr id="0" name=""/>
        <dsp:cNvSpPr/>
      </dsp:nvSpPr>
      <dsp:spPr>
        <a:xfrm>
          <a:off x="3169919" y="3603413"/>
          <a:ext cx="1788160" cy="1788160"/>
        </a:xfrm>
        <a:prstGeom prst="triangle">
          <a:avLst/>
        </a:prstGeom>
        <a:solidFill>
          <a:schemeClr val="accent4">
            <a:shade val="50000"/>
            <a:hueOff val="-396136"/>
            <a:satOff val="0"/>
            <a:lumOff val="322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3738BC-ABE5-4AC8-A9D9-F6F34DE3C548}">
      <dsp:nvSpPr>
        <dsp:cNvPr id="0" name=""/>
        <dsp:cNvSpPr/>
      </dsp:nvSpPr>
      <dsp:spPr>
        <a:xfrm rot="10800000">
          <a:off x="4063999" y="3603413"/>
          <a:ext cx="1788160" cy="1788160"/>
        </a:xfrm>
        <a:prstGeom prst="triangle">
          <a:avLst/>
        </a:prstGeom>
        <a:solidFill>
          <a:schemeClr val="accent4">
            <a:shade val="50000"/>
            <a:hueOff val="-264091"/>
            <a:satOff val="0"/>
            <a:lumOff val="214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64B469-B5A0-403A-AA22-2BEDA6CDAF48}">
      <dsp:nvSpPr>
        <dsp:cNvPr id="0" name=""/>
        <dsp:cNvSpPr/>
      </dsp:nvSpPr>
      <dsp:spPr>
        <a:xfrm>
          <a:off x="4958080" y="3603413"/>
          <a:ext cx="1788160" cy="1788160"/>
        </a:xfrm>
        <a:prstGeom prst="triangle">
          <a:avLst/>
        </a:prstGeom>
        <a:solidFill>
          <a:schemeClr val="accent4">
            <a:shade val="50000"/>
            <a:hueOff val="-132045"/>
            <a:satOff val="0"/>
            <a:lumOff val="107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77C529-8612-4642-BA4F-47BFCB5C2206}" type="datetimeFigureOut">
              <a:rPr lang="es-ES" smtClean="0"/>
              <a:t>02/06/2021</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8D25B3-F12D-4659-B543-2ED4AC0FD6F4}" type="slidenum">
              <a:rPr lang="es-ES" smtClean="0"/>
              <a:t>‹Nº›</a:t>
            </a:fld>
            <a:endParaRPr lang="es-ES"/>
          </a:p>
        </p:txBody>
      </p:sp>
    </p:spTree>
    <p:extLst>
      <p:ext uri="{BB962C8B-B14F-4D97-AF65-F5344CB8AC3E}">
        <p14:creationId xmlns:p14="http://schemas.microsoft.com/office/powerpoint/2010/main" val="3566427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medlineplus.gov/spanish/heartdiseases.html" TargetMode="External"/><Relationship Id="rId7" Type="http://schemas.openxmlformats.org/officeDocument/2006/relationships/hyperlink" Target="https://medlineplus.gov/spanish/bloodsugar.html" TargetMode="External"/><Relationship Id="rId2" Type="http://schemas.openxmlformats.org/officeDocument/2006/relationships/slide" Target="../slides/slide76.xml"/><Relationship Id="rId1" Type="http://schemas.openxmlformats.org/officeDocument/2006/relationships/notesMaster" Target="../notesMasters/notesMaster1.xml"/><Relationship Id="rId6" Type="http://schemas.openxmlformats.org/officeDocument/2006/relationships/hyperlink" Target="https://medlineplus.gov/spanish/highbloodpressure.html" TargetMode="External"/><Relationship Id="rId5" Type="http://schemas.openxmlformats.org/officeDocument/2006/relationships/hyperlink" Target="https://medlineplus.gov/spanish/hdlthegoodcholesterol.html" TargetMode="External"/><Relationship Id="rId4" Type="http://schemas.openxmlformats.org/officeDocument/2006/relationships/hyperlink" Target="https://medlineplus.gov/spanish/diabetes.html"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medlineplus.gov/spanish/heartdiseases.html" TargetMode="External"/><Relationship Id="rId7" Type="http://schemas.openxmlformats.org/officeDocument/2006/relationships/hyperlink" Target="https://medlineplus.gov/spanish/bloodsugar.html" TargetMode="External"/><Relationship Id="rId2" Type="http://schemas.openxmlformats.org/officeDocument/2006/relationships/slide" Target="../slides/slide78.xml"/><Relationship Id="rId1" Type="http://schemas.openxmlformats.org/officeDocument/2006/relationships/notesMaster" Target="../notesMasters/notesMaster1.xml"/><Relationship Id="rId6" Type="http://schemas.openxmlformats.org/officeDocument/2006/relationships/hyperlink" Target="https://medlineplus.gov/spanish/highbloodpressure.html" TargetMode="External"/><Relationship Id="rId5" Type="http://schemas.openxmlformats.org/officeDocument/2006/relationships/hyperlink" Target="https://medlineplus.gov/spanish/hdlthegoodcholesterol.html" TargetMode="External"/><Relationship Id="rId4" Type="http://schemas.openxmlformats.org/officeDocument/2006/relationships/hyperlink" Target="https://medlineplus.gov/spanish/diabetes.html"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528D25B3-F12D-4659-B543-2ED4AC0FD6F4}" type="slidenum">
              <a:rPr lang="es-ES" smtClean="0"/>
              <a:t>2</a:t>
            </a:fld>
            <a:endParaRPr lang="es-ES"/>
          </a:p>
        </p:txBody>
      </p:sp>
    </p:spTree>
    <p:extLst>
      <p:ext uri="{BB962C8B-B14F-4D97-AF65-F5344CB8AC3E}">
        <p14:creationId xmlns:p14="http://schemas.microsoft.com/office/powerpoint/2010/main" val="4021877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28D25B3-F12D-4659-B543-2ED4AC0FD6F4}" type="slidenum">
              <a:rPr lang="es-ES" smtClean="0"/>
              <a:t>30</a:t>
            </a:fld>
            <a:endParaRPr lang="es-ES"/>
          </a:p>
        </p:txBody>
      </p:sp>
    </p:spTree>
    <p:extLst>
      <p:ext uri="{BB962C8B-B14F-4D97-AF65-F5344CB8AC3E}">
        <p14:creationId xmlns:p14="http://schemas.microsoft.com/office/powerpoint/2010/main" val="4054745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16BA5F-9C91-43E6-B480-EFF876B6BC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446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1 Marcador de imagen de diapositiva">
            <a:extLst>
              <a:ext uri="{FF2B5EF4-FFF2-40B4-BE49-F238E27FC236}">
                <a16:creationId xmlns:a16="http://schemas.microsoft.com/office/drawing/2014/main" id="{79B60CB8-160D-0B46-83D8-3C189781F8AB}"/>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2 Marcador de notas">
            <a:extLst>
              <a:ext uri="{FF2B5EF4-FFF2-40B4-BE49-F238E27FC236}">
                <a16:creationId xmlns:a16="http://schemas.microsoft.com/office/drawing/2014/main" id="{7EB12A3C-4248-9049-861F-27632CB93E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
        <p:nvSpPr>
          <p:cNvPr id="51203" name="3 Marcador de número de diapositiva">
            <a:extLst>
              <a:ext uri="{FF2B5EF4-FFF2-40B4-BE49-F238E27FC236}">
                <a16:creationId xmlns:a16="http://schemas.microsoft.com/office/drawing/2014/main" id="{999CC0DE-44B6-9846-BCC7-89664882C1C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100">
                <a:solidFill>
                  <a:schemeClr val="tx1"/>
                </a:solidFill>
                <a:latin typeface="Calibri" panose="020F0502020204030204" pitchFamily="34" charset="0"/>
                <a:ea typeface="MS PGothic" panose="020B0600070205080204" pitchFamily="34" charset="-128"/>
              </a:defRPr>
            </a:lvl1pPr>
            <a:lvl2pPr marL="742950" indent="-285750">
              <a:defRPr sz="2100">
                <a:solidFill>
                  <a:schemeClr val="tx1"/>
                </a:solidFill>
                <a:latin typeface="Calibri" panose="020F0502020204030204" pitchFamily="34" charset="0"/>
                <a:ea typeface="MS PGothic" panose="020B0600070205080204" pitchFamily="34" charset="-128"/>
              </a:defRPr>
            </a:lvl2pPr>
            <a:lvl3pPr marL="1143000" indent="-228600">
              <a:defRPr sz="2100">
                <a:solidFill>
                  <a:schemeClr val="tx1"/>
                </a:solidFill>
                <a:latin typeface="Calibri" panose="020F0502020204030204" pitchFamily="34" charset="0"/>
                <a:ea typeface="MS PGothic" panose="020B0600070205080204" pitchFamily="34" charset="-128"/>
              </a:defRPr>
            </a:lvl3pPr>
            <a:lvl4pPr marL="1600200" indent="-228600">
              <a:defRPr sz="2100">
                <a:solidFill>
                  <a:schemeClr val="tx1"/>
                </a:solidFill>
                <a:latin typeface="Calibri" panose="020F0502020204030204" pitchFamily="34" charset="0"/>
                <a:ea typeface="MS PGothic" panose="020B0600070205080204" pitchFamily="34" charset="-128"/>
              </a:defRPr>
            </a:lvl4pPr>
            <a:lvl5pPr marL="2057400" indent="-228600">
              <a:defRPr sz="2100">
                <a:solidFill>
                  <a:schemeClr val="tx1"/>
                </a:solidFill>
                <a:latin typeface="Calibri" panose="020F0502020204030204" pitchFamily="34" charset="0"/>
                <a:ea typeface="MS PGothic" panose="020B0600070205080204" pitchFamily="34" charset="-128"/>
              </a:defRPr>
            </a:lvl5pPr>
            <a:lvl6pPr marL="2514600" indent="-228600" defTabSz="541338"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6pPr>
            <a:lvl7pPr marL="2971800" indent="-228600" defTabSz="541338"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7pPr>
            <a:lvl8pPr marL="3429000" indent="-228600" defTabSz="541338"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8pPr>
            <a:lvl9pPr marL="3886200" indent="-228600" defTabSz="541338"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9pPr>
          </a:lstStyle>
          <a:p>
            <a:fld id="{1E50B8BA-4C80-5840-AD3F-8D44973A249C}" type="slidenum">
              <a:rPr lang="es-ES" altLang="es-ES" sz="1200" smtClean="0"/>
              <a:pPr/>
              <a:t>38</a:t>
            </a:fld>
            <a:endParaRPr lang="es-ES" altLang="es-ES" sz="1200"/>
          </a:p>
        </p:txBody>
      </p:sp>
    </p:spTree>
    <p:extLst>
      <p:ext uri="{BB962C8B-B14F-4D97-AF65-F5344CB8AC3E}">
        <p14:creationId xmlns:p14="http://schemas.microsoft.com/office/powerpoint/2010/main" val="3370457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a:t>
            </a:r>
            <a:r>
              <a:rPr lang="es-ES" dirty="0" err="1"/>
              <a:t>exsite</a:t>
            </a:r>
            <a:r>
              <a:rPr lang="es-ES" dirty="0"/>
              <a:t> una solución para toda la problemática que nos expresan a diario en la consulta ?</a:t>
            </a:r>
          </a:p>
        </p:txBody>
      </p:sp>
      <p:sp>
        <p:nvSpPr>
          <p:cNvPr id="4" name="Marcador de número de diapositiva 3"/>
          <p:cNvSpPr>
            <a:spLocks noGrp="1"/>
          </p:cNvSpPr>
          <p:nvPr>
            <p:ph type="sldNum" sz="quarter" idx="5"/>
          </p:nvPr>
        </p:nvSpPr>
        <p:spPr/>
        <p:txBody>
          <a:bodyPr/>
          <a:lstStyle/>
          <a:p>
            <a:fld id="{528D25B3-F12D-4659-B543-2ED4AC0FD6F4}" type="slidenum">
              <a:rPr lang="es-ES" smtClean="0"/>
              <a:t>41</a:t>
            </a:fld>
            <a:endParaRPr lang="es-ES"/>
          </a:p>
        </p:txBody>
      </p:sp>
    </p:spTree>
    <p:extLst>
      <p:ext uri="{BB962C8B-B14F-4D97-AF65-F5344CB8AC3E}">
        <p14:creationId xmlns:p14="http://schemas.microsoft.com/office/powerpoint/2010/main" val="3284678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1 Marcador de imagen de diapositiva">
            <a:extLst>
              <a:ext uri="{FF2B5EF4-FFF2-40B4-BE49-F238E27FC236}">
                <a16:creationId xmlns:a16="http://schemas.microsoft.com/office/drawing/2014/main" id="{59EF09A1-7A39-BC4E-AD88-87AE8D1A55C3}"/>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2 Marcador de notas">
            <a:extLst>
              <a:ext uri="{FF2B5EF4-FFF2-40B4-BE49-F238E27FC236}">
                <a16:creationId xmlns:a16="http://schemas.microsoft.com/office/drawing/2014/main" id="{642FD33E-F935-5D41-A12C-BB6315CE417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dirty="0"/>
          </a:p>
        </p:txBody>
      </p:sp>
      <p:sp>
        <p:nvSpPr>
          <p:cNvPr id="53251" name="3 Marcador de número de diapositiva">
            <a:extLst>
              <a:ext uri="{FF2B5EF4-FFF2-40B4-BE49-F238E27FC236}">
                <a16:creationId xmlns:a16="http://schemas.microsoft.com/office/drawing/2014/main" id="{C7496140-EADA-8441-9E95-F05693E841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100">
                <a:solidFill>
                  <a:schemeClr val="tx1"/>
                </a:solidFill>
                <a:latin typeface="Calibri" panose="020F0502020204030204" pitchFamily="34" charset="0"/>
                <a:ea typeface="MS PGothic" panose="020B0600070205080204" pitchFamily="34" charset="-128"/>
              </a:defRPr>
            </a:lvl1pPr>
            <a:lvl2pPr marL="742950" indent="-285750">
              <a:defRPr sz="2100">
                <a:solidFill>
                  <a:schemeClr val="tx1"/>
                </a:solidFill>
                <a:latin typeface="Calibri" panose="020F0502020204030204" pitchFamily="34" charset="0"/>
                <a:ea typeface="MS PGothic" panose="020B0600070205080204" pitchFamily="34" charset="-128"/>
              </a:defRPr>
            </a:lvl2pPr>
            <a:lvl3pPr marL="1143000" indent="-228600">
              <a:defRPr sz="2100">
                <a:solidFill>
                  <a:schemeClr val="tx1"/>
                </a:solidFill>
                <a:latin typeface="Calibri" panose="020F0502020204030204" pitchFamily="34" charset="0"/>
                <a:ea typeface="MS PGothic" panose="020B0600070205080204" pitchFamily="34" charset="-128"/>
              </a:defRPr>
            </a:lvl3pPr>
            <a:lvl4pPr marL="1600200" indent="-228600">
              <a:defRPr sz="2100">
                <a:solidFill>
                  <a:schemeClr val="tx1"/>
                </a:solidFill>
                <a:latin typeface="Calibri" panose="020F0502020204030204" pitchFamily="34" charset="0"/>
                <a:ea typeface="MS PGothic" panose="020B0600070205080204" pitchFamily="34" charset="-128"/>
              </a:defRPr>
            </a:lvl4pPr>
            <a:lvl5pPr marL="2057400" indent="-228600">
              <a:defRPr sz="2100">
                <a:solidFill>
                  <a:schemeClr val="tx1"/>
                </a:solidFill>
                <a:latin typeface="Calibri" panose="020F0502020204030204" pitchFamily="34" charset="0"/>
                <a:ea typeface="MS PGothic" panose="020B0600070205080204" pitchFamily="34" charset="-128"/>
              </a:defRPr>
            </a:lvl5pPr>
            <a:lvl6pPr marL="2514600" indent="-228600" defTabSz="541338"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6pPr>
            <a:lvl7pPr marL="2971800" indent="-228600" defTabSz="541338"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7pPr>
            <a:lvl8pPr marL="3429000" indent="-228600" defTabSz="541338"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8pPr>
            <a:lvl9pPr marL="3886200" indent="-228600" defTabSz="541338" eaLnBrk="0" fontAlgn="base" hangingPunct="0">
              <a:spcBef>
                <a:spcPct val="0"/>
              </a:spcBef>
              <a:spcAft>
                <a:spcPct val="0"/>
              </a:spcAft>
              <a:defRPr sz="2100">
                <a:solidFill>
                  <a:schemeClr val="tx1"/>
                </a:solidFill>
                <a:latin typeface="Calibri" panose="020F0502020204030204" pitchFamily="34" charset="0"/>
                <a:ea typeface="MS PGothic" panose="020B0600070205080204" pitchFamily="34" charset="-128"/>
              </a:defRPr>
            </a:lvl9pPr>
          </a:lstStyle>
          <a:p>
            <a:fld id="{CC7C0FCC-264A-8D47-93F6-DBFD2090345F}" type="slidenum">
              <a:rPr lang="es-ES" altLang="es-ES" sz="1200" smtClean="0"/>
              <a:pPr/>
              <a:t>43</a:t>
            </a:fld>
            <a:endParaRPr lang="es-ES" altLang="es-E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t>Aghamiri V, </a:t>
            </a:r>
            <a:r>
              <a:rPr lang="es-ES" sz="1200" dirty="0" err="1"/>
              <a:t>Mirghafourvand</a:t>
            </a:r>
            <a:r>
              <a:rPr lang="es-ES" sz="1200" dirty="0"/>
              <a:t> M, </a:t>
            </a:r>
            <a:r>
              <a:rPr lang="es-ES" sz="1200" dirty="0" err="1"/>
              <a:t>MohammadAlizadeh-Charandabi</a:t>
            </a:r>
            <a:r>
              <a:rPr lang="es-ES" sz="1200" dirty="0"/>
              <a:t> S, </a:t>
            </a:r>
            <a:r>
              <a:rPr lang="es-ES" sz="1200" dirty="0" err="1"/>
              <a:t>Nazemiyeh</a:t>
            </a:r>
            <a:r>
              <a:rPr lang="es-ES" sz="1200" dirty="0"/>
              <a:t> H. </a:t>
            </a:r>
            <a:r>
              <a:rPr lang="es-ES" sz="1200" dirty="0" err="1"/>
              <a:t>The</a:t>
            </a:r>
            <a:r>
              <a:rPr lang="es-ES" sz="1200" dirty="0"/>
              <a:t> </a:t>
            </a:r>
            <a:r>
              <a:rPr lang="es-ES" sz="1200" dirty="0" err="1"/>
              <a:t>effect</a:t>
            </a:r>
            <a:r>
              <a:rPr lang="es-ES" sz="1200" dirty="0"/>
              <a:t> of Hop (</a:t>
            </a:r>
            <a:r>
              <a:rPr lang="es-ES" sz="1200" dirty="0" err="1"/>
              <a:t>Humulus</a:t>
            </a:r>
            <a:r>
              <a:rPr lang="es-ES" sz="1200" dirty="0"/>
              <a:t> </a:t>
            </a:r>
            <a:r>
              <a:rPr lang="es-ES" sz="1200" dirty="0" err="1"/>
              <a:t>lupulus</a:t>
            </a:r>
            <a:r>
              <a:rPr lang="es-ES" sz="1200" dirty="0"/>
              <a:t> L.) on </a:t>
            </a:r>
            <a:r>
              <a:rPr lang="es-ES" sz="1200" dirty="0" err="1"/>
              <a:t>early</a:t>
            </a:r>
            <a:r>
              <a:rPr lang="es-ES" sz="1200" dirty="0"/>
              <a:t> </a:t>
            </a:r>
            <a:r>
              <a:rPr lang="es-ES" sz="1200" dirty="0" err="1"/>
              <a:t>menopausal</a:t>
            </a:r>
            <a:r>
              <a:rPr lang="es-ES" sz="1200" dirty="0"/>
              <a:t> </a:t>
            </a:r>
            <a:r>
              <a:rPr lang="es-ES" sz="1200" dirty="0" err="1"/>
              <a:t>symptoms</a:t>
            </a:r>
            <a:r>
              <a:rPr lang="es-ES" sz="1200" dirty="0"/>
              <a:t> and </a:t>
            </a:r>
            <a:r>
              <a:rPr lang="es-ES" sz="1200" dirty="0" err="1"/>
              <a:t>hot</a:t>
            </a:r>
            <a:r>
              <a:rPr lang="es-ES" sz="1200" dirty="0"/>
              <a:t> flashes: A </a:t>
            </a:r>
            <a:r>
              <a:rPr lang="es-ES" sz="1200" dirty="0" err="1"/>
              <a:t>randomized</a:t>
            </a:r>
            <a:r>
              <a:rPr lang="es-ES" sz="1200" dirty="0"/>
              <a:t> </a:t>
            </a:r>
            <a:r>
              <a:rPr lang="es-ES" sz="1200" dirty="0" err="1"/>
              <a:t>placebocontrolled</a:t>
            </a:r>
            <a:r>
              <a:rPr lang="es-ES" sz="1200" dirty="0"/>
              <a:t> trial. </a:t>
            </a:r>
            <a:r>
              <a:rPr lang="es-ES" sz="1200" dirty="0" err="1"/>
              <a:t>Complement</a:t>
            </a:r>
            <a:r>
              <a:rPr lang="es-ES" sz="1200" dirty="0"/>
              <a:t> </a:t>
            </a:r>
            <a:r>
              <a:rPr lang="es-ES" sz="1200" dirty="0" err="1"/>
              <a:t>Ther</a:t>
            </a:r>
            <a:r>
              <a:rPr lang="es-ES" sz="1200" dirty="0"/>
              <a:t> </a:t>
            </a:r>
            <a:r>
              <a:rPr lang="es-ES" sz="1200" dirty="0" err="1"/>
              <a:t>Clin</a:t>
            </a:r>
            <a:r>
              <a:rPr lang="es-ES" sz="1200" dirty="0"/>
              <a:t> </a:t>
            </a:r>
            <a:r>
              <a:rPr lang="es-ES" sz="1200" dirty="0" err="1"/>
              <a:t>Pract</a:t>
            </a:r>
            <a:r>
              <a:rPr lang="es-ES" sz="1200" dirty="0"/>
              <a:t>. 2016;23; 130-5. </a:t>
            </a:r>
          </a:p>
          <a:p>
            <a:endParaRPr lang="es-ES" dirty="0"/>
          </a:p>
        </p:txBody>
      </p:sp>
      <p:sp>
        <p:nvSpPr>
          <p:cNvPr id="4" name="Marcador de número de diapositiva 3"/>
          <p:cNvSpPr>
            <a:spLocks noGrp="1"/>
          </p:cNvSpPr>
          <p:nvPr>
            <p:ph type="sldNum" sz="quarter" idx="5"/>
          </p:nvPr>
        </p:nvSpPr>
        <p:spPr/>
        <p:txBody>
          <a:bodyPr/>
          <a:lstStyle/>
          <a:p>
            <a:fld id="{FD928C57-D82F-4888-8549-2175D6471C11}" type="slidenum">
              <a:rPr lang="es-ES" smtClean="0"/>
              <a:t>45</a:t>
            </a:fld>
            <a:endParaRPr lang="es-ES"/>
          </a:p>
        </p:txBody>
      </p:sp>
    </p:spTree>
    <p:extLst>
      <p:ext uri="{BB962C8B-B14F-4D97-AF65-F5344CB8AC3E}">
        <p14:creationId xmlns:p14="http://schemas.microsoft.com/office/powerpoint/2010/main" val="930458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i="0" dirty="0">
                <a:solidFill>
                  <a:srgbClr val="202124"/>
                </a:solidFill>
                <a:effectLst/>
                <a:latin typeface="arial" panose="020B0604020202020204" pitchFamily="34" charset="0"/>
              </a:rPr>
              <a:t>dopamina</a:t>
            </a:r>
            <a:r>
              <a:rPr lang="es-ES" b="0" i="0" dirty="0">
                <a:solidFill>
                  <a:srgbClr val="202124"/>
                </a:solidFill>
                <a:effectLst/>
                <a:latin typeface="arial" panose="020B0604020202020204" pitchFamily="34" charset="0"/>
              </a:rPr>
              <a:t>, responsable de la motivación y el placer; y la </a:t>
            </a:r>
            <a:r>
              <a:rPr lang="es-ES" b="1" i="0" dirty="0">
                <a:solidFill>
                  <a:srgbClr val="202124"/>
                </a:solidFill>
                <a:effectLst/>
                <a:latin typeface="arial" panose="020B0604020202020204" pitchFamily="34" charset="0"/>
              </a:rPr>
              <a:t>serotonina</a:t>
            </a:r>
            <a:r>
              <a:rPr lang="es-ES" b="0" i="0" dirty="0">
                <a:solidFill>
                  <a:srgbClr val="202124"/>
                </a:solidFill>
                <a:effectLst/>
                <a:latin typeface="arial" panose="020B0604020202020204" pitchFamily="34" charset="0"/>
              </a:rPr>
              <a:t>, </a:t>
            </a:r>
            <a:r>
              <a:rPr lang="es-ES" b="1" i="0" dirty="0">
                <a:solidFill>
                  <a:srgbClr val="202124"/>
                </a:solidFill>
                <a:effectLst/>
                <a:latin typeface="arial" panose="020B0604020202020204" pitchFamily="34" charset="0"/>
              </a:rPr>
              <a:t>que</a:t>
            </a:r>
            <a:r>
              <a:rPr lang="es-ES" b="0" i="0" dirty="0">
                <a:solidFill>
                  <a:srgbClr val="202124"/>
                </a:solidFill>
                <a:effectLst/>
                <a:latin typeface="arial" panose="020B0604020202020204" pitchFamily="34" charset="0"/>
              </a:rPr>
              <a:t> nos ayuda a tener un estado de ánimo tranquilo y relajado</a:t>
            </a:r>
            <a:endParaRPr lang="es-ES" dirty="0"/>
          </a:p>
        </p:txBody>
      </p:sp>
      <p:sp>
        <p:nvSpPr>
          <p:cNvPr id="4" name="Marcador de número de diapositiva 3"/>
          <p:cNvSpPr>
            <a:spLocks noGrp="1"/>
          </p:cNvSpPr>
          <p:nvPr>
            <p:ph type="sldNum" sz="quarter" idx="5"/>
          </p:nvPr>
        </p:nvSpPr>
        <p:spPr/>
        <p:txBody>
          <a:bodyPr/>
          <a:lstStyle/>
          <a:p>
            <a:fld id="{528D25B3-F12D-4659-B543-2ED4AC0FD6F4}" type="slidenum">
              <a:rPr lang="es-ES" smtClean="0"/>
              <a:t>49</a:t>
            </a:fld>
            <a:endParaRPr lang="es-ES"/>
          </a:p>
        </p:txBody>
      </p:sp>
    </p:spTree>
    <p:extLst>
      <p:ext uri="{BB962C8B-B14F-4D97-AF65-F5344CB8AC3E}">
        <p14:creationId xmlns:p14="http://schemas.microsoft.com/office/powerpoint/2010/main" val="3614960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28D25B3-F12D-4659-B543-2ED4AC0FD6F4}" type="slidenum">
              <a:rPr lang="es-ES" smtClean="0"/>
              <a:t>50</a:t>
            </a:fld>
            <a:endParaRPr lang="es-ES"/>
          </a:p>
        </p:txBody>
      </p:sp>
    </p:spTree>
    <p:extLst>
      <p:ext uri="{BB962C8B-B14F-4D97-AF65-F5344CB8AC3E}">
        <p14:creationId xmlns:p14="http://schemas.microsoft.com/office/powerpoint/2010/main" val="4152115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indent="-342900">
              <a:buAutoNum type="arabicPeriod"/>
            </a:pPr>
            <a:r>
              <a:rPr lang="es-ES" sz="1200" dirty="0" err="1"/>
              <a:t>Henneicke-von</a:t>
            </a:r>
            <a:r>
              <a:rPr lang="es-ES" sz="1200" dirty="0"/>
              <a:t> </a:t>
            </a:r>
            <a:r>
              <a:rPr lang="es-ES" sz="1200" dirty="0" err="1"/>
              <a:t>Zepelin</a:t>
            </a:r>
            <a:r>
              <a:rPr lang="es-ES" sz="1200" dirty="0"/>
              <a:t> HH.. 60 </a:t>
            </a:r>
            <a:r>
              <a:rPr lang="es-ES" sz="1200" dirty="0" err="1"/>
              <a:t>years</a:t>
            </a:r>
            <a:r>
              <a:rPr lang="es-ES" sz="1200" dirty="0"/>
              <a:t> </a:t>
            </a:r>
            <a:r>
              <a:rPr lang="es-ES" sz="1200" dirty="0" err="1"/>
              <a:t>of</a:t>
            </a:r>
            <a:r>
              <a:rPr lang="es-ES" sz="1200" dirty="0"/>
              <a:t> Cimicifuga racemosa medicinal </a:t>
            </a:r>
            <a:r>
              <a:rPr lang="es-ES" sz="1200" dirty="0" err="1"/>
              <a:t>products</a:t>
            </a:r>
            <a:r>
              <a:rPr lang="es-ES" sz="1200" dirty="0"/>
              <a:t> : </a:t>
            </a:r>
            <a:r>
              <a:rPr lang="es-ES" sz="1200" dirty="0" err="1"/>
              <a:t>Clinical</a:t>
            </a:r>
            <a:r>
              <a:rPr lang="es-ES" sz="1200" dirty="0"/>
              <a:t> </a:t>
            </a:r>
            <a:r>
              <a:rPr lang="es-ES" sz="1200" dirty="0" err="1"/>
              <a:t>research</a:t>
            </a:r>
            <a:r>
              <a:rPr lang="es-ES" sz="1200" dirty="0"/>
              <a:t> </a:t>
            </a:r>
            <a:r>
              <a:rPr lang="es-ES" sz="1200" dirty="0" err="1"/>
              <a:t>milestones</a:t>
            </a:r>
            <a:r>
              <a:rPr lang="es-ES" sz="1200" dirty="0"/>
              <a:t>, </a:t>
            </a:r>
            <a:r>
              <a:rPr lang="es-ES" sz="1200" dirty="0" err="1"/>
              <a:t>current</a:t>
            </a:r>
            <a:r>
              <a:rPr lang="es-ES" sz="1200" dirty="0"/>
              <a:t> </a:t>
            </a:r>
            <a:r>
              <a:rPr lang="es-ES" sz="1200" dirty="0" err="1"/>
              <a:t>study</a:t>
            </a:r>
            <a:r>
              <a:rPr lang="es-ES" sz="1200" dirty="0"/>
              <a:t> </a:t>
            </a:r>
            <a:r>
              <a:rPr lang="es-ES" sz="1200" dirty="0" err="1"/>
              <a:t>findings</a:t>
            </a:r>
            <a:r>
              <a:rPr lang="es-ES" sz="1200" dirty="0"/>
              <a:t> and </a:t>
            </a:r>
            <a:r>
              <a:rPr lang="es-ES" sz="1200" dirty="0" err="1"/>
              <a:t>current</a:t>
            </a:r>
            <a:r>
              <a:rPr lang="es-ES" sz="1200" dirty="0"/>
              <a:t> </a:t>
            </a:r>
            <a:r>
              <a:rPr lang="es-ES" sz="1200" dirty="0" err="1"/>
              <a:t>development</a:t>
            </a:r>
            <a:r>
              <a:rPr lang="es-ES" sz="1200" dirty="0"/>
              <a:t>. </a:t>
            </a:r>
            <a:r>
              <a:rPr lang="es-ES" sz="1200" dirty="0" err="1"/>
              <a:t>Wien</a:t>
            </a:r>
            <a:r>
              <a:rPr lang="es-ES" sz="1200" dirty="0"/>
              <a:t> </a:t>
            </a:r>
            <a:r>
              <a:rPr lang="es-ES" sz="1200" dirty="0" err="1"/>
              <a:t>Med</a:t>
            </a:r>
            <a:r>
              <a:rPr lang="es-ES" sz="1200" dirty="0"/>
              <a:t> </a:t>
            </a:r>
            <a:r>
              <a:rPr lang="es-ES" sz="1200" dirty="0" err="1"/>
              <a:t>Wochenschr</a:t>
            </a:r>
            <a:r>
              <a:rPr lang="es-ES" sz="1200" dirty="0"/>
              <a:t>. 2017 May;167(7-8):147-159. </a:t>
            </a:r>
            <a:r>
              <a:rPr lang="es-ES" sz="1200" dirty="0" err="1"/>
              <a:t>doi</a:t>
            </a:r>
            <a:r>
              <a:rPr lang="es-ES" sz="1200" dirty="0"/>
              <a:t>: 10.1007/s10354-016-0537-z. </a:t>
            </a:r>
            <a:r>
              <a:rPr lang="es-ES" sz="1200" dirty="0" err="1"/>
              <a:t>Epub</a:t>
            </a:r>
            <a:r>
              <a:rPr lang="es-ES" sz="1200" dirty="0"/>
              <a:t> 2017 Feb 2</a:t>
            </a:r>
          </a:p>
          <a:p>
            <a:pPr marL="342900" indent="-342900">
              <a:buAutoNum type="arabicPeriod"/>
            </a:pPr>
            <a:r>
              <a:rPr lang="es-ES" sz="1200" dirty="0"/>
              <a:t>Schmidt M, </a:t>
            </a:r>
            <a:r>
              <a:rPr lang="es-ES" sz="1200" dirty="0" err="1"/>
              <a:t>Polasek</a:t>
            </a:r>
            <a:r>
              <a:rPr lang="es-ES" sz="1200" dirty="0"/>
              <a:t> W, </a:t>
            </a:r>
            <a:r>
              <a:rPr lang="es-ES" sz="1200" dirty="0" err="1"/>
              <a:t>Käufeler</a:t>
            </a:r>
            <a:r>
              <a:rPr lang="es-ES" sz="1200" dirty="0"/>
              <a:t> R.: </a:t>
            </a:r>
            <a:r>
              <a:rPr lang="es-ES" sz="1200" dirty="0" err="1"/>
              <a:t>Efficacy</a:t>
            </a:r>
            <a:r>
              <a:rPr lang="es-ES" sz="1200" dirty="0"/>
              <a:t> and safety </a:t>
            </a:r>
            <a:r>
              <a:rPr lang="es-ES" sz="1200" dirty="0" err="1"/>
              <a:t>of</a:t>
            </a:r>
            <a:r>
              <a:rPr lang="es-ES" sz="1200" dirty="0"/>
              <a:t> Black </a:t>
            </a:r>
            <a:r>
              <a:rPr lang="es-ES" sz="1200" dirty="0" err="1"/>
              <a:t>Cocosh</a:t>
            </a:r>
            <a:r>
              <a:rPr lang="es-ES" sz="1200" dirty="0"/>
              <a:t> (Cimicifuga </a:t>
            </a:r>
            <a:r>
              <a:rPr lang="es-ES" sz="1200" dirty="0" err="1"/>
              <a:t>raemosa</a:t>
            </a:r>
            <a:r>
              <a:rPr lang="es-ES" sz="1200" dirty="0"/>
              <a:t>, </a:t>
            </a:r>
            <a:r>
              <a:rPr lang="es-ES" sz="1200" dirty="0" err="1"/>
              <a:t>Cimifemin</a:t>
            </a:r>
            <a:r>
              <a:rPr lang="es-ES" sz="1200" dirty="0"/>
              <a:t>®) in </a:t>
            </a:r>
            <a:r>
              <a:rPr lang="es-ES" sz="1200" dirty="0" err="1"/>
              <a:t>Menopause</a:t>
            </a:r>
            <a:r>
              <a:rPr lang="es-ES" sz="1200" dirty="0"/>
              <a:t> </a:t>
            </a:r>
            <a:r>
              <a:rPr lang="es-ES" sz="1200" dirty="0" err="1"/>
              <a:t>Discomfort</a:t>
            </a:r>
            <a:r>
              <a:rPr lang="es-ES" sz="1200" dirty="0"/>
              <a:t>: </a:t>
            </a:r>
            <a:r>
              <a:rPr lang="es-ES" sz="1200" dirty="0" err="1"/>
              <a:t>Survellance</a:t>
            </a:r>
            <a:r>
              <a:rPr lang="es-ES" sz="1200" dirty="0"/>
              <a:t> </a:t>
            </a:r>
            <a:r>
              <a:rPr lang="es-ES" sz="1200" dirty="0" err="1"/>
              <a:t>Study</a:t>
            </a:r>
            <a:r>
              <a:rPr lang="es-ES" sz="1200" dirty="0"/>
              <a:t> in </a:t>
            </a:r>
            <a:r>
              <a:rPr lang="es-ES" sz="1200" dirty="0" err="1"/>
              <a:t>Practical</a:t>
            </a:r>
            <a:r>
              <a:rPr lang="es-ES" sz="1200" dirty="0"/>
              <a:t> </a:t>
            </a:r>
            <a:r>
              <a:rPr lang="es-ES" sz="1200" dirty="0" err="1"/>
              <a:t>Terms</a:t>
            </a:r>
            <a:r>
              <a:rPr lang="es-ES" sz="1200" dirty="0"/>
              <a:t>. J </a:t>
            </a:r>
            <a:r>
              <a:rPr lang="es-ES" sz="1200" dirty="0" err="1"/>
              <a:t>Menopaause</a:t>
            </a:r>
            <a:r>
              <a:rPr lang="es-ES" sz="1200" dirty="0"/>
              <a:t> 2005; 12(1) (Editor </a:t>
            </a:r>
            <a:r>
              <a:rPr lang="es-ES" sz="1200" dirty="0" err="1"/>
              <a:t>for</a:t>
            </a:r>
            <a:r>
              <a:rPr lang="es-ES" sz="1200" dirty="0"/>
              <a:t> Austria ), 27-32 (</a:t>
            </a:r>
            <a:r>
              <a:rPr lang="es-ES" sz="1200" dirty="0" err="1"/>
              <a:t>edition</a:t>
            </a:r>
            <a:r>
              <a:rPr lang="es-ES" sz="1200" dirty="0"/>
              <a:t> </a:t>
            </a:r>
            <a:r>
              <a:rPr lang="es-ES" sz="1200" dirty="0" err="1"/>
              <a:t>for</a:t>
            </a:r>
            <a:r>
              <a:rPr lang="es-ES" sz="1200" dirty="0"/>
              <a:t> </a:t>
            </a:r>
            <a:r>
              <a:rPr lang="es-ES" sz="1200" dirty="0" err="1"/>
              <a:t>Switzerland</a:t>
            </a:r>
            <a:r>
              <a:rPr lang="es-ES" sz="1200" dirty="0"/>
              <a:t>), 30-34.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dirty="0">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dirty="0">
                <a:solidFill>
                  <a:schemeClr val="tx1"/>
                </a:solidFill>
                <a:effectLst/>
                <a:latin typeface="+mn-lt"/>
              </a:rPr>
              <a:t>La </a:t>
            </a:r>
            <a:r>
              <a:rPr lang="es-ES" b="1" i="0" dirty="0">
                <a:solidFill>
                  <a:srgbClr val="202124"/>
                </a:solidFill>
                <a:effectLst/>
                <a:latin typeface="arial" panose="020B0604020202020204" pitchFamily="34" charset="0"/>
              </a:rPr>
              <a:t>dopamina</a:t>
            </a:r>
            <a:r>
              <a:rPr lang="es-ES" b="0" i="0" dirty="0">
                <a:solidFill>
                  <a:srgbClr val="202124"/>
                </a:solidFill>
                <a:effectLst/>
                <a:latin typeface="arial" panose="020B0604020202020204" pitchFamily="34" charset="0"/>
              </a:rPr>
              <a:t>, responsable de la motivación y el placer; y la </a:t>
            </a:r>
            <a:r>
              <a:rPr lang="es-ES" b="1" i="0" dirty="0">
                <a:solidFill>
                  <a:srgbClr val="202124"/>
                </a:solidFill>
                <a:effectLst/>
                <a:latin typeface="arial" panose="020B0604020202020204" pitchFamily="34" charset="0"/>
              </a:rPr>
              <a:t>serotonina</a:t>
            </a:r>
            <a:r>
              <a:rPr lang="es-ES" b="0" i="0" dirty="0">
                <a:solidFill>
                  <a:srgbClr val="202124"/>
                </a:solidFill>
                <a:effectLst/>
                <a:latin typeface="arial" panose="020B0604020202020204" pitchFamily="34" charset="0"/>
              </a:rPr>
              <a:t>, </a:t>
            </a:r>
            <a:r>
              <a:rPr lang="es-ES" b="1" i="0" dirty="0">
                <a:solidFill>
                  <a:srgbClr val="202124"/>
                </a:solidFill>
                <a:effectLst/>
                <a:latin typeface="arial" panose="020B0604020202020204" pitchFamily="34" charset="0"/>
              </a:rPr>
              <a:t>que</a:t>
            </a:r>
            <a:r>
              <a:rPr lang="es-ES" b="0" i="0" dirty="0">
                <a:solidFill>
                  <a:srgbClr val="202124"/>
                </a:solidFill>
                <a:effectLst/>
                <a:latin typeface="arial" panose="020B0604020202020204" pitchFamily="34" charset="0"/>
              </a:rPr>
              <a:t> nos ayuda a tener un estado de ánimo tranquilo y relajado</a:t>
            </a:r>
            <a:endParaRPr lang="es-ES" dirty="0"/>
          </a:p>
          <a:p>
            <a:pPr marL="342900" indent="-342900">
              <a:buAutoNum type="arabicPeriod"/>
            </a:pPr>
            <a:endParaRPr lang="es-ES" sz="1200" dirty="0"/>
          </a:p>
          <a:p>
            <a:endParaRPr lang="es-ES" dirty="0"/>
          </a:p>
        </p:txBody>
      </p:sp>
      <p:sp>
        <p:nvSpPr>
          <p:cNvPr id="4" name="Marcador de número de diapositiva 3"/>
          <p:cNvSpPr>
            <a:spLocks noGrp="1"/>
          </p:cNvSpPr>
          <p:nvPr>
            <p:ph type="sldNum" sz="quarter" idx="5"/>
          </p:nvPr>
        </p:nvSpPr>
        <p:spPr/>
        <p:txBody>
          <a:bodyPr/>
          <a:lstStyle/>
          <a:p>
            <a:fld id="{FD928C57-D82F-4888-8549-2175D6471C11}" type="slidenum">
              <a:rPr lang="es-ES" smtClean="0"/>
              <a:t>52</a:t>
            </a:fld>
            <a:endParaRPr lang="es-ES"/>
          </a:p>
        </p:txBody>
      </p:sp>
    </p:spTree>
    <p:extLst>
      <p:ext uri="{BB962C8B-B14F-4D97-AF65-F5344CB8AC3E}">
        <p14:creationId xmlns:p14="http://schemas.microsoft.com/office/powerpoint/2010/main" val="1060734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indent="-342900">
              <a:buAutoNum type="arabicPeriod"/>
            </a:pPr>
            <a:endParaRPr lang="es-E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latin typeface="Gotham Book" panose="02000603040000020004" pitchFamily="2" charset="0"/>
              </a:rPr>
              <a:t>Referencias: López Larramendi JL. Toko-Gin Pract. 2018: 3-16.</a:t>
            </a:r>
            <a:endParaRPr lang="es-ES" sz="1200" dirty="0"/>
          </a:p>
          <a:p>
            <a:endParaRPr lang="es-ES" dirty="0"/>
          </a:p>
        </p:txBody>
      </p:sp>
      <p:sp>
        <p:nvSpPr>
          <p:cNvPr id="4" name="Marcador de número de diapositiva 3"/>
          <p:cNvSpPr>
            <a:spLocks noGrp="1"/>
          </p:cNvSpPr>
          <p:nvPr>
            <p:ph type="sldNum" sz="quarter" idx="5"/>
          </p:nvPr>
        </p:nvSpPr>
        <p:spPr/>
        <p:txBody>
          <a:bodyPr/>
          <a:lstStyle/>
          <a:p>
            <a:fld id="{FD928C57-D82F-4888-8549-2175D6471C11}" type="slidenum">
              <a:rPr lang="es-ES" smtClean="0"/>
              <a:t>53</a:t>
            </a:fld>
            <a:endParaRPr lang="es-ES"/>
          </a:p>
        </p:txBody>
      </p:sp>
    </p:spTree>
    <p:extLst>
      <p:ext uri="{BB962C8B-B14F-4D97-AF65-F5344CB8AC3E}">
        <p14:creationId xmlns:p14="http://schemas.microsoft.com/office/powerpoint/2010/main" val="1792107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528D25B3-F12D-4659-B543-2ED4AC0FD6F4}" type="slidenum">
              <a:rPr lang="es-ES" smtClean="0"/>
              <a:t>3</a:t>
            </a:fld>
            <a:endParaRPr lang="es-ES"/>
          </a:p>
        </p:txBody>
      </p:sp>
    </p:spTree>
    <p:extLst>
      <p:ext uri="{BB962C8B-B14F-4D97-AF65-F5344CB8AC3E}">
        <p14:creationId xmlns:p14="http://schemas.microsoft.com/office/powerpoint/2010/main" val="40218772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Hop (</a:t>
            </a:r>
            <a:r>
              <a:rPr lang="es-ES" dirty="0" err="1"/>
              <a:t>Humulus</a:t>
            </a:r>
            <a:r>
              <a:rPr lang="es-ES" dirty="0"/>
              <a:t> </a:t>
            </a:r>
            <a:r>
              <a:rPr lang="es-ES" dirty="0" err="1"/>
              <a:t>lupulus</a:t>
            </a:r>
            <a:r>
              <a:rPr lang="es-ES" dirty="0"/>
              <a:t> L.) </a:t>
            </a:r>
            <a:r>
              <a:rPr lang="es-ES" dirty="0" err="1"/>
              <a:t>Extract</a:t>
            </a:r>
            <a:r>
              <a:rPr lang="es-ES" dirty="0"/>
              <a:t> and 6‑Prenylnaringenin Induce P450 1A1 </a:t>
            </a:r>
            <a:r>
              <a:rPr lang="es-ES" dirty="0" err="1"/>
              <a:t>Catalyzed</a:t>
            </a:r>
            <a:r>
              <a:rPr lang="es-ES" dirty="0"/>
              <a:t> </a:t>
            </a:r>
            <a:r>
              <a:rPr lang="es-ES" dirty="0" err="1"/>
              <a:t>Estrogen</a:t>
            </a:r>
            <a:r>
              <a:rPr lang="es-ES" dirty="0"/>
              <a:t> 2‑Hydroxylation Shuai Wang, </a:t>
            </a:r>
            <a:r>
              <a:rPr lang="es-ES" dirty="0" err="1"/>
              <a:t>Tareisha</a:t>
            </a:r>
            <a:r>
              <a:rPr lang="es-ES" dirty="0"/>
              <a:t> L. </a:t>
            </a:r>
            <a:r>
              <a:rPr lang="es-ES" dirty="0" err="1"/>
              <a:t>Dunlap</a:t>
            </a:r>
            <a:r>
              <a:rPr lang="es-ES" dirty="0"/>
              <a:t>, </a:t>
            </a:r>
            <a:r>
              <a:rPr lang="es-ES" dirty="0" err="1"/>
              <a:t>Caitlin</a:t>
            </a:r>
            <a:r>
              <a:rPr lang="es-ES" dirty="0"/>
              <a:t> E. </a:t>
            </a:r>
            <a:r>
              <a:rPr lang="es-ES" dirty="0" err="1"/>
              <a:t>Howell</a:t>
            </a:r>
            <a:r>
              <a:rPr lang="es-ES" dirty="0"/>
              <a:t>, </a:t>
            </a:r>
            <a:r>
              <a:rPr lang="es-ES" dirty="0" err="1"/>
              <a:t>Obinna</a:t>
            </a:r>
            <a:r>
              <a:rPr lang="es-ES" dirty="0"/>
              <a:t> C. </a:t>
            </a:r>
            <a:r>
              <a:rPr lang="es-ES" dirty="0" err="1"/>
              <a:t>Mbachu</a:t>
            </a:r>
            <a:r>
              <a:rPr lang="es-ES" dirty="0"/>
              <a:t>, Emily A. Rue, </a:t>
            </a:r>
            <a:r>
              <a:rPr lang="es-ES" dirty="0" err="1"/>
              <a:t>Rasika</a:t>
            </a:r>
            <a:r>
              <a:rPr lang="es-ES" dirty="0"/>
              <a:t> </a:t>
            </a:r>
            <a:r>
              <a:rPr lang="es-ES" dirty="0" err="1"/>
              <a:t>Phansalkar</a:t>
            </a:r>
            <a:r>
              <a:rPr lang="es-ES" dirty="0"/>
              <a:t>, </a:t>
            </a:r>
            <a:r>
              <a:rPr lang="es-ES" dirty="0" err="1"/>
              <a:t>Shao-Nong</a:t>
            </a:r>
            <a:r>
              <a:rPr lang="es-ES" dirty="0"/>
              <a:t> </a:t>
            </a:r>
            <a:r>
              <a:rPr lang="es-ES" dirty="0" err="1"/>
              <a:t>Chen</a:t>
            </a:r>
            <a:r>
              <a:rPr lang="es-ES" dirty="0"/>
              <a:t>, Guido F. Pauli, </a:t>
            </a:r>
            <a:r>
              <a:rPr lang="es-ES" dirty="0" err="1"/>
              <a:t>Birgit</a:t>
            </a:r>
            <a:r>
              <a:rPr lang="es-ES" dirty="0"/>
              <a:t> M. </a:t>
            </a:r>
            <a:r>
              <a:rPr lang="es-ES" dirty="0" err="1"/>
              <a:t>Dietz</a:t>
            </a:r>
            <a:r>
              <a:rPr lang="es-ES" dirty="0"/>
              <a:t>, and </a:t>
            </a:r>
            <a:r>
              <a:rPr lang="es-ES" dirty="0" err="1"/>
              <a:t>Judy</a:t>
            </a:r>
            <a:r>
              <a:rPr lang="es-ES" dirty="0"/>
              <a:t> L. Bolton</a:t>
            </a:r>
          </a:p>
        </p:txBody>
      </p:sp>
      <p:sp>
        <p:nvSpPr>
          <p:cNvPr id="4" name="Marcador de número de diapositiva 3"/>
          <p:cNvSpPr>
            <a:spLocks noGrp="1"/>
          </p:cNvSpPr>
          <p:nvPr>
            <p:ph type="sldNum" sz="quarter" idx="5"/>
          </p:nvPr>
        </p:nvSpPr>
        <p:spPr/>
        <p:txBody>
          <a:bodyPr/>
          <a:lstStyle/>
          <a:p>
            <a:fld id="{528D25B3-F12D-4659-B543-2ED4AC0FD6F4}" type="slidenum">
              <a:rPr lang="es-ES" smtClean="0"/>
              <a:t>54</a:t>
            </a:fld>
            <a:endParaRPr lang="es-ES"/>
          </a:p>
        </p:txBody>
      </p:sp>
    </p:spTree>
    <p:extLst>
      <p:ext uri="{BB962C8B-B14F-4D97-AF65-F5344CB8AC3E}">
        <p14:creationId xmlns:p14="http://schemas.microsoft.com/office/powerpoint/2010/main" val="15188528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42E5C4B3-0E2B-4D76-9E07-FFFD62ADA43C}" type="slidenum">
              <a:rPr lang="en-GB" smtClean="0"/>
              <a:pPr/>
              <a:t>57</a:t>
            </a:fld>
            <a:endParaRPr lang="en-GB"/>
          </a:p>
        </p:txBody>
      </p:sp>
    </p:spTree>
    <p:extLst>
      <p:ext uri="{BB962C8B-B14F-4D97-AF65-F5344CB8AC3E}">
        <p14:creationId xmlns:p14="http://schemas.microsoft.com/office/powerpoint/2010/main" val="2103126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28D25B3-F12D-4659-B543-2ED4AC0FD6F4}" type="slidenum">
              <a:rPr lang="es-ES" smtClean="0"/>
              <a:t>59</a:t>
            </a:fld>
            <a:endParaRPr lang="es-ES"/>
          </a:p>
        </p:txBody>
      </p:sp>
    </p:spTree>
    <p:extLst>
      <p:ext uri="{BB962C8B-B14F-4D97-AF65-F5344CB8AC3E}">
        <p14:creationId xmlns:p14="http://schemas.microsoft.com/office/powerpoint/2010/main" val="42729522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1200" b="0" i="0" kern="1200" noProof="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754C60B8-E0B7-47CB-9706-0F30499B36DF}" type="slidenum">
              <a:rPr lang="en-GB" smtClean="0"/>
              <a:pPr/>
              <a:t>61</a:t>
            </a:fld>
            <a:endParaRPr lang="en-GB"/>
          </a:p>
        </p:txBody>
      </p:sp>
    </p:spTree>
    <p:extLst>
      <p:ext uri="{BB962C8B-B14F-4D97-AF65-F5344CB8AC3E}">
        <p14:creationId xmlns:p14="http://schemas.microsoft.com/office/powerpoint/2010/main" val="31377486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Marcador de imagen de diapositiva 1">
            <a:extLst>
              <a:ext uri="{FF2B5EF4-FFF2-40B4-BE49-F238E27FC236}">
                <a16:creationId xmlns:a16="http://schemas.microsoft.com/office/drawing/2014/main" id="{A3438800-705D-764E-BD8F-B924302DB2E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notas 2">
            <a:extLst>
              <a:ext uri="{FF2B5EF4-FFF2-40B4-BE49-F238E27FC236}">
                <a16:creationId xmlns:a16="http://schemas.microsoft.com/office/drawing/2014/main" id="{B5611717-9056-4A4D-AB26-86251EF183F9}"/>
              </a:ext>
            </a:extLst>
          </p:cNvPr>
          <p:cNvSpPr>
            <a:spLocks noGrp="1"/>
          </p:cNvSpPr>
          <p:nvPr>
            <p:ph type="body" idx="1"/>
          </p:nvPr>
        </p:nvSpPr>
        <p:spPr/>
        <p:txBody>
          <a:bodyPr/>
          <a:lstStyle/>
          <a:p>
            <a:pPr algn="just" defTabSz="914400" eaLnBrk="1" hangingPunct="1">
              <a:spcBef>
                <a:spcPct val="0"/>
              </a:spcBef>
            </a:pPr>
            <a:r>
              <a:rPr lang="es-ES" altLang="es-ES">
                <a:ea typeface="ＭＳ Ｐゴシック" panose="020B0600070205080204" pitchFamily="34" charset="-128"/>
              </a:rPr>
              <a:t>Se han identificado receptores de andrógenos en la mucosa vaginal, el estroma de la submucosa, el músculo liso y el epitelio vascular. La densidad de estos receptores en los tejidos disminuye con la edad. La expresión vaginal de sus genes aumenta con la administración de testosterona.</a:t>
            </a:r>
          </a:p>
          <a:p>
            <a:pPr algn="just" defTabSz="914400" eaLnBrk="1" hangingPunct="1">
              <a:spcBef>
                <a:spcPct val="0"/>
              </a:spcBef>
            </a:pPr>
            <a:endParaRPr lang="es-ES" altLang="es-ES">
              <a:ea typeface="ＭＳ Ｐゴシック" panose="020B0600070205080204" pitchFamily="34" charset="-128"/>
            </a:endParaRPr>
          </a:p>
          <a:p>
            <a:pPr algn="just" defTabSz="914400" eaLnBrk="1" hangingPunct="1">
              <a:spcBef>
                <a:spcPct val="0"/>
              </a:spcBef>
            </a:pPr>
            <a:r>
              <a:rPr lang="es-ES" altLang="es-ES">
                <a:ea typeface="ＭＳ Ｐゴシック" panose="020B0600070205080204" pitchFamily="34" charset="-128"/>
              </a:rPr>
              <a:t>La testosterona libre se transforma en estradiol (estrógeno). Si la concentración de testosterona ya es muy baja en mujeres fértiles, a medida que avanza la edad, sus niveles disminuyen, disminuyendo también los niveles de estradiol, al no haber tanta producción de éste. Como la testosterona es la hormona responsable del deseo/interés sexual, es lógico que en edades más avanzadas haya una disminución del deseo e interés sexual, con todo lo que eso conlleva.</a:t>
            </a:r>
          </a:p>
          <a:p>
            <a:pPr algn="just" defTabSz="914400" eaLnBrk="1" hangingPunct="1">
              <a:spcBef>
                <a:spcPct val="0"/>
              </a:spcBef>
            </a:pPr>
            <a:endParaRPr lang="es-ES" altLang="es-ES">
              <a:ea typeface="ＭＳ Ｐゴシック" panose="020B0600070205080204" pitchFamily="34" charset="-128"/>
            </a:endParaRPr>
          </a:p>
          <a:p>
            <a:pPr algn="just" defTabSz="914400" eaLnBrk="1" hangingPunct="1">
              <a:spcBef>
                <a:spcPct val="0"/>
              </a:spcBef>
            </a:pPr>
            <a:r>
              <a:rPr lang="es-ES" altLang="es-ES">
                <a:ea typeface="ＭＳ Ｐゴシック" panose="020B0600070205080204" pitchFamily="34" charset="-128"/>
              </a:rPr>
              <a:t>La aromatasa es la enzima encargada de transformar la testosterona en estradiol a través de una reacción química. Una manera de poder evitar esta reducción de los niveles de testosterona endógenos es actuando sobre esta enzima. Si se inhibe la aromatasa, ésta no podrá realizar su función y la testosterona libre permanecerá intacta. Es entonces una posible vía de actuación a nivel de tratamiento de la DSF.</a:t>
            </a:r>
          </a:p>
        </p:txBody>
      </p:sp>
      <p:sp>
        <p:nvSpPr>
          <p:cNvPr id="4" name="Marcador de número de diapositiva 3">
            <a:extLst>
              <a:ext uri="{FF2B5EF4-FFF2-40B4-BE49-F238E27FC236}">
                <a16:creationId xmlns:a16="http://schemas.microsoft.com/office/drawing/2014/main" id="{129F6B03-4D26-0A43-9746-AF1D7767CE96}"/>
              </a:ext>
            </a:extLst>
          </p:cNvPr>
          <p:cNvSpPr>
            <a:spLocks noGrp="1"/>
          </p:cNvSpPr>
          <p:nvPr>
            <p:ph type="sldNum" sz="quarter" idx="5"/>
          </p:nvPr>
        </p:nvSpPr>
        <p:spPr/>
        <p:txBody>
          <a:bodyPr/>
          <a:lstStyle>
            <a:lvl1pPr defTabSz="539750" eaLnBrk="0" hangingPunct="0">
              <a:defRPr sz="2100">
                <a:solidFill>
                  <a:schemeClr val="tx1"/>
                </a:solidFill>
                <a:latin typeface="Calibri" panose="020F0502020204030204" pitchFamily="34" charset="0"/>
                <a:ea typeface="ＭＳ Ｐゴシック" panose="020B0600070205080204" pitchFamily="34" charset="-128"/>
              </a:defRPr>
            </a:lvl1pPr>
            <a:lvl2pPr marL="742950" indent="-285750" defTabSz="539750" eaLnBrk="0" hangingPunct="0">
              <a:defRPr sz="2100">
                <a:solidFill>
                  <a:schemeClr val="tx1"/>
                </a:solidFill>
                <a:latin typeface="Calibri" panose="020F0502020204030204" pitchFamily="34" charset="0"/>
                <a:ea typeface="ＭＳ Ｐゴシック" panose="020B0600070205080204" pitchFamily="34" charset="-128"/>
              </a:defRPr>
            </a:lvl2pPr>
            <a:lvl3pPr marL="1143000" indent="-228600" defTabSz="539750" eaLnBrk="0" hangingPunct="0">
              <a:defRPr sz="2100">
                <a:solidFill>
                  <a:schemeClr val="tx1"/>
                </a:solidFill>
                <a:latin typeface="Calibri" panose="020F0502020204030204" pitchFamily="34" charset="0"/>
                <a:ea typeface="ＭＳ Ｐゴシック" panose="020B0600070205080204" pitchFamily="34" charset="-128"/>
              </a:defRPr>
            </a:lvl3pPr>
            <a:lvl4pPr marL="1600200" indent="-228600" defTabSz="539750" eaLnBrk="0" hangingPunct="0">
              <a:defRPr sz="2100">
                <a:solidFill>
                  <a:schemeClr val="tx1"/>
                </a:solidFill>
                <a:latin typeface="Calibri" panose="020F0502020204030204" pitchFamily="34" charset="0"/>
                <a:ea typeface="ＭＳ Ｐゴシック" panose="020B0600070205080204" pitchFamily="34" charset="-128"/>
              </a:defRPr>
            </a:lvl4pPr>
            <a:lvl5pPr marL="2057400" indent="-228600" defTabSz="539750" eaLnBrk="0" hangingPunct="0">
              <a:defRPr sz="2100">
                <a:solidFill>
                  <a:schemeClr val="tx1"/>
                </a:solidFill>
                <a:latin typeface="Calibri" panose="020F0502020204030204" pitchFamily="34" charset="0"/>
                <a:ea typeface="ＭＳ Ｐゴシック" panose="020B0600070205080204" pitchFamily="34" charset="-128"/>
              </a:defRPr>
            </a:lvl5pPr>
            <a:lvl6pPr marL="2514600" indent="-228600" defTabSz="539750" eaLnBrk="0" fontAlgn="base" hangingPunct="0">
              <a:spcBef>
                <a:spcPct val="0"/>
              </a:spcBef>
              <a:spcAft>
                <a:spcPct val="0"/>
              </a:spcAft>
              <a:defRPr sz="2100">
                <a:solidFill>
                  <a:schemeClr val="tx1"/>
                </a:solidFill>
                <a:latin typeface="Calibri" panose="020F0502020204030204" pitchFamily="34" charset="0"/>
                <a:ea typeface="ＭＳ Ｐゴシック" panose="020B0600070205080204" pitchFamily="34" charset="-128"/>
              </a:defRPr>
            </a:lvl6pPr>
            <a:lvl7pPr marL="2971800" indent="-228600" defTabSz="539750" eaLnBrk="0" fontAlgn="base" hangingPunct="0">
              <a:spcBef>
                <a:spcPct val="0"/>
              </a:spcBef>
              <a:spcAft>
                <a:spcPct val="0"/>
              </a:spcAft>
              <a:defRPr sz="2100">
                <a:solidFill>
                  <a:schemeClr val="tx1"/>
                </a:solidFill>
                <a:latin typeface="Calibri" panose="020F0502020204030204" pitchFamily="34" charset="0"/>
                <a:ea typeface="ＭＳ Ｐゴシック" panose="020B0600070205080204" pitchFamily="34" charset="-128"/>
              </a:defRPr>
            </a:lvl7pPr>
            <a:lvl8pPr marL="3429000" indent="-228600" defTabSz="539750" eaLnBrk="0" fontAlgn="base" hangingPunct="0">
              <a:spcBef>
                <a:spcPct val="0"/>
              </a:spcBef>
              <a:spcAft>
                <a:spcPct val="0"/>
              </a:spcAft>
              <a:defRPr sz="2100">
                <a:solidFill>
                  <a:schemeClr val="tx1"/>
                </a:solidFill>
                <a:latin typeface="Calibri" panose="020F0502020204030204" pitchFamily="34" charset="0"/>
                <a:ea typeface="ＭＳ Ｐゴシック" panose="020B0600070205080204" pitchFamily="34" charset="-128"/>
              </a:defRPr>
            </a:lvl8pPr>
            <a:lvl9pPr marL="3886200" indent="-228600" defTabSz="539750" eaLnBrk="0" fontAlgn="base" hangingPunct="0">
              <a:spcBef>
                <a:spcPct val="0"/>
              </a:spcBef>
              <a:spcAft>
                <a:spcPct val="0"/>
              </a:spcAft>
              <a:defRPr sz="2100">
                <a:solidFill>
                  <a:schemeClr val="tx1"/>
                </a:solidFill>
                <a:latin typeface="Calibri" panose="020F0502020204030204" pitchFamily="34" charset="0"/>
                <a:ea typeface="ＭＳ Ｐゴシック" panose="020B0600070205080204" pitchFamily="34" charset="-128"/>
              </a:defRPr>
            </a:lvl9pPr>
          </a:lstStyle>
          <a:p>
            <a:pPr eaLnBrk="1" hangingPunct="1"/>
            <a:fld id="{BD000BA1-B70B-5D4E-B045-CFB41F8B8EC1}" type="slidenum">
              <a:rPr lang="en-GB" altLang="es-ES" sz="1200"/>
              <a:pPr eaLnBrk="1" hangingPunct="1"/>
              <a:t>62</a:t>
            </a:fld>
            <a:endParaRPr lang="en-GB" altLang="es-ES" sz="1200"/>
          </a:p>
        </p:txBody>
      </p:sp>
    </p:spTree>
    <p:extLst>
      <p:ext uri="{BB962C8B-B14F-4D97-AF65-F5344CB8AC3E}">
        <p14:creationId xmlns:p14="http://schemas.microsoft.com/office/powerpoint/2010/main" val="244427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16BA5F-9C91-43E6-B480-EFF876B6BC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4834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28D25B3-F12D-4659-B543-2ED4AC0FD6F4}" type="slidenum">
              <a:rPr lang="es-ES" smtClean="0"/>
              <a:t>72</a:t>
            </a:fld>
            <a:endParaRPr lang="es-ES"/>
          </a:p>
        </p:txBody>
      </p:sp>
    </p:spTree>
    <p:extLst>
      <p:ext uri="{BB962C8B-B14F-4D97-AF65-F5344CB8AC3E}">
        <p14:creationId xmlns:p14="http://schemas.microsoft.com/office/powerpoint/2010/main" val="3542716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solidFill>
                  <a:schemeClr val="bg2">
                    <a:lumMod val="50000"/>
                  </a:schemeClr>
                </a:solidFill>
                <a:latin typeface="Gotham Book" panose="02000603040000020004"/>
              </a:rPr>
              <a:t>Con la sinergia </a:t>
            </a:r>
            <a:r>
              <a:rPr lang="es-ES" sz="1200" b="1" dirty="0">
                <a:solidFill>
                  <a:srgbClr val="7030A0"/>
                </a:solidFill>
                <a:latin typeface="Gotham Book" panose="02000603040000020004"/>
              </a:rPr>
              <a:t>LUPRENOL </a:t>
            </a:r>
            <a:r>
              <a:rPr lang="es-ES" sz="1200" b="1" dirty="0">
                <a:solidFill>
                  <a:schemeClr val="bg2">
                    <a:lumMod val="50000"/>
                  </a:schemeClr>
                </a:solidFill>
                <a:latin typeface="Gotham Book" panose="02000603040000020004"/>
              </a:rPr>
              <a:t>®+</a:t>
            </a:r>
            <a:r>
              <a:rPr lang="es-ES" sz="1200" b="1" dirty="0">
                <a:latin typeface="Gotham Book" panose="02000603040000020004"/>
              </a:rPr>
              <a:t> </a:t>
            </a:r>
            <a:r>
              <a:rPr lang="es-ES" sz="1200" b="1" i="1" dirty="0">
                <a:solidFill>
                  <a:srgbClr val="7030A0"/>
                </a:solidFill>
                <a:latin typeface="Gotham Book" panose="02000603040000020004"/>
              </a:rPr>
              <a:t>Cimicifuga racemosa</a:t>
            </a:r>
            <a:r>
              <a:rPr lang="es-ES" sz="1200" b="1" dirty="0">
                <a:solidFill>
                  <a:schemeClr val="bg2">
                    <a:lumMod val="50000"/>
                  </a:schemeClr>
                </a:solidFill>
                <a:latin typeface="Gotham Book" panose="02000603040000020004"/>
              </a:rPr>
              <a:t>, para la disminución de los sofocos nocturnos</a:t>
            </a:r>
            <a:r>
              <a:rPr lang="es-ES" sz="1200" b="1" baseline="30000" dirty="0">
                <a:solidFill>
                  <a:schemeClr val="bg2">
                    <a:lumMod val="50000"/>
                  </a:schemeClr>
                </a:solidFill>
                <a:latin typeface="Gotham Book" panose="02000603040000020004"/>
              </a:rPr>
              <a:t>3,4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30000" dirty="0">
              <a:solidFill>
                <a:schemeClr val="bg2">
                  <a:lumMod val="50000"/>
                </a:schemeClr>
              </a:solidFill>
              <a:highlight>
                <a:srgbClr val="FFFF00"/>
              </a:highlight>
              <a:latin typeface="Gotham Book" panose="02000603040000020004"/>
            </a:endParaRPr>
          </a:p>
          <a:p>
            <a:endParaRPr lang="es-ES" sz="1200" dirty="0"/>
          </a:p>
          <a:p>
            <a:r>
              <a:rPr lang="es-ES" sz="1200" dirty="0"/>
              <a:t>1. </a:t>
            </a:r>
            <a:r>
              <a:rPr lang="en-US" sz="1200" dirty="0"/>
              <a:t>López Larramendi JL. </a:t>
            </a:r>
            <a:r>
              <a:rPr lang="en-US" sz="1200" dirty="0" err="1"/>
              <a:t>Toko</a:t>
            </a:r>
            <a:r>
              <a:rPr lang="en-US" sz="1200" dirty="0"/>
              <a:t>-Gin </a:t>
            </a:r>
            <a:r>
              <a:rPr lang="en-US" sz="1200" dirty="0" err="1"/>
              <a:t>Pract</a:t>
            </a:r>
            <a:r>
              <a:rPr lang="en-US" sz="1200" dirty="0"/>
              <a:t>. 2018: 3-16.</a:t>
            </a:r>
          </a:p>
          <a:p>
            <a:r>
              <a:rPr lang="es-ES" sz="1200" dirty="0"/>
              <a:t>2. </a:t>
            </a:r>
            <a:r>
              <a:rPr lang="es-ES" sz="1200" dirty="0" err="1"/>
              <a:t>Community</a:t>
            </a:r>
            <a:r>
              <a:rPr lang="es-ES" sz="1200" dirty="0"/>
              <a:t> herbal </a:t>
            </a:r>
            <a:r>
              <a:rPr lang="es-ES" sz="1200" dirty="0" err="1"/>
              <a:t>monograph</a:t>
            </a:r>
            <a:r>
              <a:rPr lang="es-ES" sz="1200" dirty="0"/>
              <a:t> on Humulus lupulus L., </a:t>
            </a:r>
            <a:r>
              <a:rPr lang="es-ES" sz="1200" dirty="0" err="1"/>
              <a:t>flos</a:t>
            </a:r>
            <a:r>
              <a:rPr lang="es-ES" sz="1200" dirty="0"/>
              <a:t>, EMA. </a:t>
            </a:r>
          </a:p>
          <a:p>
            <a:r>
              <a:rPr lang="es-ES" sz="1200" dirty="0"/>
              <a:t>3. Aghamiri V, </a:t>
            </a:r>
            <a:r>
              <a:rPr lang="es-ES" sz="1200" dirty="0" err="1"/>
              <a:t>Mirghafourvand</a:t>
            </a:r>
            <a:r>
              <a:rPr lang="es-ES" sz="1200" dirty="0"/>
              <a:t> M, </a:t>
            </a:r>
            <a:r>
              <a:rPr lang="es-ES" sz="1200" dirty="0" err="1"/>
              <a:t>MohammadAlizadeh-Charandabi</a:t>
            </a:r>
            <a:r>
              <a:rPr lang="es-ES" sz="1200" dirty="0"/>
              <a:t> S, </a:t>
            </a:r>
            <a:r>
              <a:rPr lang="es-ES" sz="1200" dirty="0" err="1"/>
              <a:t>Nazemiyeh</a:t>
            </a:r>
            <a:r>
              <a:rPr lang="es-ES" sz="1200" dirty="0"/>
              <a:t> H. </a:t>
            </a:r>
            <a:r>
              <a:rPr lang="es-ES" sz="1200" dirty="0" err="1"/>
              <a:t>The</a:t>
            </a:r>
            <a:r>
              <a:rPr lang="es-ES" sz="1200" dirty="0"/>
              <a:t> </a:t>
            </a:r>
            <a:r>
              <a:rPr lang="es-ES" sz="1200" dirty="0" err="1"/>
              <a:t>effect</a:t>
            </a:r>
            <a:r>
              <a:rPr lang="es-ES" sz="1200" dirty="0"/>
              <a:t> of Hop (Humulus lupulus L.) on </a:t>
            </a:r>
            <a:r>
              <a:rPr lang="es-ES" sz="1200" dirty="0" err="1"/>
              <a:t>early</a:t>
            </a:r>
            <a:r>
              <a:rPr lang="es-ES" sz="1200" dirty="0"/>
              <a:t> </a:t>
            </a:r>
            <a:r>
              <a:rPr lang="es-ES" sz="1200" dirty="0" err="1"/>
              <a:t>menopausal</a:t>
            </a:r>
            <a:r>
              <a:rPr lang="es-ES" sz="1200" dirty="0"/>
              <a:t> </a:t>
            </a:r>
            <a:r>
              <a:rPr lang="es-ES" sz="1200" dirty="0" err="1"/>
              <a:t>symptoms</a:t>
            </a:r>
            <a:r>
              <a:rPr lang="es-ES" sz="1200" dirty="0"/>
              <a:t> and </a:t>
            </a:r>
            <a:r>
              <a:rPr lang="es-ES" sz="1200" dirty="0" err="1"/>
              <a:t>hot</a:t>
            </a:r>
            <a:r>
              <a:rPr lang="es-ES" sz="1200" dirty="0"/>
              <a:t> flashes: A </a:t>
            </a:r>
            <a:r>
              <a:rPr lang="es-ES" sz="1200" dirty="0" err="1"/>
              <a:t>randomized</a:t>
            </a:r>
            <a:r>
              <a:rPr lang="es-ES" sz="1200" dirty="0"/>
              <a:t> </a:t>
            </a:r>
            <a:r>
              <a:rPr lang="es-ES" sz="1200" dirty="0" err="1"/>
              <a:t>placebocontrolled</a:t>
            </a:r>
            <a:r>
              <a:rPr lang="es-ES" sz="1200" dirty="0"/>
              <a:t> trial. </a:t>
            </a:r>
            <a:r>
              <a:rPr lang="es-ES" sz="1200" dirty="0" err="1"/>
              <a:t>Complement</a:t>
            </a:r>
            <a:r>
              <a:rPr lang="es-ES" sz="1200" dirty="0"/>
              <a:t> </a:t>
            </a:r>
            <a:r>
              <a:rPr lang="es-ES" sz="1200" dirty="0" err="1"/>
              <a:t>Ther</a:t>
            </a:r>
            <a:r>
              <a:rPr lang="es-ES" sz="1200" dirty="0"/>
              <a:t> Clin </a:t>
            </a:r>
            <a:r>
              <a:rPr lang="es-ES" sz="1200" dirty="0" err="1"/>
              <a:t>Pract</a:t>
            </a:r>
            <a:r>
              <a:rPr lang="es-ES" sz="1200" dirty="0"/>
              <a:t>. 2016;23; 130-5</a:t>
            </a:r>
          </a:p>
          <a:p>
            <a:r>
              <a:rPr lang="es-ES" sz="1200" dirty="0"/>
              <a:t>4. </a:t>
            </a:r>
            <a:r>
              <a:rPr lang="es-ES" sz="1200" dirty="0" err="1"/>
              <a:t>Henneicke-von</a:t>
            </a:r>
            <a:r>
              <a:rPr lang="es-ES" sz="1200" dirty="0"/>
              <a:t> </a:t>
            </a:r>
            <a:r>
              <a:rPr lang="es-ES" sz="1200" dirty="0" err="1"/>
              <a:t>Zepelin</a:t>
            </a:r>
            <a:r>
              <a:rPr lang="es-ES" sz="1200" dirty="0"/>
              <a:t> HH.. 60 </a:t>
            </a:r>
            <a:r>
              <a:rPr lang="es-ES" sz="1200" dirty="0" err="1"/>
              <a:t>years</a:t>
            </a:r>
            <a:r>
              <a:rPr lang="es-ES" sz="1200" dirty="0"/>
              <a:t> </a:t>
            </a:r>
            <a:r>
              <a:rPr lang="es-ES" sz="1200" dirty="0" err="1"/>
              <a:t>of</a:t>
            </a:r>
            <a:r>
              <a:rPr lang="es-ES" sz="1200" dirty="0"/>
              <a:t> Cimicifuga racemosa medicinal </a:t>
            </a:r>
            <a:r>
              <a:rPr lang="es-ES" sz="1200" dirty="0" err="1"/>
              <a:t>products</a:t>
            </a:r>
            <a:r>
              <a:rPr lang="es-ES" sz="1200" dirty="0"/>
              <a:t> : </a:t>
            </a:r>
            <a:r>
              <a:rPr lang="es-ES" sz="1200" dirty="0" err="1"/>
              <a:t>Clinical</a:t>
            </a:r>
            <a:r>
              <a:rPr lang="es-ES" sz="1200" dirty="0"/>
              <a:t> </a:t>
            </a:r>
            <a:r>
              <a:rPr lang="es-ES" sz="1200" dirty="0" err="1"/>
              <a:t>research</a:t>
            </a:r>
            <a:r>
              <a:rPr lang="es-ES" sz="1200" dirty="0"/>
              <a:t> </a:t>
            </a:r>
            <a:r>
              <a:rPr lang="es-ES" sz="1200" dirty="0" err="1"/>
              <a:t>milestones</a:t>
            </a:r>
            <a:r>
              <a:rPr lang="es-ES" sz="1200" dirty="0"/>
              <a:t>, </a:t>
            </a:r>
            <a:r>
              <a:rPr lang="es-ES" sz="1200" dirty="0" err="1"/>
              <a:t>current</a:t>
            </a:r>
            <a:r>
              <a:rPr lang="es-ES" sz="1200" dirty="0"/>
              <a:t> </a:t>
            </a:r>
            <a:r>
              <a:rPr lang="es-ES" sz="1200" dirty="0" err="1"/>
              <a:t>study</a:t>
            </a:r>
            <a:r>
              <a:rPr lang="es-ES" sz="1200" dirty="0"/>
              <a:t> </a:t>
            </a:r>
            <a:r>
              <a:rPr lang="es-ES" sz="1200" dirty="0" err="1"/>
              <a:t>findings</a:t>
            </a:r>
            <a:r>
              <a:rPr lang="es-ES" sz="1200" dirty="0"/>
              <a:t> and </a:t>
            </a:r>
            <a:r>
              <a:rPr lang="es-ES" sz="1200" dirty="0" err="1"/>
              <a:t>current</a:t>
            </a:r>
            <a:r>
              <a:rPr lang="es-ES" sz="1200" dirty="0"/>
              <a:t> </a:t>
            </a:r>
            <a:r>
              <a:rPr lang="es-ES" sz="1200" dirty="0" err="1"/>
              <a:t>development</a:t>
            </a:r>
            <a:r>
              <a:rPr lang="es-ES" sz="1200" dirty="0"/>
              <a:t>. </a:t>
            </a:r>
            <a:r>
              <a:rPr lang="es-ES" sz="1200" dirty="0" err="1"/>
              <a:t>Wien</a:t>
            </a:r>
            <a:r>
              <a:rPr lang="es-ES" sz="1200" dirty="0"/>
              <a:t> </a:t>
            </a:r>
            <a:r>
              <a:rPr lang="es-ES" sz="1200" dirty="0" err="1"/>
              <a:t>Med</a:t>
            </a:r>
            <a:r>
              <a:rPr lang="es-ES" sz="1200" dirty="0"/>
              <a:t> </a:t>
            </a:r>
            <a:r>
              <a:rPr lang="es-ES" sz="1200" dirty="0" err="1"/>
              <a:t>Wochenschr</a:t>
            </a:r>
            <a:r>
              <a:rPr lang="es-ES" sz="1200" dirty="0"/>
              <a:t>. 2017 May;167(7-8):147-159. </a:t>
            </a:r>
            <a:r>
              <a:rPr lang="es-ES" sz="1200" dirty="0" err="1"/>
              <a:t>doi</a:t>
            </a:r>
            <a:r>
              <a:rPr lang="es-ES" sz="1200" dirty="0"/>
              <a:t>: 10.1007/s10354-016-0537-z. </a:t>
            </a:r>
            <a:r>
              <a:rPr lang="es-ES" sz="1200" dirty="0" err="1"/>
              <a:t>Epub</a:t>
            </a:r>
            <a:r>
              <a:rPr lang="es-ES" sz="1200" dirty="0"/>
              <a:t> 2017 Feb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aseline="30000" dirty="0">
              <a:solidFill>
                <a:schemeClr val="bg2">
                  <a:lumMod val="50000"/>
                </a:schemeClr>
              </a:solidFill>
              <a:highlight>
                <a:srgbClr val="FFFF00"/>
              </a:highlight>
              <a:latin typeface="Gotham Book" panose="02000603040000020004"/>
            </a:endParaRPr>
          </a:p>
          <a:p>
            <a:endParaRPr lang="es-ES" dirty="0"/>
          </a:p>
        </p:txBody>
      </p:sp>
      <p:sp>
        <p:nvSpPr>
          <p:cNvPr id="4" name="Marcador de número de diapositiva 3"/>
          <p:cNvSpPr>
            <a:spLocks noGrp="1"/>
          </p:cNvSpPr>
          <p:nvPr>
            <p:ph type="sldNum" sz="quarter" idx="5"/>
          </p:nvPr>
        </p:nvSpPr>
        <p:spPr/>
        <p:txBody>
          <a:bodyPr/>
          <a:lstStyle/>
          <a:p>
            <a:fld id="{FD928C57-D82F-4888-8549-2175D6471C11}" type="slidenum">
              <a:rPr lang="es-ES" smtClean="0"/>
              <a:t>73</a:t>
            </a:fld>
            <a:endParaRPr lang="es-ES"/>
          </a:p>
        </p:txBody>
      </p:sp>
    </p:spTree>
    <p:extLst>
      <p:ext uri="{BB962C8B-B14F-4D97-AF65-F5344CB8AC3E}">
        <p14:creationId xmlns:p14="http://schemas.microsoft.com/office/powerpoint/2010/main" val="9047056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28600" indent="-228600">
              <a:buAutoNum type="arabicPeriod"/>
            </a:pPr>
            <a:r>
              <a:rPr lang="da-DK" sz="1200" dirty="0">
                <a:solidFill>
                  <a:schemeClr val="tx1"/>
                </a:solidFill>
              </a:rPr>
              <a:t>Hermans MP et al. Antioxidants 2020, 9, 872.</a:t>
            </a:r>
          </a:p>
          <a:p>
            <a:pPr marL="228600" indent="-228600">
              <a:buAutoNum type="arabicPeriod"/>
            </a:pPr>
            <a:r>
              <a:rPr lang="fr-FR" sz="1200" dirty="0" err="1">
                <a:solidFill>
                  <a:schemeClr val="tx1"/>
                </a:solidFill>
              </a:rPr>
              <a:t>Lewington</a:t>
            </a:r>
            <a:r>
              <a:rPr lang="fr-FR" sz="1200" dirty="0">
                <a:solidFill>
                  <a:schemeClr val="tx1"/>
                </a:solidFill>
              </a:rPr>
              <a:t> S et al., Lancet 2002 ; 360 :1903-1913</a:t>
            </a:r>
            <a:endParaRPr lang="es-ES" sz="1200" dirty="0">
              <a:solidFill>
                <a:schemeClr val="tx1"/>
              </a:solidFill>
            </a:endParaRPr>
          </a:p>
          <a:p>
            <a:pPr algn="l" fontAlgn="base"/>
            <a:endParaRPr lang="es-ES" b="1" i="0" dirty="0">
              <a:solidFill>
                <a:srgbClr val="404040"/>
              </a:solidFill>
              <a:effectLst/>
              <a:latin typeface="Lucida Grande"/>
            </a:endParaRPr>
          </a:p>
          <a:p>
            <a:pPr algn="l" fontAlgn="base"/>
            <a:endParaRPr lang="es-ES" b="1" i="0" dirty="0">
              <a:solidFill>
                <a:srgbClr val="404040"/>
              </a:solidFill>
              <a:effectLst/>
              <a:latin typeface="Lucida Grande"/>
            </a:endParaRPr>
          </a:p>
          <a:p>
            <a:pPr algn="l" fontAlgn="base"/>
            <a:r>
              <a:rPr lang="es-ES" b="1" i="0" dirty="0">
                <a:solidFill>
                  <a:srgbClr val="404040"/>
                </a:solidFill>
                <a:effectLst/>
                <a:latin typeface="Lucida Grande"/>
              </a:rPr>
              <a:t>Aterosclerosis </a:t>
            </a:r>
            <a:r>
              <a:rPr lang="es-ES" b="1" i="0" dirty="0">
                <a:solidFill>
                  <a:srgbClr val="404040"/>
                </a:solidFill>
                <a:effectLst/>
                <a:latin typeface="Lucida Grande"/>
                <a:sym typeface="Wingdings" panose="05000000000000000000" pitchFamily="2" charset="2"/>
              </a:rPr>
              <a:t> se forma por la peroxidación de las LDL (oxidación LDL interactúan con los </a:t>
            </a:r>
            <a:r>
              <a:rPr lang="es-ES" b="1" i="0" dirty="0" err="1">
                <a:solidFill>
                  <a:srgbClr val="404040"/>
                </a:solidFill>
                <a:effectLst/>
                <a:latin typeface="Lucida Grande"/>
                <a:sym typeface="Wingdings" panose="05000000000000000000" pitchFamily="2" charset="2"/>
              </a:rPr>
              <a:t>macrofagos</a:t>
            </a:r>
            <a:r>
              <a:rPr lang="es-ES" b="1" i="0" dirty="0">
                <a:solidFill>
                  <a:srgbClr val="404040"/>
                </a:solidFill>
                <a:effectLst/>
                <a:latin typeface="Lucida Grande"/>
                <a:sym typeface="Wingdings" panose="05000000000000000000" pitchFamily="2" charset="2"/>
              </a:rPr>
              <a:t> y monocitos  acúmulos  ateromas)</a:t>
            </a:r>
            <a:endParaRPr lang="es-ES" b="1" i="0" dirty="0">
              <a:solidFill>
                <a:srgbClr val="404040"/>
              </a:solidFill>
              <a:effectLst/>
              <a:latin typeface="Lucida Grande"/>
            </a:endParaRPr>
          </a:p>
          <a:p>
            <a:pPr algn="l" fontAlgn="base"/>
            <a:endParaRPr lang="es-ES" b="1" i="0" dirty="0">
              <a:solidFill>
                <a:srgbClr val="404040"/>
              </a:solidFill>
              <a:effectLst/>
              <a:latin typeface="Lucida Grande"/>
            </a:endParaRPr>
          </a:p>
          <a:p>
            <a:pPr algn="l" fontAlgn="base"/>
            <a:r>
              <a:rPr lang="es-ES" b="1" i="0" dirty="0">
                <a:solidFill>
                  <a:srgbClr val="404040"/>
                </a:solidFill>
                <a:effectLst/>
                <a:latin typeface="Lucida Grande"/>
              </a:rPr>
              <a:t>¿Qué es el síndrome metabólico? G</a:t>
            </a:r>
            <a:r>
              <a:rPr lang="es-ES" b="0" i="0" dirty="0">
                <a:solidFill>
                  <a:srgbClr val="444444"/>
                </a:solidFill>
                <a:effectLst/>
                <a:latin typeface="Lucida Grande"/>
              </a:rPr>
              <a:t>rupo de factores de riesgo de </a:t>
            </a:r>
            <a:r>
              <a:rPr lang="es-ES" b="0" i="0" u="none" strike="noStrike" dirty="0">
                <a:solidFill>
                  <a:srgbClr val="006699"/>
                </a:solidFill>
                <a:effectLst/>
                <a:latin typeface="Lucida Grande"/>
                <a:hlinkClick r:id="rId3"/>
              </a:rPr>
              <a:t>enfermedad cardiaca</a:t>
            </a:r>
            <a:r>
              <a:rPr lang="es-ES" b="0" i="0" dirty="0">
                <a:solidFill>
                  <a:srgbClr val="444444"/>
                </a:solidFill>
                <a:effectLst/>
                <a:latin typeface="Lucida Grande"/>
              </a:rPr>
              <a:t>, </a:t>
            </a:r>
            <a:r>
              <a:rPr lang="es-ES" b="0" i="0" u="none" strike="noStrike" dirty="0">
                <a:solidFill>
                  <a:srgbClr val="006699"/>
                </a:solidFill>
                <a:effectLst/>
                <a:latin typeface="Lucida Grande"/>
                <a:hlinkClick r:id="rId4"/>
              </a:rPr>
              <a:t>diabetes</a:t>
            </a:r>
            <a:r>
              <a:rPr lang="es-ES" b="0" i="0" dirty="0">
                <a:solidFill>
                  <a:srgbClr val="444444"/>
                </a:solidFill>
                <a:effectLst/>
                <a:latin typeface="Lucida Grande"/>
              </a:rPr>
              <a:t> y otros problemas de salud. Si tiene al menos tres de ellos, se llama síndrome metabólico. Estos factores de riesgo incluyen:</a:t>
            </a:r>
          </a:p>
          <a:p>
            <a:pPr algn="l" fontAlgn="base">
              <a:buFont typeface="Arial" panose="020B0604020202020204" pitchFamily="34" charset="0"/>
              <a:buChar char="•"/>
            </a:pPr>
            <a:r>
              <a:rPr lang="es-ES" b="0" i="0" dirty="0">
                <a:solidFill>
                  <a:srgbClr val="444444"/>
                </a:solidFill>
                <a:effectLst/>
                <a:latin typeface="inherit"/>
              </a:rPr>
              <a:t>Obesidad abdominal. Tener demasiada grasa alrededor de la cintura es un factor de riesgo mayor para enfermedades del corazón que acumular demasiada grasa en otras partes del cuerpo</a:t>
            </a:r>
          </a:p>
          <a:p>
            <a:pPr algn="l" fontAlgn="base">
              <a:buFont typeface="Arial" panose="020B0604020202020204" pitchFamily="34" charset="0"/>
              <a:buChar char="•"/>
            </a:pPr>
            <a:r>
              <a:rPr lang="es-ES" b="0" i="0" dirty="0">
                <a:solidFill>
                  <a:srgbClr val="444444"/>
                </a:solidFill>
                <a:effectLst/>
                <a:latin typeface="inherit"/>
              </a:rPr>
              <a:t>Tener un nivel alto de </a:t>
            </a:r>
            <a:r>
              <a:rPr lang="es-ES" b="0" i="0" u="none" strike="noStrike" dirty="0">
                <a:solidFill>
                  <a:srgbClr val="006699"/>
                </a:solidFill>
                <a:effectLst/>
                <a:latin typeface="inherit"/>
              </a:rPr>
              <a:t>TAG</a:t>
            </a:r>
            <a:endParaRPr lang="es-ES" b="0" i="0" dirty="0">
              <a:solidFill>
                <a:srgbClr val="444444"/>
              </a:solidFill>
              <a:effectLst/>
              <a:latin typeface="inherit"/>
            </a:endParaRPr>
          </a:p>
          <a:p>
            <a:pPr algn="l" fontAlgn="base">
              <a:buFont typeface="Arial" panose="020B0604020202020204" pitchFamily="34" charset="0"/>
              <a:buChar char="•"/>
            </a:pPr>
            <a:r>
              <a:rPr lang="es-ES" b="0" i="0" dirty="0">
                <a:solidFill>
                  <a:srgbClr val="444444"/>
                </a:solidFill>
                <a:effectLst/>
                <a:latin typeface="inherit"/>
              </a:rPr>
              <a:t>Tener un nivel bajo de </a:t>
            </a:r>
            <a:r>
              <a:rPr lang="es-ES" b="0" i="0" u="none" strike="noStrike" dirty="0">
                <a:solidFill>
                  <a:srgbClr val="006699"/>
                </a:solidFill>
                <a:effectLst/>
                <a:latin typeface="inherit"/>
                <a:hlinkClick r:id="rId5"/>
              </a:rPr>
              <a:t>colesterol HDL</a:t>
            </a:r>
            <a:r>
              <a:rPr lang="es-ES" b="0" i="0" dirty="0">
                <a:solidFill>
                  <a:srgbClr val="444444"/>
                </a:solidFill>
                <a:effectLst/>
                <a:latin typeface="inherit"/>
              </a:rPr>
              <a:t>: porque ayuda a eliminar el colesterol de las arterias</a:t>
            </a:r>
          </a:p>
          <a:p>
            <a:pPr algn="l" fontAlgn="base">
              <a:buFont typeface="Arial" panose="020B0604020202020204" pitchFamily="34" charset="0"/>
              <a:buChar char="•"/>
            </a:pPr>
            <a:r>
              <a:rPr lang="es-ES" b="0" i="0" dirty="0">
                <a:solidFill>
                  <a:srgbClr val="444444"/>
                </a:solidFill>
                <a:effectLst/>
                <a:latin typeface="inherit"/>
              </a:rPr>
              <a:t>Tener </a:t>
            </a:r>
            <a:r>
              <a:rPr lang="es-ES" b="0" i="0" u="none" strike="noStrike" dirty="0">
                <a:solidFill>
                  <a:srgbClr val="006699"/>
                </a:solidFill>
                <a:effectLst/>
                <a:latin typeface="inherit"/>
                <a:hlinkClick r:id="rId6"/>
              </a:rPr>
              <a:t>presión arterial alta</a:t>
            </a:r>
            <a:r>
              <a:rPr lang="es-ES" b="0" i="0" dirty="0">
                <a:solidFill>
                  <a:srgbClr val="444444"/>
                </a:solidFill>
                <a:effectLst/>
                <a:latin typeface="inherit"/>
              </a:rPr>
              <a:t>: Si su presión arterial se mantiene alta en el tiempo, puede dañar su corazón</a:t>
            </a:r>
          </a:p>
          <a:p>
            <a:pPr algn="l" fontAlgn="base">
              <a:buFont typeface="Arial" panose="020B0604020202020204" pitchFamily="34" charset="0"/>
              <a:buChar char="•"/>
            </a:pPr>
            <a:r>
              <a:rPr lang="es-ES" b="0" i="0" dirty="0">
                <a:solidFill>
                  <a:srgbClr val="444444"/>
                </a:solidFill>
                <a:effectLst/>
                <a:latin typeface="inherit"/>
              </a:rPr>
              <a:t>Tener un nivel alto de </a:t>
            </a:r>
            <a:r>
              <a:rPr lang="es-ES" b="0" i="0" u="none" strike="noStrike" dirty="0">
                <a:solidFill>
                  <a:srgbClr val="006699"/>
                </a:solidFill>
                <a:effectLst/>
                <a:latin typeface="inherit"/>
                <a:hlinkClick r:id="rId7"/>
              </a:rPr>
              <a:t>azúcar en la sangre </a:t>
            </a:r>
            <a:r>
              <a:rPr lang="es-ES" b="0" i="0" dirty="0">
                <a:solidFill>
                  <a:srgbClr val="444444"/>
                </a:solidFill>
                <a:effectLst/>
                <a:latin typeface="inherit"/>
              </a:rPr>
              <a:t>en ayunas: El nivel de azúcar en la sangre levemente alto puede ser un signo temprano de diabetes</a:t>
            </a:r>
          </a:p>
        </p:txBody>
      </p:sp>
      <p:sp>
        <p:nvSpPr>
          <p:cNvPr id="4" name="Marcador de número de diapositiva 3"/>
          <p:cNvSpPr>
            <a:spLocks noGrp="1"/>
          </p:cNvSpPr>
          <p:nvPr>
            <p:ph type="sldNum" sz="quarter" idx="5"/>
          </p:nvPr>
        </p:nvSpPr>
        <p:spPr/>
        <p:txBody>
          <a:bodyPr/>
          <a:lstStyle/>
          <a:p>
            <a:fld id="{528D25B3-F12D-4659-B543-2ED4AC0FD6F4}" type="slidenum">
              <a:rPr lang="es-ES" smtClean="0"/>
              <a:t>76</a:t>
            </a:fld>
            <a:endParaRPr lang="es-ES"/>
          </a:p>
        </p:txBody>
      </p:sp>
    </p:spTree>
    <p:extLst>
      <p:ext uri="{BB962C8B-B14F-4D97-AF65-F5344CB8AC3E}">
        <p14:creationId xmlns:p14="http://schemas.microsoft.com/office/powerpoint/2010/main" val="31632235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siendo el 8-Prenilnaringenina 8PN el que tiene mayor poder </a:t>
            </a:r>
            <a:r>
              <a:rPr lang="es-ES" sz="1200" kern="1200" dirty="0" err="1">
                <a:solidFill>
                  <a:schemeClr val="tx1"/>
                </a:solidFill>
                <a:effectLst/>
                <a:latin typeface="+mn-lt"/>
                <a:ea typeface="+mn-ea"/>
                <a:cs typeface="+mn-cs"/>
              </a:rPr>
              <a:t>estrogénico</a:t>
            </a:r>
            <a:r>
              <a:rPr lang="es-ES" sz="1200" kern="1200" dirty="0">
                <a:solidFill>
                  <a:schemeClr val="tx1"/>
                </a:solidFill>
                <a:effectLst/>
                <a:latin typeface="+mn-lt"/>
                <a:ea typeface="+mn-ea"/>
                <a:cs typeface="+mn-cs"/>
              </a:rPr>
              <a:t> con unión  tanto a receptores ERα como ERβ , teniendo una mayor acción el  2S(-)8-PN, siendo el único </a:t>
            </a:r>
            <a:r>
              <a:rPr lang="es-ES" sz="1200" kern="1200" dirty="0" err="1">
                <a:solidFill>
                  <a:schemeClr val="tx1"/>
                </a:solidFill>
                <a:effectLst/>
                <a:latin typeface="+mn-lt"/>
                <a:ea typeface="+mn-ea"/>
                <a:cs typeface="+mn-cs"/>
              </a:rPr>
              <a:t>prenilflavonoide</a:t>
            </a:r>
            <a:r>
              <a:rPr lang="es-ES" sz="1200" kern="1200" dirty="0">
                <a:solidFill>
                  <a:schemeClr val="tx1"/>
                </a:solidFill>
                <a:effectLst/>
                <a:latin typeface="+mn-lt"/>
                <a:ea typeface="+mn-ea"/>
                <a:cs typeface="+mn-cs"/>
              </a:rPr>
              <a:t> equiparable al 17β-estradiol (E2), confirmando una mayor especificidad de 8PN por receptores ERα (más del doble de afinidad) que por ERβ, promoviendo activación </a:t>
            </a:r>
            <a:r>
              <a:rPr lang="es-ES" sz="1200" kern="1200" dirty="0" err="1">
                <a:solidFill>
                  <a:schemeClr val="tx1"/>
                </a:solidFill>
                <a:effectLst/>
                <a:latin typeface="+mn-lt"/>
                <a:ea typeface="+mn-ea"/>
                <a:cs typeface="+mn-cs"/>
              </a:rPr>
              <a:t>transcripcional</a:t>
            </a:r>
            <a:r>
              <a:rPr lang="es-ES" sz="1200" kern="1200" dirty="0">
                <a:solidFill>
                  <a:schemeClr val="tx1"/>
                </a:solidFill>
                <a:effectLst/>
                <a:latin typeface="+mn-lt"/>
                <a:ea typeface="+mn-ea"/>
                <a:cs typeface="+mn-cs"/>
              </a:rPr>
              <a:t> en ERα con una potencia estrogénica 70-100 veces inferior al E2 y 20.000 veces menor sobre proliferación celular de tejidos reproductivos que E2. En comparación con las </a:t>
            </a:r>
            <a:r>
              <a:rPr lang="es-ES" sz="1200" kern="1200" dirty="0" err="1">
                <a:solidFill>
                  <a:schemeClr val="tx1"/>
                </a:solidFill>
                <a:effectLst/>
                <a:latin typeface="+mn-lt"/>
                <a:ea typeface="+mn-ea"/>
                <a:cs typeface="+mn-cs"/>
              </a:rPr>
              <a:t>isoflavonas</a:t>
            </a:r>
            <a:r>
              <a:rPr lang="es-ES" sz="1200" kern="1200" dirty="0">
                <a:solidFill>
                  <a:schemeClr val="tx1"/>
                </a:solidFill>
                <a:effectLst/>
                <a:latin typeface="+mn-lt"/>
                <a:ea typeface="+mn-ea"/>
                <a:cs typeface="+mn-cs"/>
              </a:rPr>
              <a:t> posee una afinidad sobre ERα similar a </a:t>
            </a:r>
            <a:r>
              <a:rPr lang="es-ES" sz="1200" kern="1200" dirty="0" err="1">
                <a:solidFill>
                  <a:schemeClr val="tx1"/>
                </a:solidFill>
                <a:effectLst/>
                <a:latin typeface="+mn-lt"/>
                <a:ea typeface="+mn-ea"/>
                <a:cs typeface="+mn-cs"/>
              </a:rPr>
              <a:t>genisteína</a:t>
            </a:r>
            <a:r>
              <a:rPr lang="es-ES" sz="1200" kern="1200" dirty="0">
                <a:solidFill>
                  <a:schemeClr val="tx1"/>
                </a:solidFill>
                <a:effectLst/>
                <a:latin typeface="+mn-lt"/>
                <a:ea typeface="+mn-ea"/>
                <a:cs typeface="+mn-cs"/>
              </a:rPr>
              <a:t> pero ejerce unas 100 veces más efecto que ésta y 10 veces más que el </a:t>
            </a:r>
            <a:r>
              <a:rPr lang="es-ES" sz="1200" kern="1200" dirty="0" err="1">
                <a:solidFill>
                  <a:schemeClr val="tx1"/>
                </a:solidFill>
                <a:effectLst/>
                <a:latin typeface="+mn-lt"/>
                <a:ea typeface="+mn-ea"/>
                <a:cs typeface="+mn-cs"/>
              </a:rPr>
              <a:t>cumestrol</a:t>
            </a:r>
            <a:r>
              <a:rPr lang="es-ES" sz="1200" kern="1200" dirty="0">
                <a:solidFill>
                  <a:schemeClr val="tx1"/>
                </a:solidFill>
                <a:effectLst/>
                <a:latin typeface="+mn-lt"/>
                <a:ea typeface="+mn-ea"/>
                <a:cs typeface="+mn-cs"/>
              </a:rPr>
              <a:t>, siendo menor la afinidad sobre ERβ, con menor   activación que la </a:t>
            </a:r>
            <a:r>
              <a:rPr lang="es-ES" sz="1200" kern="1200" dirty="0" err="1">
                <a:solidFill>
                  <a:schemeClr val="tx1"/>
                </a:solidFill>
                <a:effectLst/>
                <a:latin typeface="+mn-lt"/>
                <a:ea typeface="+mn-ea"/>
                <a:cs typeface="+mn-cs"/>
              </a:rPr>
              <a:t>genisteína</a:t>
            </a:r>
            <a:r>
              <a:rPr lang="es-ES" sz="1200" kern="1200" dirty="0">
                <a:solidFill>
                  <a:schemeClr val="tx1"/>
                </a:solidFill>
                <a:effectLst/>
                <a:latin typeface="+mn-lt"/>
                <a:ea typeface="+mn-ea"/>
                <a:cs typeface="+mn-cs"/>
              </a:rPr>
              <a:t>, y por supuesto mucho menor que el E2. Por tanto, se considera al 8PN como un agonista parcial de ERα.</a:t>
            </a:r>
          </a:p>
          <a:p>
            <a:pPr lvl="0"/>
            <a:r>
              <a:rPr lang="es-ES" sz="1200" b="1" kern="1200" dirty="0">
                <a:solidFill>
                  <a:schemeClr val="tx1"/>
                </a:solidFill>
                <a:effectLst/>
                <a:latin typeface="+mn-lt"/>
                <a:ea typeface="+mn-ea"/>
                <a:cs typeface="+mn-cs"/>
              </a:rPr>
              <a:t>Perfil lipídico:</a:t>
            </a:r>
            <a:r>
              <a:rPr lang="es-ES" sz="1200" kern="1200" dirty="0">
                <a:solidFill>
                  <a:schemeClr val="tx1"/>
                </a:solidFill>
                <a:effectLst/>
                <a:latin typeface="+mn-lt"/>
                <a:ea typeface="+mn-ea"/>
                <a:cs typeface="+mn-cs"/>
              </a:rPr>
              <a:t> produce un incremento de los niveles de HDL-colesterol (a contraposición de E2), sin originar cambios de colesterol total, LDL-colesterol ni de triglicéridos; sólo la concentración mayor de 8PN origina estimulación de gonadotropinas, comparable a E2. Reducción del espesor de la íntima endotelial de artería carótida y una inhibición del crecimiento de placas de </a:t>
            </a:r>
            <a:r>
              <a:rPr lang="es-ES" sz="1200" kern="1200" dirty="0" err="1">
                <a:solidFill>
                  <a:schemeClr val="tx1"/>
                </a:solidFill>
                <a:effectLst/>
                <a:latin typeface="+mn-lt"/>
                <a:ea typeface="+mn-ea"/>
                <a:cs typeface="+mn-cs"/>
              </a:rPr>
              <a:t>ateriosclerosis</a:t>
            </a:r>
            <a:r>
              <a:rPr lang="es-ES" sz="1200" kern="1200" dirty="0">
                <a:solidFill>
                  <a:schemeClr val="tx1"/>
                </a:solidFill>
                <a:effectLst/>
                <a:latin typeface="+mn-lt"/>
                <a:ea typeface="+mn-ea"/>
                <a:cs typeface="+mn-cs"/>
              </a:rPr>
              <a:t>. </a:t>
            </a:r>
          </a:p>
          <a:p>
            <a:pPr lvl="0"/>
            <a:r>
              <a:rPr lang="es-ES" sz="1200" b="1" kern="1200" dirty="0">
                <a:solidFill>
                  <a:schemeClr val="tx1"/>
                </a:solidFill>
                <a:effectLst/>
                <a:latin typeface="+mn-lt"/>
                <a:ea typeface="+mn-ea"/>
                <a:cs typeface="+mn-cs"/>
              </a:rPr>
              <a:t>Masa ósea: </a:t>
            </a:r>
            <a:r>
              <a:rPr lang="es-ES" sz="1200" kern="1200" dirty="0">
                <a:solidFill>
                  <a:schemeClr val="tx1"/>
                </a:solidFill>
                <a:effectLst/>
                <a:latin typeface="+mn-lt"/>
                <a:ea typeface="+mn-ea"/>
                <a:cs typeface="+mn-cs"/>
              </a:rPr>
              <a:t>de forma similar a  E2 , reduce la excreción urinaria de </a:t>
            </a:r>
            <a:r>
              <a:rPr lang="es-ES" sz="1200" kern="1200" dirty="0" err="1">
                <a:solidFill>
                  <a:schemeClr val="tx1"/>
                </a:solidFill>
                <a:effectLst/>
                <a:latin typeface="+mn-lt"/>
                <a:ea typeface="+mn-ea"/>
                <a:cs typeface="+mn-cs"/>
              </a:rPr>
              <a:t>hidroxiprolina</a:t>
            </a:r>
            <a:r>
              <a:rPr lang="es-ES" sz="1200" kern="1200" dirty="0">
                <a:solidFill>
                  <a:schemeClr val="tx1"/>
                </a:solidFill>
                <a:effectLst/>
                <a:latin typeface="+mn-lt"/>
                <a:ea typeface="+mn-ea"/>
                <a:cs typeface="+mn-cs"/>
              </a:rPr>
              <a:t>, marcador directamente relacionado con degradación de matriz ósea, y que las densidades minerales óseas se elevaron y fueron similares tras ambos tratamientos (8PN y E2). Posee efecto moderadamente superior a la </a:t>
            </a:r>
            <a:r>
              <a:rPr lang="es-ES" sz="1200" kern="1200" dirty="0" err="1">
                <a:solidFill>
                  <a:schemeClr val="tx1"/>
                </a:solidFill>
                <a:effectLst/>
                <a:latin typeface="+mn-lt"/>
                <a:ea typeface="+mn-ea"/>
                <a:cs typeface="+mn-cs"/>
              </a:rPr>
              <a:t>genisteína</a:t>
            </a:r>
            <a:r>
              <a:rPr lang="es-ES" sz="1200" kern="1200" dirty="0">
                <a:solidFill>
                  <a:schemeClr val="tx1"/>
                </a:solidFill>
                <a:effectLst/>
                <a:latin typeface="+mn-lt"/>
                <a:ea typeface="+mn-ea"/>
                <a:cs typeface="+mn-cs"/>
              </a:rPr>
              <a:t> pero inferior al E2 en densidad mineral ósea.  Concluyendo que el 8PN posee efecto favorecedor de masa ósea por estimulación de osteoblastos e inhibición de la resorción ósea de los osteoclastos mediante actuación sobre ERα, y no a través de ER β, con una eficacia superior a las </a:t>
            </a:r>
            <a:r>
              <a:rPr lang="es-ES" sz="1200" kern="1200" dirty="0" err="1">
                <a:solidFill>
                  <a:schemeClr val="tx1"/>
                </a:solidFill>
                <a:effectLst/>
                <a:latin typeface="+mn-lt"/>
                <a:ea typeface="+mn-ea"/>
                <a:cs typeface="+mn-cs"/>
              </a:rPr>
              <a:t>isoflavonas</a:t>
            </a:r>
            <a:r>
              <a:rPr lang="es-ES" sz="1200" kern="1200" dirty="0">
                <a:solidFill>
                  <a:schemeClr val="tx1"/>
                </a:solidFill>
                <a:effectLst/>
                <a:latin typeface="+mn-lt"/>
                <a:ea typeface="+mn-ea"/>
                <a:cs typeface="+mn-cs"/>
              </a:rPr>
              <a:t> e inferior al E2. </a:t>
            </a:r>
          </a:p>
          <a:p>
            <a:pPr lvl="0"/>
            <a:r>
              <a:rPr lang="es-ES" sz="1200" b="1" kern="1200" dirty="0">
                <a:solidFill>
                  <a:schemeClr val="tx1"/>
                </a:solidFill>
                <a:effectLst/>
                <a:latin typeface="+mn-lt"/>
                <a:ea typeface="+mn-ea"/>
                <a:cs typeface="+mn-cs"/>
              </a:rPr>
              <a:t>Otros efectos :</a:t>
            </a:r>
            <a:r>
              <a:rPr lang="es-ES" sz="1200" kern="1200" dirty="0">
                <a:solidFill>
                  <a:schemeClr val="tx1"/>
                </a:solidFill>
                <a:effectLst/>
                <a:latin typeface="+mn-lt"/>
                <a:ea typeface="+mn-ea"/>
                <a:cs typeface="+mn-cs"/>
              </a:rPr>
              <a:t> la ingestión de XN que tomamos con cada administración de extracto estandarizado en 8PN, va a aportar un plus más de actividad al producto con efectos beneficiosos contrastados del XN .</a:t>
            </a:r>
          </a:p>
          <a:p>
            <a:r>
              <a:rPr lang="es-ES" sz="1200" kern="1200" dirty="0">
                <a:solidFill>
                  <a:schemeClr val="tx1"/>
                </a:solidFill>
                <a:effectLst/>
                <a:latin typeface="+mn-lt"/>
                <a:ea typeface="+mn-ea"/>
                <a:cs typeface="+mn-cs"/>
              </a:rPr>
              <a:t>- Reductor niveles de triglicéridos (a nivel de inhibición enzima </a:t>
            </a:r>
            <a:r>
              <a:rPr lang="es-ES" sz="1200" kern="1200" dirty="0" err="1">
                <a:solidFill>
                  <a:schemeClr val="tx1"/>
                </a:solidFill>
                <a:effectLst/>
                <a:latin typeface="+mn-lt"/>
                <a:ea typeface="+mn-ea"/>
                <a:cs typeface="+mn-cs"/>
              </a:rPr>
              <a:t>diacilglicerol</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diaciltransferasa</a:t>
            </a:r>
            <a:r>
              <a:rPr lang="es-ES" sz="1200" kern="1200" dirty="0">
                <a:solidFill>
                  <a:schemeClr val="tx1"/>
                </a:solidFill>
                <a:effectLst/>
                <a:latin typeface="+mn-lt"/>
                <a:ea typeface="+mn-ea"/>
                <a:cs typeface="+mn-cs"/>
              </a:rPr>
              <a:t> y de secreción de </a:t>
            </a:r>
            <a:r>
              <a:rPr lang="es-ES" sz="1200" kern="1200" dirty="0" err="1">
                <a:solidFill>
                  <a:schemeClr val="tx1"/>
                </a:solidFill>
                <a:effectLst/>
                <a:latin typeface="+mn-lt"/>
                <a:ea typeface="+mn-ea"/>
                <a:cs typeface="+mn-cs"/>
              </a:rPr>
              <a:t>apolipoproteína</a:t>
            </a:r>
            <a:r>
              <a:rPr lang="es-ES" sz="1200" kern="1200" dirty="0">
                <a:solidFill>
                  <a:schemeClr val="tx1"/>
                </a:solidFill>
                <a:effectLst/>
                <a:latin typeface="+mn-lt"/>
                <a:ea typeface="+mn-ea"/>
                <a:cs typeface="+mn-cs"/>
              </a:rPr>
              <a:t>-B).</a:t>
            </a:r>
          </a:p>
          <a:p>
            <a:r>
              <a:rPr lang="es-ES" sz="1200" kern="1200" dirty="0">
                <a:solidFill>
                  <a:schemeClr val="tx1"/>
                </a:solidFill>
                <a:effectLst/>
                <a:latin typeface="+mn-lt"/>
                <a:ea typeface="+mn-ea"/>
                <a:cs typeface="+mn-cs"/>
              </a:rPr>
              <a:t>-   Antioxidante potente, captador de radicales libres (acción sobre anión </a:t>
            </a:r>
            <a:r>
              <a:rPr lang="es-ES" sz="1200" kern="1200" dirty="0" err="1">
                <a:solidFill>
                  <a:schemeClr val="tx1"/>
                </a:solidFill>
                <a:effectLst/>
                <a:latin typeface="+mn-lt"/>
                <a:ea typeface="+mn-ea"/>
                <a:cs typeface="+mn-cs"/>
              </a:rPr>
              <a:t>superóxido</a:t>
            </a:r>
            <a:r>
              <a:rPr lang="es-ES" sz="1200" kern="1200" dirty="0">
                <a:solidFill>
                  <a:schemeClr val="tx1"/>
                </a:solidFill>
                <a:effectLst/>
                <a:latin typeface="+mn-lt"/>
                <a:ea typeface="+mn-ea"/>
                <a:cs typeface="+mn-cs"/>
              </a:rPr>
              <a:t>, con elevada actividad ORAC sobre radicales hidroxilo y </a:t>
            </a:r>
            <a:r>
              <a:rPr lang="es-ES" sz="1200" kern="1200" dirty="0" err="1">
                <a:solidFill>
                  <a:schemeClr val="tx1"/>
                </a:solidFill>
                <a:effectLst/>
                <a:latin typeface="+mn-lt"/>
                <a:ea typeface="+mn-ea"/>
                <a:cs typeface="+mn-cs"/>
              </a:rPr>
              <a:t>peroxilo</a:t>
            </a:r>
            <a:r>
              <a:rPr lang="es-ES" sz="1200" kern="1200" dirty="0">
                <a:solidFill>
                  <a:schemeClr val="tx1"/>
                </a:solidFill>
                <a:effectLst/>
                <a:latin typeface="+mn-lt"/>
                <a:ea typeface="+mn-ea"/>
                <a:cs typeface="+mn-cs"/>
              </a:rPr>
              <a:t>, y preventivo de la formación LDL-oxidado) </a:t>
            </a:r>
          </a:p>
          <a:p>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Antiinfeccioso</a:t>
            </a:r>
            <a:r>
              <a:rPr lang="es-ES" sz="1200" kern="1200" dirty="0">
                <a:solidFill>
                  <a:schemeClr val="tx1"/>
                </a:solidFill>
                <a:effectLst/>
                <a:latin typeface="+mn-lt"/>
                <a:ea typeface="+mn-ea"/>
                <a:cs typeface="+mn-cs"/>
              </a:rPr>
              <a:t> (efectos: antibacteriano, </a:t>
            </a:r>
            <a:r>
              <a:rPr lang="es-ES" sz="1200" kern="1200" dirty="0" err="1">
                <a:solidFill>
                  <a:schemeClr val="tx1"/>
                </a:solidFill>
                <a:effectLst/>
                <a:latin typeface="+mn-lt"/>
                <a:ea typeface="+mn-ea"/>
                <a:cs typeface="+mn-cs"/>
              </a:rPr>
              <a:t>antifúngico</a:t>
            </a:r>
            <a:r>
              <a:rPr lang="es-ES" sz="1200" kern="1200" dirty="0">
                <a:solidFill>
                  <a:schemeClr val="tx1"/>
                </a:solidFill>
                <a:effectLst/>
                <a:latin typeface="+mn-lt"/>
                <a:ea typeface="+mn-ea"/>
                <a:cs typeface="+mn-cs"/>
              </a:rPr>
              <a:t>, antiviral y </a:t>
            </a:r>
            <a:r>
              <a:rPr lang="es-ES" sz="1200" kern="1200" dirty="0" err="1">
                <a:solidFill>
                  <a:schemeClr val="tx1"/>
                </a:solidFill>
                <a:effectLst/>
                <a:latin typeface="+mn-lt"/>
                <a:ea typeface="+mn-ea"/>
                <a:cs typeface="+mn-cs"/>
              </a:rPr>
              <a:t>antiprotozoario</a:t>
            </a:r>
            <a:r>
              <a:rPr lang="es-ES" sz="1200" kern="1200" dirty="0">
                <a:solidFill>
                  <a:schemeClr val="tx1"/>
                </a:solidFill>
                <a:effectLst/>
                <a:latin typeface="+mn-lt"/>
                <a:ea typeface="+mn-ea"/>
                <a:cs typeface="+mn-cs"/>
              </a:rPr>
              <a:t>) </a:t>
            </a:r>
          </a:p>
          <a:p>
            <a:r>
              <a:rPr lang="es-ES" sz="1200" kern="1200" dirty="0">
                <a:solidFill>
                  <a:schemeClr val="tx1"/>
                </a:solidFill>
                <a:effectLst/>
                <a:latin typeface="+mn-lt"/>
                <a:ea typeface="+mn-ea"/>
                <a:cs typeface="+mn-cs"/>
              </a:rPr>
              <a:t>-   Antiinflamatorio (inhibición COX-1 y COX-2, con bloqueo de formación prostaglandinas) </a:t>
            </a:r>
          </a:p>
          <a:p>
            <a:r>
              <a:rPr lang="es-ES" sz="1200" kern="1200" dirty="0">
                <a:solidFill>
                  <a:schemeClr val="tx1"/>
                </a:solidFill>
                <a:effectLst/>
                <a:latin typeface="+mn-lt"/>
                <a:ea typeface="+mn-ea"/>
                <a:cs typeface="+mn-cs"/>
              </a:rPr>
              <a:t>-  Antiproliferativo y </a:t>
            </a:r>
            <a:r>
              <a:rPr lang="es-ES" sz="1200" kern="1200" dirty="0" err="1">
                <a:solidFill>
                  <a:schemeClr val="tx1"/>
                </a:solidFill>
                <a:effectLst/>
                <a:latin typeface="+mn-lt"/>
                <a:ea typeface="+mn-ea"/>
                <a:cs typeface="+mn-cs"/>
              </a:rPr>
              <a:t>antiangiogénico</a:t>
            </a:r>
            <a:r>
              <a:rPr lang="es-ES" sz="1200" kern="1200" dirty="0">
                <a:solidFill>
                  <a:schemeClr val="tx1"/>
                </a:solidFill>
                <a:effectLst/>
                <a:latin typeface="+mn-lt"/>
                <a:ea typeface="+mn-ea"/>
                <a:cs typeface="+mn-cs"/>
              </a:rPr>
              <a:t>: con actuación inhibidora dosis-dependiente sobre proliferación de células de cáncer de mama (MCF-7 y MDAMB 231), de colon (HT-29), de próstata (</a:t>
            </a:r>
            <a:r>
              <a:rPr lang="es-ES" sz="1200" kern="1200" dirty="0" err="1">
                <a:solidFill>
                  <a:schemeClr val="tx1"/>
                </a:solidFill>
                <a:effectLst/>
                <a:latin typeface="+mn-lt"/>
                <a:ea typeface="+mn-ea"/>
                <a:cs typeface="+mn-cs"/>
              </a:rPr>
              <a:t>LNCaP</a:t>
            </a:r>
            <a:r>
              <a:rPr lang="es-ES" sz="1200" kern="1200" dirty="0">
                <a:solidFill>
                  <a:schemeClr val="tx1"/>
                </a:solidFill>
                <a:effectLst/>
                <a:latin typeface="+mn-lt"/>
                <a:ea typeface="+mn-ea"/>
                <a:cs typeface="+mn-cs"/>
              </a:rPr>
              <a:t> y PC-3), de ovario (A-2780) y de leucemia (HL-60), inhibe el crecimiento a baja concentración, rango </a:t>
            </a:r>
            <a:r>
              <a:rPr lang="es-ES" sz="1200" kern="1200" dirty="0" err="1">
                <a:solidFill>
                  <a:schemeClr val="tx1"/>
                </a:solidFill>
                <a:effectLst/>
                <a:latin typeface="+mn-lt"/>
                <a:ea typeface="+mn-ea"/>
                <a:cs typeface="+mn-cs"/>
              </a:rPr>
              <a:t>micromolar</a:t>
            </a:r>
            <a:r>
              <a:rPr lang="es-ES" sz="1200" kern="1200" dirty="0">
                <a:solidFill>
                  <a:schemeClr val="tx1"/>
                </a:solidFill>
                <a:effectLst/>
                <a:latin typeface="+mn-lt"/>
                <a:ea typeface="+mn-ea"/>
                <a:cs typeface="+mn-cs"/>
              </a:rPr>
              <a:t> ; esta acción se correlaciona con un bloqueo de DNA-polimerasa.</a:t>
            </a:r>
          </a:p>
          <a:p>
            <a:pPr lvl="0"/>
            <a:endParaRPr lang="es-ES" sz="1200" kern="1200" dirty="0">
              <a:solidFill>
                <a:schemeClr val="tx1"/>
              </a:solidFill>
              <a:effectLst/>
              <a:latin typeface="+mn-lt"/>
              <a:ea typeface="+mn-ea"/>
              <a:cs typeface="+mn-cs"/>
            </a:endParaRPr>
          </a:p>
          <a:p>
            <a:pPr lvl="0"/>
            <a:r>
              <a:rPr lang="es-ES" sz="1200" b="1" kern="1200" dirty="0" err="1">
                <a:solidFill>
                  <a:schemeClr val="tx1"/>
                </a:solidFill>
                <a:effectLst/>
                <a:latin typeface="+mn-lt"/>
                <a:ea typeface="+mn-ea"/>
                <a:cs typeface="+mn-cs"/>
              </a:rPr>
              <a:t>Prevencion</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cancerogénesis</a:t>
            </a:r>
            <a:r>
              <a:rPr lang="es-ES" sz="1200" b="1" kern="1200" dirty="0">
                <a:solidFill>
                  <a:schemeClr val="tx1"/>
                </a:solidFill>
                <a:effectLst/>
                <a:latin typeface="+mn-lt"/>
                <a:ea typeface="+mn-ea"/>
                <a:cs typeface="+mn-cs"/>
              </a:rPr>
              <a:t>:</a:t>
            </a:r>
            <a:r>
              <a:rPr lang="es-ES" sz="1200" kern="1200" dirty="0">
                <a:solidFill>
                  <a:schemeClr val="tx1"/>
                </a:solidFill>
                <a:effectLst/>
                <a:latin typeface="+mn-lt"/>
                <a:ea typeface="+mn-ea"/>
                <a:cs typeface="+mn-cs"/>
              </a:rPr>
              <a:t> </a:t>
            </a:r>
            <a:endParaRPr lang="es-ES" sz="1400" kern="1200" dirty="0">
              <a:solidFill>
                <a:schemeClr val="tx1"/>
              </a:solidFill>
              <a:effectLst/>
              <a:latin typeface="+mn-lt"/>
              <a:ea typeface="+mn-ea"/>
              <a:cs typeface="+mn-cs"/>
            </a:endParaRPr>
          </a:p>
          <a:p>
            <a:pPr lvl="1"/>
            <a:r>
              <a:rPr lang="es-ES" sz="1200" kern="1200" dirty="0">
                <a:solidFill>
                  <a:schemeClr val="tx1"/>
                </a:solidFill>
                <a:effectLst/>
                <a:latin typeface="+mn-lt"/>
                <a:ea typeface="+mn-ea"/>
                <a:cs typeface="+mn-cs"/>
              </a:rPr>
              <a:t> Modula la ruta metabólica de conversión de E2 en metabolitos promotores de cáncer e inhibe biotransformaciones malignas, siendo capaz de inhibir potenciales metástasis de la mama.</a:t>
            </a:r>
            <a:endParaRPr lang="es-ES" sz="1400" kern="1200" dirty="0">
              <a:solidFill>
                <a:schemeClr val="tx1"/>
              </a:solidFill>
              <a:effectLst/>
              <a:latin typeface="+mn-lt"/>
              <a:ea typeface="+mn-ea"/>
              <a:cs typeface="+mn-cs"/>
            </a:endParaRPr>
          </a:p>
          <a:p>
            <a:pPr lvl="1"/>
            <a:r>
              <a:rPr lang="es-ES" sz="1200" kern="1200" dirty="0">
                <a:solidFill>
                  <a:schemeClr val="tx1"/>
                </a:solidFill>
                <a:effectLst/>
                <a:latin typeface="+mn-lt"/>
                <a:ea typeface="+mn-ea"/>
                <a:cs typeface="+mn-cs"/>
              </a:rPr>
              <a:t> Inhibe angiogénesis in vitro e in vivo, utilizando</a:t>
            </a:r>
            <a:r>
              <a:rPr lang="es-ES" sz="105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50 </a:t>
            </a:r>
            <a:r>
              <a:rPr lang="es-ES" sz="1200" kern="1200" dirty="0" err="1">
                <a:solidFill>
                  <a:schemeClr val="tx1"/>
                </a:solidFill>
                <a:effectLst/>
                <a:latin typeface="+mn-lt"/>
                <a:ea typeface="+mn-ea"/>
                <a:cs typeface="+mn-cs"/>
              </a:rPr>
              <a:t>μg</a:t>
            </a:r>
            <a:r>
              <a:rPr lang="es-ES" sz="1200" kern="1200" dirty="0">
                <a:solidFill>
                  <a:schemeClr val="tx1"/>
                </a:solidFill>
                <a:effectLst/>
                <a:latin typeface="+mn-lt"/>
                <a:ea typeface="+mn-ea"/>
                <a:cs typeface="+mn-cs"/>
              </a:rPr>
              <a:t>, la mitad de la dosis terapéutica, tiene  actividad </a:t>
            </a:r>
            <a:r>
              <a:rPr lang="es-ES" sz="1200" kern="1200" dirty="0" err="1">
                <a:solidFill>
                  <a:schemeClr val="tx1"/>
                </a:solidFill>
                <a:effectLst/>
                <a:latin typeface="+mn-lt"/>
                <a:ea typeface="+mn-ea"/>
                <a:cs typeface="+mn-cs"/>
              </a:rPr>
              <a:t>antiproliferativa</a:t>
            </a:r>
            <a:r>
              <a:rPr lang="es-ES" sz="1200" kern="1200" dirty="0">
                <a:solidFill>
                  <a:schemeClr val="tx1"/>
                </a:solidFill>
                <a:effectLst/>
                <a:latin typeface="+mn-lt"/>
                <a:ea typeface="+mn-ea"/>
                <a:cs typeface="+mn-cs"/>
              </a:rPr>
              <a:t> exenta de toxicidad, especialmente sobre células PC-3 de cáncer próstata y UO.31 de carcinoma renal, sobre las cuales ejerce inhibición de proliferación dosis-dependiente. No solo este producto resulta seguro sino que  puede ejercer una acción protectora de tumor mamario frente a carcinógenos. </a:t>
            </a:r>
            <a:endParaRPr lang="es-ES" sz="14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En comparación con </a:t>
            </a:r>
            <a:r>
              <a:rPr lang="es-ES" sz="1200" kern="1200" dirty="0" err="1">
                <a:solidFill>
                  <a:schemeClr val="tx1"/>
                </a:solidFill>
                <a:effectLst/>
                <a:latin typeface="+mn-lt"/>
                <a:ea typeface="+mn-ea"/>
                <a:cs typeface="+mn-cs"/>
              </a:rPr>
              <a:t>isoflavonas</a:t>
            </a:r>
            <a:r>
              <a:rPr lang="es-ES" sz="1200" kern="1200" dirty="0">
                <a:solidFill>
                  <a:schemeClr val="tx1"/>
                </a:solidFill>
                <a:effectLst/>
                <a:latin typeface="+mn-lt"/>
                <a:ea typeface="+mn-ea"/>
                <a:cs typeface="+mn-cs"/>
              </a:rPr>
              <a:t>, sobre ERα tiene una afinidad de unión similar a </a:t>
            </a:r>
            <a:r>
              <a:rPr lang="es-ES" sz="1200" kern="1200" dirty="0" err="1">
                <a:solidFill>
                  <a:schemeClr val="tx1"/>
                </a:solidFill>
                <a:effectLst/>
                <a:latin typeface="+mn-lt"/>
                <a:ea typeface="+mn-ea"/>
                <a:cs typeface="+mn-cs"/>
              </a:rPr>
              <a:t>genisteína</a:t>
            </a:r>
            <a:r>
              <a:rPr lang="es-ES" sz="1200" kern="1200" dirty="0">
                <a:solidFill>
                  <a:schemeClr val="tx1"/>
                </a:solidFill>
                <a:effectLst/>
                <a:latin typeface="+mn-lt"/>
                <a:ea typeface="+mn-ea"/>
                <a:cs typeface="+mn-cs"/>
              </a:rPr>
              <a:t> pero promueve una actividad </a:t>
            </a:r>
            <a:r>
              <a:rPr lang="es-ES" sz="1200" kern="1200" dirty="0" err="1">
                <a:solidFill>
                  <a:schemeClr val="tx1"/>
                </a:solidFill>
                <a:effectLst/>
                <a:latin typeface="+mn-lt"/>
                <a:ea typeface="+mn-ea"/>
                <a:cs typeface="+mn-cs"/>
              </a:rPr>
              <a:t>transcripcional</a:t>
            </a:r>
            <a:r>
              <a:rPr lang="es-ES" sz="1200" kern="1200" dirty="0">
                <a:solidFill>
                  <a:schemeClr val="tx1"/>
                </a:solidFill>
                <a:effectLst/>
                <a:latin typeface="+mn-lt"/>
                <a:ea typeface="+mn-ea"/>
                <a:cs typeface="+mn-cs"/>
              </a:rPr>
              <a:t> 100 veces superior a ésta. Sobre ERβ sin embargo en cuanto a afinidad y actividad de respuesta, resulta más potente la </a:t>
            </a:r>
            <a:r>
              <a:rPr lang="es-ES" sz="1200" kern="1200" dirty="0" err="1">
                <a:solidFill>
                  <a:schemeClr val="tx1"/>
                </a:solidFill>
                <a:effectLst/>
                <a:latin typeface="+mn-lt"/>
                <a:ea typeface="+mn-ea"/>
                <a:cs typeface="+mn-cs"/>
              </a:rPr>
              <a:t>genisteína</a:t>
            </a:r>
            <a:r>
              <a:rPr lang="es-ES" sz="1200" kern="1200" dirty="0">
                <a:solidFill>
                  <a:schemeClr val="tx1"/>
                </a:solidFill>
                <a:effectLst/>
                <a:latin typeface="+mn-lt"/>
                <a:ea typeface="+mn-ea"/>
                <a:cs typeface="+mn-cs"/>
              </a:rPr>
              <a:t>. Ejerce un mayor efecto sobre la sintomatología </a:t>
            </a:r>
            <a:r>
              <a:rPr lang="es-ES" sz="1200" kern="1200" dirty="0" err="1">
                <a:solidFill>
                  <a:schemeClr val="tx1"/>
                </a:solidFill>
                <a:effectLst/>
                <a:latin typeface="+mn-lt"/>
                <a:ea typeface="+mn-ea"/>
                <a:cs typeface="+mn-cs"/>
              </a:rPr>
              <a:t>menopausica</a:t>
            </a:r>
            <a:r>
              <a:rPr lang="es-ES" sz="1200" kern="1200" dirty="0">
                <a:solidFill>
                  <a:schemeClr val="tx1"/>
                </a:solidFill>
                <a:effectLst/>
                <a:latin typeface="+mn-lt"/>
                <a:ea typeface="+mn-ea"/>
                <a:cs typeface="+mn-cs"/>
              </a:rPr>
              <a:t> que la </a:t>
            </a:r>
            <a:r>
              <a:rPr lang="es-ES" sz="1200" kern="1200" dirty="0" err="1">
                <a:solidFill>
                  <a:schemeClr val="tx1"/>
                </a:solidFill>
                <a:effectLst/>
                <a:latin typeface="+mn-lt"/>
                <a:ea typeface="+mn-ea"/>
                <a:cs typeface="+mn-cs"/>
              </a:rPr>
              <a:t>genisteína</a:t>
            </a:r>
            <a:r>
              <a:rPr lang="es-ES" sz="1200" kern="1200" dirty="0">
                <a:solidFill>
                  <a:schemeClr val="tx1"/>
                </a:solidFill>
                <a:effectLst/>
                <a:latin typeface="+mn-lt"/>
                <a:ea typeface="+mn-ea"/>
                <a:cs typeface="+mn-cs"/>
              </a:rPr>
              <a:t>.</a:t>
            </a:r>
          </a:p>
          <a:p>
            <a:endParaRPr lang="es-ES" dirty="0"/>
          </a:p>
        </p:txBody>
      </p:sp>
      <p:sp>
        <p:nvSpPr>
          <p:cNvPr id="4" name="Marcador de número de diapositiva 3"/>
          <p:cNvSpPr>
            <a:spLocks noGrp="1"/>
          </p:cNvSpPr>
          <p:nvPr>
            <p:ph type="sldNum" sz="quarter" idx="5"/>
          </p:nvPr>
        </p:nvSpPr>
        <p:spPr/>
        <p:txBody>
          <a:bodyPr/>
          <a:lstStyle/>
          <a:p>
            <a:fld id="{528D25B3-F12D-4659-B543-2ED4AC0FD6F4}" type="slidenum">
              <a:rPr lang="es-ES" smtClean="0"/>
              <a:t>77</a:t>
            </a:fld>
            <a:endParaRPr lang="es-ES"/>
          </a:p>
        </p:txBody>
      </p:sp>
    </p:spTree>
    <p:extLst>
      <p:ext uri="{BB962C8B-B14F-4D97-AF65-F5344CB8AC3E}">
        <p14:creationId xmlns:p14="http://schemas.microsoft.com/office/powerpoint/2010/main" val="3052464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latin typeface="Calibri" panose="020F0502020204030204" pitchFamily="34" charset="0"/>
              </a:rPr>
              <a:t>Cuestionario de Toronto o </a:t>
            </a:r>
            <a:r>
              <a:rPr lang="es-ES" dirty="0" err="1">
                <a:latin typeface="Calibri" panose="020F0502020204030204" pitchFamily="34" charset="0"/>
              </a:rPr>
              <a:t>MENQoL</a:t>
            </a:r>
            <a:r>
              <a:rPr lang="es-ES" dirty="0">
                <a:latin typeface="Calibri" panose="020F0502020204030204" pitchFamily="34" charset="0"/>
              </a:rPr>
              <a:t>. Evalúa en 4 dimensiones la calidad de vida de la mujer menopáusica. Cuanto menor es el resultado, mejor calidad de vida. </a:t>
            </a:r>
          </a:p>
          <a:p>
            <a:endParaRPr lang="es-ES" dirty="0"/>
          </a:p>
        </p:txBody>
      </p:sp>
      <p:sp>
        <p:nvSpPr>
          <p:cNvPr id="4" name="Marcador de número de diapositiva 3"/>
          <p:cNvSpPr>
            <a:spLocks noGrp="1"/>
          </p:cNvSpPr>
          <p:nvPr>
            <p:ph type="sldNum" sz="quarter" idx="5"/>
          </p:nvPr>
        </p:nvSpPr>
        <p:spPr/>
        <p:txBody>
          <a:bodyPr/>
          <a:lstStyle/>
          <a:p>
            <a:fld id="{528D25B3-F12D-4659-B543-2ED4AC0FD6F4}" type="slidenum">
              <a:rPr lang="es-ES" smtClean="0"/>
              <a:t>7</a:t>
            </a:fld>
            <a:endParaRPr lang="es-ES"/>
          </a:p>
        </p:txBody>
      </p:sp>
    </p:spTree>
    <p:extLst>
      <p:ext uri="{BB962C8B-B14F-4D97-AF65-F5344CB8AC3E}">
        <p14:creationId xmlns:p14="http://schemas.microsoft.com/office/powerpoint/2010/main" val="3292642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28600" indent="-228600">
              <a:buAutoNum type="arabicPeriod"/>
            </a:pPr>
            <a:r>
              <a:rPr lang="da-DK" sz="1200" dirty="0">
                <a:solidFill>
                  <a:schemeClr val="tx1"/>
                </a:solidFill>
              </a:rPr>
              <a:t>Hermans MP et al. Antioxidants 2020, 9, 872.</a:t>
            </a:r>
          </a:p>
          <a:p>
            <a:pPr marL="228600" indent="-228600">
              <a:buAutoNum type="arabicPeriod"/>
            </a:pPr>
            <a:r>
              <a:rPr lang="fr-FR" sz="1200" dirty="0" err="1">
                <a:solidFill>
                  <a:schemeClr val="tx1"/>
                </a:solidFill>
              </a:rPr>
              <a:t>Lewington</a:t>
            </a:r>
            <a:r>
              <a:rPr lang="fr-FR" sz="1200" dirty="0">
                <a:solidFill>
                  <a:schemeClr val="tx1"/>
                </a:solidFill>
              </a:rPr>
              <a:t> S et al., Lancet 2002 ; 360 :1903-1913</a:t>
            </a:r>
            <a:endParaRPr lang="es-ES" sz="1200" dirty="0">
              <a:solidFill>
                <a:schemeClr val="tx1"/>
              </a:solidFill>
            </a:endParaRPr>
          </a:p>
          <a:p>
            <a:pPr algn="l" fontAlgn="base"/>
            <a:endParaRPr lang="es-ES" b="1" i="0" dirty="0">
              <a:solidFill>
                <a:srgbClr val="404040"/>
              </a:solidFill>
              <a:effectLst/>
              <a:latin typeface="Lucida Grande"/>
            </a:endParaRPr>
          </a:p>
          <a:p>
            <a:pPr algn="l" fontAlgn="base"/>
            <a:endParaRPr lang="es-ES" b="1" i="0" dirty="0">
              <a:solidFill>
                <a:srgbClr val="404040"/>
              </a:solidFill>
              <a:effectLst/>
              <a:latin typeface="Lucida Grande"/>
            </a:endParaRPr>
          </a:p>
          <a:p>
            <a:pPr algn="l" fontAlgn="base"/>
            <a:r>
              <a:rPr lang="es-ES" b="1" i="0" dirty="0">
                <a:solidFill>
                  <a:srgbClr val="404040"/>
                </a:solidFill>
                <a:effectLst/>
                <a:latin typeface="Lucida Grande"/>
              </a:rPr>
              <a:t>Aterosclerosis </a:t>
            </a:r>
            <a:r>
              <a:rPr lang="es-ES" b="1" i="0" dirty="0">
                <a:solidFill>
                  <a:srgbClr val="404040"/>
                </a:solidFill>
                <a:effectLst/>
                <a:latin typeface="Lucida Grande"/>
                <a:sym typeface="Wingdings" panose="05000000000000000000" pitchFamily="2" charset="2"/>
              </a:rPr>
              <a:t> se forma por la peroxidación de las LDL (oxidación LDL interactúan con los </a:t>
            </a:r>
            <a:r>
              <a:rPr lang="es-ES" b="1" i="0" dirty="0" err="1">
                <a:solidFill>
                  <a:srgbClr val="404040"/>
                </a:solidFill>
                <a:effectLst/>
                <a:latin typeface="Lucida Grande"/>
                <a:sym typeface="Wingdings" panose="05000000000000000000" pitchFamily="2" charset="2"/>
              </a:rPr>
              <a:t>macrofagos</a:t>
            </a:r>
            <a:r>
              <a:rPr lang="es-ES" b="1" i="0" dirty="0">
                <a:solidFill>
                  <a:srgbClr val="404040"/>
                </a:solidFill>
                <a:effectLst/>
                <a:latin typeface="Lucida Grande"/>
                <a:sym typeface="Wingdings" panose="05000000000000000000" pitchFamily="2" charset="2"/>
              </a:rPr>
              <a:t> y monocitos  acúmulos  ateromas)</a:t>
            </a:r>
            <a:endParaRPr lang="es-ES" b="1" i="0" dirty="0">
              <a:solidFill>
                <a:srgbClr val="404040"/>
              </a:solidFill>
              <a:effectLst/>
              <a:latin typeface="Lucida Grande"/>
            </a:endParaRPr>
          </a:p>
          <a:p>
            <a:pPr algn="l" fontAlgn="base"/>
            <a:endParaRPr lang="es-ES" b="1" i="0" dirty="0">
              <a:solidFill>
                <a:srgbClr val="404040"/>
              </a:solidFill>
              <a:effectLst/>
              <a:latin typeface="Lucida Grande"/>
            </a:endParaRPr>
          </a:p>
          <a:p>
            <a:pPr algn="l" fontAlgn="base"/>
            <a:r>
              <a:rPr lang="es-ES" b="1" i="0" dirty="0">
                <a:solidFill>
                  <a:srgbClr val="404040"/>
                </a:solidFill>
                <a:effectLst/>
                <a:latin typeface="Lucida Grande"/>
              </a:rPr>
              <a:t>¿Qué es el síndrome metabólico? G</a:t>
            </a:r>
            <a:r>
              <a:rPr lang="es-ES" b="0" i="0" dirty="0">
                <a:solidFill>
                  <a:srgbClr val="444444"/>
                </a:solidFill>
                <a:effectLst/>
                <a:latin typeface="Lucida Grande"/>
              </a:rPr>
              <a:t>rupo de factores de riesgo de </a:t>
            </a:r>
            <a:r>
              <a:rPr lang="es-ES" b="0" i="0" u="none" strike="noStrike" dirty="0">
                <a:solidFill>
                  <a:srgbClr val="006699"/>
                </a:solidFill>
                <a:effectLst/>
                <a:latin typeface="Lucida Grande"/>
                <a:hlinkClick r:id="rId3"/>
              </a:rPr>
              <a:t>enfermedad cardiaca</a:t>
            </a:r>
            <a:r>
              <a:rPr lang="es-ES" b="0" i="0" dirty="0">
                <a:solidFill>
                  <a:srgbClr val="444444"/>
                </a:solidFill>
                <a:effectLst/>
                <a:latin typeface="Lucida Grande"/>
              </a:rPr>
              <a:t>, </a:t>
            </a:r>
            <a:r>
              <a:rPr lang="es-ES" b="0" i="0" u="none" strike="noStrike" dirty="0">
                <a:solidFill>
                  <a:srgbClr val="006699"/>
                </a:solidFill>
                <a:effectLst/>
                <a:latin typeface="Lucida Grande"/>
                <a:hlinkClick r:id="rId4"/>
              </a:rPr>
              <a:t>diabetes</a:t>
            </a:r>
            <a:r>
              <a:rPr lang="es-ES" b="0" i="0" dirty="0">
                <a:solidFill>
                  <a:srgbClr val="444444"/>
                </a:solidFill>
                <a:effectLst/>
                <a:latin typeface="Lucida Grande"/>
              </a:rPr>
              <a:t> y otros problemas de salud. Si tiene al menos tres de ellos, se llama síndrome metabólico. Estos factores de riesgo incluyen:</a:t>
            </a:r>
          </a:p>
          <a:p>
            <a:pPr algn="l" fontAlgn="base">
              <a:buFont typeface="Arial" panose="020B0604020202020204" pitchFamily="34" charset="0"/>
              <a:buChar char="•"/>
            </a:pPr>
            <a:r>
              <a:rPr lang="es-ES" b="0" i="0" dirty="0">
                <a:solidFill>
                  <a:srgbClr val="444444"/>
                </a:solidFill>
                <a:effectLst/>
                <a:latin typeface="inherit"/>
              </a:rPr>
              <a:t>Obesidad abdominal. Tener demasiada grasa alrededor de la cintura es un factor de riesgo mayor para enfermedades del corazón que acumular demasiada grasa en otras partes del cuerpo</a:t>
            </a:r>
          </a:p>
          <a:p>
            <a:pPr algn="l" fontAlgn="base">
              <a:buFont typeface="Arial" panose="020B0604020202020204" pitchFamily="34" charset="0"/>
              <a:buChar char="•"/>
            </a:pPr>
            <a:r>
              <a:rPr lang="es-ES" b="0" i="0" dirty="0">
                <a:solidFill>
                  <a:srgbClr val="444444"/>
                </a:solidFill>
                <a:effectLst/>
                <a:latin typeface="inherit"/>
              </a:rPr>
              <a:t>Tener un nivel alto de </a:t>
            </a:r>
            <a:r>
              <a:rPr lang="es-ES" b="0" i="0" u="none" strike="noStrike" dirty="0">
                <a:solidFill>
                  <a:srgbClr val="006699"/>
                </a:solidFill>
                <a:effectLst/>
                <a:latin typeface="inherit"/>
              </a:rPr>
              <a:t>TAG</a:t>
            </a:r>
            <a:endParaRPr lang="es-ES" b="0" i="0" dirty="0">
              <a:solidFill>
                <a:srgbClr val="444444"/>
              </a:solidFill>
              <a:effectLst/>
              <a:latin typeface="inherit"/>
            </a:endParaRPr>
          </a:p>
          <a:p>
            <a:pPr algn="l" fontAlgn="base">
              <a:buFont typeface="Arial" panose="020B0604020202020204" pitchFamily="34" charset="0"/>
              <a:buChar char="•"/>
            </a:pPr>
            <a:r>
              <a:rPr lang="es-ES" b="0" i="0" dirty="0">
                <a:solidFill>
                  <a:srgbClr val="444444"/>
                </a:solidFill>
                <a:effectLst/>
                <a:latin typeface="inherit"/>
              </a:rPr>
              <a:t>Tener un nivel bajo de </a:t>
            </a:r>
            <a:r>
              <a:rPr lang="es-ES" b="0" i="0" u="none" strike="noStrike" dirty="0">
                <a:solidFill>
                  <a:srgbClr val="006699"/>
                </a:solidFill>
                <a:effectLst/>
                <a:latin typeface="inherit"/>
                <a:hlinkClick r:id="rId5"/>
              </a:rPr>
              <a:t>colesterol HDL</a:t>
            </a:r>
            <a:r>
              <a:rPr lang="es-ES" b="0" i="0" dirty="0">
                <a:solidFill>
                  <a:srgbClr val="444444"/>
                </a:solidFill>
                <a:effectLst/>
                <a:latin typeface="inherit"/>
              </a:rPr>
              <a:t>: porque ayuda a eliminar el colesterol de las arterias</a:t>
            </a:r>
          </a:p>
          <a:p>
            <a:pPr algn="l" fontAlgn="base">
              <a:buFont typeface="Arial" panose="020B0604020202020204" pitchFamily="34" charset="0"/>
              <a:buChar char="•"/>
            </a:pPr>
            <a:r>
              <a:rPr lang="es-ES" b="0" i="0" dirty="0">
                <a:solidFill>
                  <a:srgbClr val="444444"/>
                </a:solidFill>
                <a:effectLst/>
                <a:latin typeface="inherit"/>
              </a:rPr>
              <a:t>Tener </a:t>
            </a:r>
            <a:r>
              <a:rPr lang="es-ES" b="0" i="0" u="none" strike="noStrike" dirty="0">
                <a:solidFill>
                  <a:srgbClr val="006699"/>
                </a:solidFill>
                <a:effectLst/>
                <a:latin typeface="inherit"/>
                <a:hlinkClick r:id="rId6"/>
              </a:rPr>
              <a:t>presión arterial alta</a:t>
            </a:r>
            <a:r>
              <a:rPr lang="es-ES" b="0" i="0" dirty="0">
                <a:solidFill>
                  <a:srgbClr val="444444"/>
                </a:solidFill>
                <a:effectLst/>
                <a:latin typeface="inherit"/>
              </a:rPr>
              <a:t>: Si su presión arterial se mantiene alta en el tiempo, puede dañar su corazón</a:t>
            </a:r>
          </a:p>
          <a:p>
            <a:pPr algn="l" fontAlgn="base">
              <a:buFont typeface="Arial" panose="020B0604020202020204" pitchFamily="34" charset="0"/>
              <a:buChar char="•"/>
            </a:pPr>
            <a:r>
              <a:rPr lang="es-ES" b="0" i="0" dirty="0">
                <a:solidFill>
                  <a:srgbClr val="444444"/>
                </a:solidFill>
                <a:effectLst/>
                <a:latin typeface="inherit"/>
              </a:rPr>
              <a:t>Tener un nivel alto de </a:t>
            </a:r>
            <a:r>
              <a:rPr lang="es-ES" b="0" i="0" u="none" strike="noStrike" dirty="0">
                <a:solidFill>
                  <a:srgbClr val="006699"/>
                </a:solidFill>
                <a:effectLst/>
                <a:latin typeface="inherit"/>
                <a:hlinkClick r:id="rId7"/>
              </a:rPr>
              <a:t>azúcar en la sangre </a:t>
            </a:r>
            <a:r>
              <a:rPr lang="es-ES" b="0" i="0" dirty="0">
                <a:solidFill>
                  <a:srgbClr val="444444"/>
                </a:solidFill>
                <a:effectLst/>
                <a:latin typeface="inherit"/>
              </a:rPr>
              <a:t>en ayunas: El nivel de azúcar en la sangre levemente alto puede ser un signo temprano de diabetes</a:t>
            </a:r>
          </a:p>
        </p:txBody>
      </p:sp>
      <p:sp>
        <p:nvSpPr>
          <p:cNvPr id="4" name="Marcador de número de diapositiva 3"/>
          <p:cNvSpPr>
            <a:spLocks noGrp="1"/>
          </p:cNvSpPr>
          <p:nvPr>
            <p:ph type="sldNum" sz="quarter" idx="5"/>
          </p:nvPr>
        </p:nvSpPr>
        <p:spPr/>
        <p:txBody>
          <a:bodyPr/>
          <a:lstStyle/>
          <a:p>
            <a:fld id="{528D25B3-F12D-4659-B543-2ED4AC0FD6F4}" type="slidenum">
              <a:rPr lang="es-ES" smtClean="0"/>
              <a:t>78</a:t>
            </a:fld>
            <a:endParaRPr lang="es-ES"/>
          </a:p>
        </p:txBody>
      </p:sp>
    </p:spTree>
    <p:extLst>
      <p:ext uri="{BB962C8B-B14F-4D97-AF65-F5344CB8AC3E}">
        <p14:creationId xmlns:p14="http://schemas.microsoft.com/office/powerpoint/2010/main" val="3614143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28600" indent="-228600">
              <a:buAutoNum type="arabicPeriod"/>
            </a:pPr>
            <a:r>
              <a:rPr lang="es-ES" sz="1200" dirty="0"/>
              <a:t>Revista de Fitoterapia 2004; 4 (2): PI-PF, 139-147; </a:t>
            </a:r>
            <a:r>
              <a:rPr lang="fr-FR" sz="1200" dirty="0"/>
              <a:t>2. </a:t>
            </a:r>
            <a:r>
              <a:rPr lang="fr-FR" sz="1200" dirty="0" err="1"/>
              <a:t>Lewington</a:t>
            </a:r>
            <a:r>
              <a:rPr lang="fr-FR" sz="1200" dirty="0"/>
              <a:t> S et al., Lancet 2002 ; 360:1903-1913 </a:t>
            </a:r>
          </a:p>
          <a:p>
            <a:pPr marL="228600" indent="-228600">
              <a:buAutoNum type="arabicPeriod"/>
            </a:pPr>
            <a:r>
              <a:rPr lang="fr-FR" sz="1200" dirty="0"/>
              <a:t>Sánchez A, et al. </a:t>
            </a:r>
            <a:r>
              <a:rPr lang="fr-FR" sz="1200" dirty="0" err="1"/>
              <a:t>Papel</a:t>
            </a:r>
            <a:r>
              <a:rPr lang="fr-FR" sz="1200" dirty="0"/>
              <a:t> del calcio y de la vitamina D en la </a:t>
            </a:r>
            <a:r>
              <a:rPr lang="fr-FR" sz="1200" dirty="0" err="1"/>
              <a:t>salud</a:t>
            </a:r>
            <a:r>
              <a:rPr lang="fr-FR" sz="1200" dirty="0"/>
              <a:t> </a:t>
            </a:r>
            <a:r>
              <a:rPr lang="fr-FR" sz="1200" dirty="0" err="1"/>
              <a:t>ósea</a:t>
            </a:r>
            <a:r>
              <a:rPr lang="fr-FR" sz="1200" dirty="0"/>
              <a:t> (parte I). </a:t>
            </a:r>
            <a:r>
              <a:rPr lang="es-ES" sz="1200" dirty="0" err="1"/>
              <a:t>Reemo</a:t>
            </a:r>
            <a:r>
              <a:rPr lang="es-ES" sz="1200" dirty="0"/>
              <a:t> 2002;11(6):201-17 </a:t>
            </a:r>
          </a:p>
          <a:p>
            <a:endParaRPr lang="es-ES" dirty="0"/>
          </a:p>
        </p:txBody>
      </p:sp>
      <p:sp>
        <p:nvSpPr>
          <p:cNvPr id="4" name="Marcador de número de diapositiva 3"/>
          <p:cNvSpPr>
            <a:spLocks noGrp="1"/>
          </p:cNvSpPr>
          <p:nvPr>
            <p:ph type="sldNum" sz="quarter" idx="5"/>
          </p:nvPr>
        </p:nvSpPr>
        <p:spPr/>
        <p:txBody>
          <a:bodyPr/>
          <a:lstStyle/>
          <a:p>
            <a:fld id="{528D25B3-F12D-4659-B543-2ED4AC0FD6F4}" type="slidenum">
              <a:rPr lang="es-ES" smtClean="0"/>
              <a:t>79</a:t>
            </a:fld>
            <a:endParaRPr lang="es-ES"/>
          </a:p>
        </p:txBody>
      </p:sp>
    </p:spTree>
    <p:extLst>
      <p:ext uri="{BB962C8B-B14F-4D97-AF65-F5344CB8AC3E}">
        <p14:creationId xmlns:p14="http://schemas.microsoft.com/office/powerpoint/2010/main" val="28743659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528D25B3-F12D-4659-B543-2ED4AC0FD6F4}" type="slidenum">
              <a:rPr lang="es-ES" smtClean="0"/>
              <a:t>80</a:t>
            </a:fld>
            <a:endParaRPr lang="es-ES"/>
          </a:p>
        </p:txBody>
      </p:sp>
    </p:spTree>
    <p:extLst>
      <p:ext uri="{BB962C8B-B14F-4D97-AF65-F5344CB8AC3E}">
        <p14:creationId xmlns:p14="http://schemas.microsoft.com/office/powerpoint/2010/main" val="16303070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528D25B3-F12D-4659-B543-2ED4AC0FD6F4}" type="slidenum">
              <a:rPr lang="es-ES" smtClean="0"/>
              <a:t>81</a:t>
            </a:fld>
            <a:endParaRPr lang="es-ES"/>
          </a:p>
        </p:txBody>
      </p:sp>
    </p:spTree>
    <p:extLst>
      <p:ext uri="{BB962C8B-B14F-4D97-AF65-F5344CB8AC3E}">
        <p14:creationId xmlns:p14="http://schemas.microsoft.com/office/powerpoint/2010/main" val="166502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latin typeface="Calibri" panose="020F0502020204030204" pitchFamily="34" charset="0"/>
              </a:rPr>
              <a:t>Cuestionario de Toronto o </a:t>
            </a:r>
            <a:r>
              <a:rPr lang="es-ES" dirty="0" err="1">
                <a:latin typeface="Calibri" panose="020F0502020204030204" pitchFamily="34" charset="0"/>
              </a:rPr>
              <a:t>MENQoL</a:t>
            </a:r>
            <a:r>
              <a:rPr lang="es-ES" dirty="0">
                <a:latin typeface="Calibri" panose="020F0502020204030204" pitchFamily="34" charset="0"/>
              </a:rPr>
              <a:t>. Evalúa en 4 dimensiones la calidad de vida de la mujer menopáusica. Cuanto menor es el resultado, mejor calidad de vida. </a:t>
            </a:r>
          </a:p>
          <a:p>
            <a:endParaRPr lang="es-ES" dirty="0"/>
          </a:p>
        </p:txBody>
      </p:sp>
      <p:sp>
        <p:nvSpPr>
          <p:cNvPr id="4" name="Marcador de número de diapositiva 3"/>
          <p:cNvSpPr>
            <a:spLocks noGrp="1"/>
          </p:cNvSpPr>
          <p:nvPr>
            <p:ph type="sldNum" sz="quarter" idx="5"/>
          </p:nvPr>
        </p:nvSpPr>
        <p:spPr/>
        <p:txBody>
          <a:bodyPr/>
          <a:lstStyle/>
          <a:p>
            <a:fld id="{528D25B3-F12D-4659-B543-2ED4AC0FD6F4}" type="slidenum">
              <a:rPr lang="es-ES" smtClean="0"/>
              <a:t>8</a:t>
            </a:fld>
            <a:endParaRPr lang="es-ES"/>
          </a:p>
        </p:txBody>
      </p:sp>
    </p:spTree>
    <p:extLst>
      <p:ext uri="{BB962C8B-B14F-4D97-AF65-F5344CB8AC3E}">
        <p14:creationId xmlns:p14="http://schemas.microsoft.com/office/powerpoint/2010/main" val="3910211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kern="1200" dirty="0">
                <a:solidFill>
                  <a:schemeClr val="tx1"/>
                </a:solidFill>
                <a:effectLst/>
                <a:latin typeface="+mn-lt"/>
                <a:ea typeface="+mn-ea"/>
                <a:cs typeface="+mn-cs"/>
              </a:rPr>
              <a:t>la melatonina no es una hormona en el sentido clásico, ya que se sintetiza en diferentes órganos y su efecto no tiene un órgano diana específico.</a:t>
            </a:r>
          </a:p>
          <a:p>
            <a:r>
              <a:rPr lang="es-ES" sz="1200" b="0" i="0" kern="1200" dirty="0">
                <a:solidFill>
                  <a:schemeClr val="tx1"/>
                </a:solidFill>
                <a:effectLst/>
                <a:latin typeface="+mn-lt"/>
                <a:ea typeface="+mn-ea"/>
                <a:cs typeface="+mn-cs"/>
              </a:rPr>
              <a:t>La síntesis y la secreción de melatonina están reguladas por el núcleo </a:t>
            </a:r>
            <a:r>
              <a:rPr lang="es-ES" sz="1200" b="0" i="0" kern="1200" dirty="0" err="1">
                <a:solidFill>
                  <a:schemeClr val="tx1"/>
                </a:solidFill>
                <a:effectLst/>
                <a:latin typeface="+mn-lt"/>
                <a:ea typeface="+mn-ea"/>
                <a:cs typeface="+mn-cs"/>
              </a:rPr>
              <a:t>supraquiasmático</a:t>
            </a:r>
            <a:r>
              <a:rPr lang="es-ES" sz="1200" b="0" i="0" kern="1200" dirty="0">
                <a:solidFill>
                  <a:schemeClr val="tx1"/>
                </a:solidFill>
                <a:effectLst/>
                <a:latin typeface="+mn-lt"/>
                <a:ea typeface="+mn-ea"/>
                <a:cs typeface="+mn-cs"/>
              </a:rPr>
              <a:t> (NSQ). A su vez, ella modula el NSQ y los relojes periféricos, repartidos por todo el cuerpo, lo cual hace que sea un marcador de los ritmos circadianos.</a:t>
            </a:r>
          </a:p>
          <a:p>
            <a:r>
              <a:rPr lang="es-ES" sz="1200" b="0" i="0" kern="1200" dirty="0">
                <a:solidFill>
                  <a:schemeClr val="tx1"/>
                </a:solidFill>
                <a:effectLst/>
                <a:latin typeface="+mn-lt"/>
                <a:ea typeface="+mn-ea"/>
                <a:cs typeface="+mn-cs"/>
              </a:rPr>
              <a:t>Para la síntesis de melatonina, las células de la pineal cogen triptófano de la sangre</a:t>
            </a:r>
          </a:p>
          <a:p>
            <a:endParaRPr lang="es-ES" dirty="0"/>
          </a:p>
        </p:txBody>
      </p:sp>
      <p:sp>
        <p:nvSpPr>
          <p:cNvPr id="4" name="Marcador de número de diapositiva 3"/>
          <p:cNvSpPr>
            <a:spLocks noGrp="1"/>
          </p:cNvSpPr>
          <p:nvPr>
            <p:ph type="sldNum" sz="quarter" idx="5"/>
          </p:nvPr>
        </p:nvSpPr>
        <p:spPr/>
        <p:txBody>
          <a:bodyPr/>
          <a:lstStyle/>
          <a:p>
            <a:fld id="{528D25B3-F12D-4659-B543-2ED4AC0FD6F4}" type="slidenum">
              <a:rPr lang="es-ES" smtClean="0"/>
              <a:t>9</a:t>
            </a:fld>
            <a:endParaRPr lang="es-ES"/>
          </a:p>
        </p:txBody>
      </p:sp>
    </p:spTree>
    <p:extLst>
      <p:ext uri="{BB962C8B-B14F-4D97-AF65-F5344CB8AC3E}">
        <p14:creationId xmlns:p14="http://schemas.microsoft.com/office/powerpoint/2010/main" val="952339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28D25B3-F12D-4659-B543-2ED4AC0FD6F4}" type="slidenum">
              <a:rPr lang="es-ES" smtClean="0"/>
              <a:t>10</a:t>
            </a:fld>
            <a:endParaRPr lang="es-ES"/>
          </a:p>
        </p:txBody>
      </p:sp>
    </p:spTree>
    <p:extLst>
      <p:ext uri="{BB962C8B-B14F-4D97-AF65-F5344CB8AC3E}">
        <p14:creationId xmlns:p14="http://schemas.microsoft.com/office/powerpoint/2010/main" val="2840832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Marcador de imagen de diapositiva 1">
            <a:extLst>
              <a:ext uri="{FF2B5EF4-FFF2-40B4-BE49-F238E27FC236}">
                <a16:creationId xmlns:a16="http://schemas.microsoft.com/office/drawing/2014/main" id="{B8C474DC-3265-7249-9472-E0995F475D20}"/>
              </a:ext>
            </a:extLst>
          </p:cNvPr>
          <p:cNvSpPr>
            <a:spLocks noGrp="1" noRot="1" noChangeAspect="1" noChangeArrowheads="1" noTextEdit="1"/>
          </p:cNvSpPr>
          <p:nvPr>
            <p:ph type="sldImg"/>
          </p:nvPr>
        </p:nvSpPr>
        <p:spPr>
          <a:ln/>
        </p:spPr>
      </p:sp>
      <p:sp>
        <p:nvSpPr>
          <p:cNvPr id="39938" name="Marcador de notas 2">
            <a:extLst>
              <a:ext uri="{FF2B5EF4-FFF2-40B4-BE49-F238E27FC236}">
                <a16:creationId xmlns:a16="http://schemas.microsoft.com/office/drawing/2014/main" id="{FF99C575-FAC9-0943-828F-8EF4B00F7AF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altLang="es-ES">
                <a:latin typeface="Arial" panose="020B0604020202020204" pitchFamily="34" charset="0"/>
                <a:ea typeface="ＭＳ Ｐゴシック" panose="020B0600070205080204" pitchFamily="34" charset="-128"/>
              </a:rPr>
              <a:t>Factors concerned with reproduction of the species are clearly specific to women: several have</a:t>
            </a:r>
          </a:p>
          <a:p>
            <a:r>
              <a:rPr lang="es-ES_tradnl" altLang="es-ES">
                <a:latin typeface="Arial" panose="020B0604020202020204" pitchFamily="34" charset="0"/>
                <a:ea typeface="ＭＳ Ｐゴシック" panose="020B0600070205080204" pitchFamily="34" charset="-128"/>
              </a:rPr>
              <a:t>been shown to be associated with future CVD. Peters et a.l (2018) found each of the following to</a:t>
            </a:r>
          </a:p>
          <a:p>
            <a:r>
              <a:rPr lang="es-ES_tradnl" altLang="es-ES">
                <a:latin typeface="Arial" panose="020B0604020202020204" pitchFamily="34" charset="0"/>
                <a:ea typeface="ＭＳ Ｐゴシック" panose="020B0600070205080204" pitchFamily="34" charset="-128"/>
              </a:rPr>
              <a:t>increase the risk of CVD in the UK Biobank study population [38]:</a:t>
            </a:r>
          </a:p>
        </p:txBody>
      </p:sp>
      <p:sp>
        <p:nvSpPr>
          <p:cNvPr id="39939" name="Marcador de número de diapositiva 3">
            <a:extLst>
              <a:ext uri="{FF2B5EF4-FFF2-40B4-BE49-F238E27FC236}">
                <a16:creationId xmlns:a16="http://schemas.microsoft.com/office/drawing/2014/main" id="{5E45F57B-A5DB-EA4D-8B41-B37B5E8CFE3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7444B90-55A0-134A-A748-B598DECD9EF4}" type="slidenum">
              <a:rPr lang="es-ES" altLang="es-ES" smtClean="0"/>
              <a:pPr>
                <a:spcBef>
                  <a:spcPct val="0"/>
                </a:spcBef>
              </a:pPr>
              <a:t>12</a:t>
            </a:fld>
            <a:endParaRPr lang="es-ES" altLang="es-ES"/>
          </a:p>
        </p:txBody>
      </p:sp>
    </p:spTree>
    <p:extLst>
      <p:ext uri="{BB962C8B-B14F-4D97-AF65-F5344CB8AC3E}">
        <p14:creationId xmlns:p14="http://schemas.microsoft.com/office/powerpoint/2010/main" val="3696537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171450" indent="-171450">
              <a:buClr>
                <a:srgbClr val="815B96"/>
              </a:buClr>
              <a:buFont typeface="Arial" panose="020B0604020202020204" pitchFamily="34" charset="0"/>
              <a:buChar char="•"/>
            </a:pPr>
            <a:r>
              <a:rPr lang="es-ES" sz="1200" dirty="0">
                <a:solidFill>
                  <a:schemeClr val="tx1">
                    <a:lumMod val="65000"/>
                    <a:lumOff val="35000"/>
                  </a:schemeClr>
                </a:solidFill>
              </a:rPr>
              <a:t>Utilizando el formato PICO (Paciente, Intervención, Comparación y Desenlace u </a:t>
            </a:r>
            <a:r>
              <a:rPr lang="es-ES" sz="1200" dirty="0" err="1">
                <a:solidFill>
                  <a:schemeClr val="tx1">
                    <a:lumMod val="65000"/>
                    <a:lumOff val="35000"/>
                  </a:schemeClr>
                </a:solidFill>
              </a:rPr>
              <a:t>Outcome</a:t>
            </a:r>
            <a:r>
              <a:rPr lang="es-ES" sz="1200" dirty="0">
                <a:solidFill>
                  <a:schemeClr val="tx1">
                    <a:lumMod val="65000"/>
                    <a:lumOff val="35000"/>
                  </a:schemeClr>
                </a:solidFill>
              </a:rPr>
              <a:t>), se formularon las cuatro preguntas que se consideraron más relevantes en el tratamiento del SGM. El panel de expertos analizó la evidencia publicada sobre los cuatro tratamientos: TEL, </a:t>
            </a:r>
            <a:r>
              <a:rPr lang="es-ES" sz="1200" dirty="0" err="1">
                <a:solidFill>
                  <a:schemeClr val="tx1">
                    <a:lumMod val="65000"/>
                    <a:lumOff val="35000"/>
                  </a:schemeClr>
                </a:solidFill>
              </a:rPr>
              <a:t>ospemifeno</a:t>
            </a:r>
            <a:r>
              <a:rPr lang="es-ES" sz="1200" dirty="0">
                <a:solidFill>
                  <a:schemeClr val="tx1">
                    <a:lumMod val="65000"/>
                    <a:lumOff val="35000"/>
                  </a:schemeClr>
                </a:solidFill>
              </a:rPr>
              <a:t>, </a:t>
            </a:r>
            <a:r>
              <a:rPr lang="es-ES" sz="1200" dirty="0" err="1">
                <a:solidFill>
                  <a:schemeClr val="tx1">
                    <a:lumMod val="65000"/>
                    <a:lumOff val="35000"/>
                  </a:schemeClr>
                </a:solidFill>
              </a:rPr>
              <a:t>prasterona</a:t>
            </a:r>
            <a:r>
              <a:rPr lang="es-ES" sz="1200" dirty="0">
                <a:solidFill>
                  <a:schemeClr val="tx1">
                    <a:lumMod val="65000"/>
                    <a:lumOff val="35000"/>
                  </a:schemeClr>
                </a:solidFill>
              </a:rPr>
              <a:t> y láser CO</a:t>
            </a:r>
            <a:r>
              <a:rPr lang="es-ES" sz="1200" baseline="-25000" dirty="0">
                <a:solidFill>
                  <a:schemeClr val="tx1">
                    <a:lumMod val="65000"/>
                    <a:lumOff val="35000"/>
                  </a:schemeClr>
                </a:solidFill>
              </a:rPr>
              <a:t>2</a:t>
            </a:r>
            <a:r>
              <a:rPr lang="es-ES" sz="1200" dirty="0">
                <a:solidFill>
                  <a:schemeClr val="tx1">
                    <a:lumMod val="65000"/>
                    <a:lumOff val="35000"/>
                  </a:schemeClr>
                </a:solidFill>
              </a:rPr>
              <a:t>/erbio. </a:t>
            </a:r>
          </a:p>
          <a:p>
            <a:pPr>
              <a:buClr>
                <a:srgbClr val="815B96"/>
              </a:buClr>
            </a:pPr>
            <a:endParaRPr lang="es-ES" sz="1200" dirty="0">
              <a:solidFill>
                <a:schemeClr val="tx1">
                  <a:lumMod val="65000"/>
                  <a:lumOff val="35000"/>
                </a:schemeClr>
              </a:solidFill>
            </a:endParaRPr>
          </a:p>
          <a:p>
            <a:pPr marL="171450" indent="-171450">
              <a:buClr>
                <a:srgbClr val="815B96"/>
              </a:buClr>
              <a:buFont typeface="Arial" panose="020B0604020202020204" pitchFamily="34" charset="0"/>
              <a:buChar char="•"/>
            </a:pPr>
            <a:r>
              <a:rPr lang="es-ES" sz="1200" dirty="0">
                <a:solidFill>
                  <a:schemeClr val="tx1">
                    <a:lumMod val="65000"/>
                    <a:lumOff val="35000"/>
                  </a:schemeClr>
                </a:solidFill>
              </a:rPr>
              <a:t>¿DEBERÍA USARSE LA TERAPIA CON ESTRÓGENOS LOCALES EN MUJERES POSTMENOPÁUSICAS CON SGM? Recomendación fuerte a favor de la intervención. Mejoría clínica demostrada tras 12 semanas de tratamiento con TEL vía vaginal. Mejora síntomas urinarios, pero falta demostrar su efecto sobre la función sexual. Sin datos de seguridad en cáncer </a:t>
            </a:r>
            <a:r>
              <a:rPr lang="es-ES" sz="1200" dirty="0" err="1">
                <a:solidFill>
                  <a:schemeClr val="tx1">
                    <a:lumMod val="65000"/>
                    <a:lumOff val="35000"/>
                  </a:schemeClr>
                </a:solidFill>
              </a:rPr>
              <a:t>hormonodependiente</a:t>
            </a:r>
            <a:r>
              <a:rPr lang="es-ES" sz="1200" dirty="0">
                <a:solidFill>
                  <a:schemeClr val="tx1">
                    <a:lumMod val="65000"/>
                    <a:lumOff val="35000"/>
                  </a:schemeClr>
                </a:solidFill>
              </a:rPr>
              <a:t>. Es el tratamiento de primera elección por guías nacionales e internacionales, como las de la Asociación Española para el Estudio de la Menopausia de 2014, la North American </a:t>
            </a:r>
            <a:r>
              <a:rPr lang="es-ES" sz="1200" dirty="0" err="1">
                <a:solidFill>
                  <a:schemeClr val="tx1">
                    <a:lumMod val="65000"/>
                    <a:lumOff val="35000"/>
                  </a:schemeClr>
                </a:solidFill>
              </a:rPr>
              <a:t>Menopause</a:t>
            </a:r>
            <a:r>
              <a:rPr lang="es-ES" sz="1200" dirty="0">
                <a:solidFill>
                  <a:schemeClr val="tx1">
                    <a:lumMod val="65000"/>
                    <a:lumOff val="35000"/>
                  </a:schemeClr>
                </a:solidFill>
              </a:rPr>
              <a:t> </a:t>
            </a:r>
            <a:r>
              <a:rPr lang="es-ES" sz="1200" dirty="0" err="1">
                <a:solidFill>
                  <a:schemeClr val="tx1">
                    <a:lumMod val="65000"/>
                    <a:lumOff val="35000"/>
                  </a:schemeClr>
                </a:solidFill>
              </a:rPr>
              <a:t>Society</a:t>
            </a:r>
            <a:r>
              <a:rPr lang="es-ES" sz="1200" dirty="0">
                <a:solidFill>
                  <a:schemeClr val="tx1">
                    <a:lumMod val="65000"/>
                    <a:lumOff val="35000"/>
                  </a:schemeClr>
                </a:solidFill>
              </a:rPr>
              <a:t> (NAMS) de 2017, la International </a:t>
            </a:r>
            <a:r>
              <a:rPr lang="es-ES" sz="1200" dirty="0" err="1">
                <a:solidFill>
                  <a:schemeClr val="tx1">
                    <a:lumMod val="65000"/>
                    <a:lumOff val="35000"/>
                  </a:schemeClr>
                </a:solidFill>
              </a:rPr>
              <a:t>Menopause</a:t>
            </a:r>
            <a:r>
              <a:rPr lang="es-ES" sz="1200" dirty="0">
                <a:solidFill>
                  <a:schemeClr val="tx1">
                    <a:lumMod val="65000"/>
                    <a:lumOff val="35000"/>
                  </a:schemeClr>
                </a:solidFill>
              </a:rPr>
              <a:t> </a:t>
            </a:r>
            <a:r>
              <a:rPr lang="es-ES" sz="1200" dirty="0" err="1">
                <a:solidFill>
                  <a:schemeClr val="tx1">
                    <a:lumMod val="65000"/>
                    <a:lumOff val="35000"/>
                  </a:schemeClr>
                </a:solidFill>
              </a:rPr>
              <a:t>Society</a:t>
            </a:r>
            <a:r>
              <a:rPr lang="es-ES" sz="1200" dirty="0">
                <a:solidFill>
                  <a:schemeClr val="tx1">
                    <a:lumMod val="65000"/>
                    <a:lumOff val="35000"/>
                  </a:schemeClr>
                </a:solidFill>
              </a:rPr>
              <a:t> (IMS) de 2016 y del </a:t>
            </a:r>
            <a:r>
              <a:rPr lang="en-US" sz="1200" dirty="0">
                <a:solidFill>
                  <a:schemeClr val="tx1">
                    <a:lumMod val="65000"/>
                    <a:lumOff val="35000"/>
                  </a:schemeClr>
                </a:solidFill>
              </a:rPr>
              <a:t>American College of Obstetricians and Gynecologists (ACOG) de 2018.</a:t>
            </a:r>
            <a:endParaRPr lang="es-ES" sz="1200" dirty="0">
              <a:solidFill>
                <a:schemeClr val="tx1">
                  <a:lumMod val="65000"/>
                  <a:lumOff val="35000"/>
                </a:schemeClr>
              </a:solidFill>
            </a:endParaRPr>
          </a:p>
          <a:p>
            <a:pPr marL="171450" indent="-171450">
              <a:buClr>
                <a:srgbClr val="815B96"/>
              </a:buClr>
              <a:buFont typeface="Arial" panose="020B0604020202020204" pitchFamily="34" charset="0"/>
              <a:buChar char="•"/>
            </a:pPr>
            <a:endParaRPr lang="es-ES" sz="1200" dirty="0">
              <a:solidFill>
                <a:schemeClr val="tx1">
                  <a:lumMod val="65000"/>
                  <a:lumOff val="35000"/>
                </a:schemeClr>
              </a:solidFill>
            </a:endParaRPr>
          </a:p>
          <a:p>
            <a:pPr marL="171450" indent="-171450" defTabSz="914400">
              <a:buClr>
                <a:srgbClr val="815B96"/>
              </a:buClr>
              <a:buFont typeface="Arial" panose="020B0604020202020204" pitchFamily="34" charset="0"/>
              <a:buChar char="•"/>
              <a:defRPr/>
            </a:pPr>
            <a:r>
              <a:rPr lang="es-ES" sz="1200" dirty="0">
                <a:solidFill>
                  <a:schemeClr val="tx1">
                    <a:lumMod val="65000"/>
                    <a:lumOff val="35000"/>
                  </a:schemeClr>
                </a:solidFill>
              </a:rPr>
              <a:t>¿DEBERÍA USARSE PRASTERONA EN MUJERES POSTMENOPÁUSICAS CON SGM? Recomendación fuerte a favor de la intervención. Faltan datos para recomendarla en mujeres con cáncer de mama o con síntomas urinarios del SGM. En los estudios realizados, ha sido eficaz y ha mostrado un buen perfil de seguridad y muy buena tolerabilidad. Debemos considerar su uso en mujeres con SGM que presenten </a:t>
            </a:r>
            <a:r>
              <a:rPr lang="es-ES" sz="1200" dirty="0" err="1">
                <a:solidFill>
                  <a:schemeClr val="tx1">
                    <a:lumMod val="65000"/>
                    <a:lumOff val="35000"/>
                  </a:schemeClr>
                </a:solidFill>
              </a:rPr>
              <a:t>dispareunia</a:t>
            </a:r>
            <a:r>
              <a:rPr lang="es-ES" sz="1200" dirty="0">
                <a:solidFill>
                  <a:schemeClr val="tx1">
                    <a:lumMod val="65000"/>
                    <a:lumOff val="35000"/>
                  </a:schemeClr>
                </a:solidFill>
              </a:rPr>
              <a:t>, sequedad vaginal y alteraciones de la función sexual. </a:t>
            </a:r>
          </a:p>
          <a:p>
            <a:pPr marL="171450" indent="-171450" defTabSz="914400">
              <a:buClr>
                <a:srgbClr val="815B96"/>
              </a:buClr>
              <a:buFont typeface="Arial" panose="020B0604020202020204" pitchFamily="34" charset="0"/>
              <a:buChar char="•"/>
              <a:defRPr/>
            </a:pPr>
            <a:endParaRPr lang="es-ES" sz="1200" dirty="0">
              <a:solidFill>
                <a:schemeClr val="tx1">
                  <a:lumMod val="65000"/>
                  <a:lumOff val="35000"/>
                </a:schemeClr>
              </a:solidFill>
            </a:endParaRPr>
          </a:p>
          <a:p>
            <a:pPr marL="171450" indent="-171450" defTabSz="914400">
              <a:buClr>
                <a:srgbClr val="815B96"/>
              </a:buClr>
              <a:buFont typeface="Arial" panose="020B0604020202020204" pitchFamily="34" charset="0"/>
              <a:buChar char="•"/>
              <a:defRPr/>
            </a:pPr>
            <a:r>
              <a:rPr lang="es-ES" sz="1200" dirty="0">
                <a:solidFill>
                  <a:schemeClr val="tx1">
                    <a:lumMod val="65000"/>
                    <a:lumOff val="35000"/>
                  </a:schemeClr>
                </a:solidFill>
              </a:rPr>
              <a:t>¿DEBERÍA USARSE OSPEMIFENO EN MUJERES POSTMENOPÁUSICAS CON SGM? Recomendación fuerte a favor de la intervención. Mejoría clínica demostrada tras 12 semanas de tratamiento con </a:t>
            </a:r>
            <a:r>
              <a:rPr lang="es-ES" sz="1200" dirty="0" err="1">
                <a:solidFill>
                  <a:schemeClr val="tx1">
                    <a:lumMod val="65000"/>
                    <a:lumOff val="35000"/>
                  </a:schemeClr>
                </a:solidFill>
              </a:rPr>
              <a:t>ospemifeno</a:t>
            </a:r>
            <a:r>
              <a:rPr lang="es-ES" sz="1200" dirty="0">
                <a:solidFill>
                  <a:schemeClr val="tx1">
                    <a:lumMod val="65000"/>
                    <a:lumOff val="35000"/>
                  </a:schemeClr>
                </a:solidFill>
              </a:rPr>
              <a:t> vía oral diario. Faltan estudios de seguridad de más de 2 años de duración, más estudios sobre su efecto sobre la sexualidad y estudios de su asociación con otros tratamientos del SGM.</a:t>
            </a:r>
          </a:p>
          <a:p>
            <a:pPr marL="171450" indent="-171450">
              <a:buClr>
                <a:srgbClr val="815B96"/>
              </a:buClr>
              <a:buFont typeface="Arial" panose="020B0604020202020204" pitchFamily="34" charset="0"/>
              <a:buChar char="•"/>
            </a:pPr>
            <a:endParaRPr lang="es-ES" sz="1200" dirty="0">
              <a:solidFill>
                <a:schemeClr val="tx1">
                  <a:lumMod val="65000"/>
                  <a:lumOff val="35000"/>
                </a:schemeClr>
              </a:solidFill>
            </a:endParaRPr>
          </a:p>
          <a:p>
            <a:pPr marL="171450" indent="-171450">
              <a:buClr>
                <a:srgbClr val="815B96"/>
              </a:buClr>
              <a:buFont typeface="Arial" panose="020B0604020202020204" pitchFamily="34" charset="0"/>
              <a:buChar char="•"/>
            </a:pPr>
            <a:r>
              <a:rPr lang="es-ES" sz="1200" dirty="0">
                <a:solidFill>
                  <a:schemeClr val="tx1">
                    <a:lumMod val="65000"/>
                    <a:lumOff val="35000"/>
                  </a:schemeClr>
                </a:solidFill>
              </a:rPr>
              <a:t>¿DEBERÍA USARSE LASER CO</a:t>
            </a:r>
            <a:r>
              <a:rPr lang="es-ES" sz="1200" baseline="-25000" dirty="0">
                <a:solidFill>
                  <a:schemeClr val="tx1">
                    <a:lumMod val="65000"/>
                    <a:lumOff val="35000"/>
                  </a:schemeClr>
                </a:solidFill>
              </a:rPr>
              <a:t>2</a:t>
            </a:r>
            <a:r>
              <a:rPr lang="es-ES" sz="1200" dirty="0">
                <a:solidFill>
                  <a:schemeClr val="tx1">
                    <a:lumMod val="65000"/>
                    <a:lumOff val="35000"/>
                  </a:schemeClr>
                </a:solidFill>
              </a:rPr>
              <a:t>/ERBIO EN MUJERES POSTMENOPÁUSICAS CON SGM?  La recomendación es condicional para la intervención y la comparación porque faltan estudios. En mujeres con cáncer de mama, en las que el uso de tratamientos hormonales puede estar contraindicado, el láser puede ser una alternativa en el caso de grave afectación de la calidad de vida. También puede valorarse su uso en pacientes con escasa respuesta a tratamientos farmacológicos. Por otra parte, supone una importante inversión económica. </a:t>
            </a:r>
          </a:p>
        </p:txBody>
      </p:sp>
      <p:sp>
        <p:nvSpPr>
          <p:cNvPr id="4" name="Marcador de número de diapositiva 3"/>
          <p:cNvSpPr>
            <a:spLocks noGrp="1"/>
          </p:cNvSpPr>
          <p:nvPr>
            <p:ph type="sldNum" sz="quarter" idx="5"/>
          </p:nvPr>
        </p:nvSpPr>
        <p:spPr/>
        <p:txBody>
          <a:bodyPr/>
          <a:lstStyle/>
          <a:p>
            <a:fld id="{6C91D4D0-99EF-E04E-BE70-43378C1BAB11}" type="slidenum">
              <a:rPr lang="es-ES" smtClean="0"/>
              <a:pPr/>
              <a:t>22</a:t>
            </a:fld>
            <a:endParaRPr lang="es-ES"/>
          </a:p>
        </p:txBody>
      </p:sp>
    </p:spTree>
    <p:extLst>
      <p:ext uri="{BB962C8B-B14F-4D97-AF65-F5344CB8AC3E}">
        <p14:creationId xmlns:p14="http://schemas.microsoft.com/office/powerpoint/2010/main" val="1548343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Glicoles, que sirven como humectantes y/o emolientes. Los más comunes son glicerol, glicerina y </a:t>
            </a:r>
            <a:r>
              <a:rPr lang="es-ES" dirty="0" err="1"/>
              <a:t>propilenglicol</a:t>
            </a:r>
            <a:r>
              <a:rPr lang="es-ES" dirty="0"/>
              <a:t> 9. Su concentración en un lubricante es el factor principal que determina su </a:t>
            </a:r>
            <a:r>
              <a:rPr lang="es-ES" dirty="0" err="1"/>
              <a:t>osmolaridad</a:t>
            </a:r>
            <a:r>
              <a:rPr lang="es-ES" dirty="0"/>
              <a:t>. Para mantener dicha </a:t>
            </a:r>
            <a:r>
              <a:rPr lang="es-ES" dirty="0" err="1"/>
              <a:t>osmolaridad</a:t>
            </a:r>
            <a:r>
              <a:rPr lang="es-ES" dirty="0"/>
              <a:t> por debajo del límite superior del rango aceptable, se recomienda que la concentración de glicerol no debe exceder el 9,9% de fracción en masa y la de </a:t>
            </a:r>
            <a:r>
              <a:rPr lang="es-ES" dirty="0" err="1"/>
              <a:t>propilenglicol</a:t>
            </a:r>
            <a:r>
              <a:rPr lang="es-ES" dirty="0"/>
              <a:t> o la mezcla de glicoles no debe exceder el 8,3% de fracción de masa 6. Una preocupación con estos componentes es la mayor susceptibilidad a las infecciones que pueden ocasionar. La glicerina es un metabolito del azúcar y puede causar crecimiento e infección por cándida. Además, los glicoles han mostrado incrementar la susceptibilidad al virus del herpes simple 2 (HSV-2) en un modelo de ratón . Por último, favorecen la disminución en la concentración de </a:t>
            </a:r>
            <a:r>
              <a:rPr lang="es-ES" dirty="0" err="1"/>
              <a:t>Lactobacillus</a:t>
            </a:r>
            <a:r>
              <a:rPr lang="es-ES" dirty="0"/>
              <a:t> </a:t>
            </a:r>
            <a:r>
              <a:rPr lang="es-ES" dirty="0" err="1"/>
              <a:t>crispatus</a:t>
            </a:r>
            <a:r>
              <a:rPr lang="es-ES" dirty="0"/>
              <a:t> in vitro, que es la especie bacteriana dominante en el </a:t>
            </a:r>
            <a:r>
              <a:rPr lang="es-ES" dirty="0" err="1"/>
              <a:t>microbiota</a:t>
            </a:r>
            <a:r>
              <a:rPr lang="es-ES" dirty="0"/>
              <a:t> vaginal que ayuda a mantener una barrera mucosa saludable y un pH ácido y por consiguiente su descenso incrementaría la probabilidad de </a:t>
            </a:r>
            <a:r>
              <a:rPr lang="es-ES" dirty="0" err="1"/>
              <a:t>vaginosis</a:t>
            </a:r>
            <a:r>
              <a:rPr lang="es-ES" dirty="0"/>
              <a:t> bacteriana </a:t>
            </a:r>
            <a:r>
              <a:rPr lang="es-ES" dirty="0" err="1"/>
              <a:t>Moench</a:t>
            </a:r>
            <a:r>
              <a:rPr lang="es-ES" dirty="0"/>
              <a:t> TR, </a:t>
            </a:r>
            <a:r>
              <a:rPr lang="es-ES" dirty="0" err="1"/>
              <a:t>Mumper</a:t>
            </a:r>
            <a:r>
              <a:rPr lang="es-ES" dirty="0"/>
              <a:t> RJ, </a:t>
            </a:r>
            <a:r>
              <a:rPr lang="es-ES" dirty="0" err="1"/>
              <a:t>Hoen</a:t>
            </a:r>
            <a:r>
              <a:rPr lang="es-ES" dirty="0"/>
              <a:t> TE, </a:t>
            </a:r>
            <a:r>
              <a:rPr lang="es-ES" dirty="0" err="1"/>
              <a:t>Sun</a:t>
            </a:r>
            <a:r>
              <a:rPr lang="es-ES" dirty="0"/>
              <a:t> M, </a:t>
            </a:r>
            <a:r>
              <a:rPr lang="es-ES" dirty="0" err="1"/>
              <a:t>Cone</a:t>
            </a:r>
            <a:r>
              <a:rPr lang="es-ES" dirty="0"/>
              <a:t> RA. </a:t>
            </a:r>
            <a:r>
              <a:rPr lang="es-ES" dirty="0" err="1"/>
              <a:t>Microbicide</a:t>
            </a:r>
            <a:r>
              <a:rPr lang="es-ES" dirty="0"/>
              <a:t> </a:t>
            </a:r>
            <a:r>
              <a:rPr lang="es-ES" dirty="0" err="1"/>
              <a:t>excipients</a:t>
            </a:r>
            <a:r>
              <a:rPr lang="es-ES" dirty="0"/>
              <a:t> can </a:t>
            </a:r>
            <a:r>
              <a:rPr lang="es-ES" dirty="0" err="1"/>
              <a:t>greatly</a:t>
            </a:r>
            <a:r>
              <a:rPr lang="es-ES" dirty="0"/>
              <a:t> </a:t>
            </a:r>
            <a:r>
              <a:rPr lang="es-ES" dirty="0" err="1"/>
              <a:t>increase</a:t>
            </a:r>
            <a:r>
              <a:rPr lang="es-ES" dirty="0"/>
              <a:t> </a:t>
            </a:r>
            <a:r>
              <a:rPr lang="es-ES" dirty="0" err="1"/>
              <a:t>susceptibility</a:t>
            </a:r>
            <a:r>
              <a:rPr lang="es-ES" dirty="0"/>
              <a:t> to genital herpes </a:t>
            </a:r>
            <a:r>
              <a:rPr lang="es-ES" dirty="0" err="1"/>
              <a:t>transmission</a:t>
            </a:r>
            <a:r>
              <a:rPr lang="es-ES" dirty="0"/>
              <a:t> in </a:t>
            </a:r>
            <a:r>
              <a:rPr lang="es-ES" dirty="0" err="1"/>
              <a:t>the</a:t>
            </a:r>
            <a:r>
              <a:rPr lang="es-ES" dirty="0"/>
              <a:t> mouse. BMC </a:t>
            </a:r>
            <a:r>
              <a:rPr lang="es-ES" dirty="0" err="1"/>
              <a:t>Infect</a:t>
            </a:r>
            <a:r>
              <a:rPr lang="es-ES" dirty="0"/>
              <a:t> </a:t>
            </a:r>
            <a:r>
              <a:rPr lang="es-ES" dirty="0" err="1"/>
              <a:t>Dis</a:t>
            </a:r>
            <a:r>
              <a:rPr lang="es-ES" dirty="0"/>
              <a:t> 2010;10:331</a:t>
            </a:r>
          </a:p>
          <a:p>
            <a:r>
              <a:rPr lang="es-ES" dirty="0"/>
              <a:t> </a:t>
            </a:r>
          </a:p>
          <a:p>
            <a:endParaRPr lang="es-ES" dirty="0"/>
          </a:p>
        </p:txBody>
      </p:sp>
      <p:sp>
        <p:nvSpPr>
          <p:cNvPr id="4" name="Marcador de número de diapositiva 3"/>
          <p:cNvSpPr>
            <a:spLocks noGrp="1"/>
          </p:cNvSpPr>
          <p:nvPr>
            <p:ph type="sldNum" sz="quarter" idx="5"/>
          </p:nvPr>
        </p:nvSpPr>
        <p:spPr/>
        <p:txBody>
          <a:bodyPr/>
          <a:lstStyle/>
          <a:p>
            <a:fld id="{528D25B3-F12D-4659-B543-2ED4AC0FD6F4}" type="slidenum">
              <a:rPr lang="es-ES" smtClean="0"/>
              <a:t>26</a:t>
            </a:fld>
            <a:endParaRPr lang="es-ES"/>
          </a:p>
        </p:txBody>
      </p:sp>
    </p:spTree>
    <p:extLst>
      <p:ext uri="{BB962C8B-B14F-4D97-AF65-F5344CB8AC3E}">
        <p14:creationId xmlns:p14="http://schemas.microsoft.com/office/powerpoint/2010/main" val="224957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64BA0-D35B-F94E-90F1-23950C19191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s-ES"/>
          </a:p>
        </p:txBody>
      </p:sp>
      <p:sp>
        <p:nvSpPr>
          <p:cNvPr id="3" name="Subtitle 2">
            <a:extLst>
              <a:ext uri="{FF2B5EF4-FFF2-40B4-BE49-F238E27FC236}">
                <a16:creationId xmlns:a16="http://schemas.microsoft.com/office/drawing/2014/main" id="{C44CD2EB-382F-9141-89C7-7D8128C5FB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ES"/>
          </a:p>
        </p:txBody>
      </p:sp>
      <p:sp>
        <p:nvSpPr>
          <p:cNvPr id="4" name="Date Placeholder 3">
            <a:extLst>
              <a:ext uri="{FF2B5EF4-FFF2-40B4-BE49-F238E27FC236}">
                <a16:creationId xmlns:a16="http://schemas.microsoft.com/office/drawing/2014/main" id="{1103B469-D173-6542-8CDD-E01E44CA0B97}"/>
              </a:ext>
            </a:extLst>
          </p:cNvPr>
          <p:cNvSpPr>
            <a:spLocks noGrp="1"/>
          </p:cNvSpPr>
          <p:nvPr>
            <p:ph type="dt" sz="half" idx="10"/>
          </p:nvPr>
        </p:nvSpPr>
        <p:spPr/>
        <p:txBody>
          <a:bodyPr/>
          <a:lstStyle/>
          <a:p>
            <a:fld id="{04B6AB1C-0BCF-E84A-B350-D2CB6D4DCC69}" type="datetimeFigureOut">
              <a:rPr lang="es-ES" smtClean="0"/>
              <a:t>02/06/2021</a:t>
            </a:fld>
            <a:endParaRPr lang="es-ES"/>
          </a:p>
        </p:txBody>
      </p:sp>
      <p:sp>
        <p:nvSpPr>
          <p:cNvPr id="5" name="Footer Placeholder 4">
            <a:extLst>
              <a:ext uri="{FF2B5EF4-FFF2-40B4-BE49-F238E27FC236}">
                <a16:creationId xmlns:a16="http://schemas.microsoft.com/office/drawing/2014/main" id="{6AD0162B-FC69-CF4B-810C-2E6423C65B79}"/>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D99ABD33-DC7F-8B40-A365-5D620EEC73FE}"/>
              </a:ext>
            </a:extLst>
          </p:cNvPr>
          <p:cNvSpPr>
            <a:spLocks noGrp="1"/>
          </p:cNvSpPr>
          <p:nvPr>
            <p:ph type="sldNum" sz="quarter" idx="12"/>
          </p:nvPr>
        </p:nvSpPr>
        <p:spPr/>
        <p:txBody>
          <a:bodyPr/>
          <a:lstStyle/>
          <a:p>
            <a:fld id="{42F0D97B-4E18-124F-818B-3BB125BE2A9E}" type="slidenum">
              <a:rPr lang="es-ES" smtClean="0"/>
              <a:t>‹Nº›</a:t>
            </a:fld>
            <a:endParaRPr lang="es-ES"/>
          </a:p>
        </p:txBody>
      </p:sp>
    </p:spTree>
    <p:extLst>
      <p:ext uri="{BB962C8B-B14F-4D97-AF65-F5344CB8AC3E}">
        <p14:creationId xmlns:p14="http://schemas.microsoft.com/office/powerpoint/2010/main" val="2651286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ECAFF-FB16-2D45-AAA9-11FE464C68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s-ES"/>
          </a:p>
        </p:txBody>
      </p:sp>
      <p:sp>
        <p:nvSpPr>
          <p:cNvPr id="3" name="Vertical Text Placeholder 2">
            <a:extLst>
              <a:ext uri="{FF2B5EF4-FFF2-40B4-BE49-F238E27FC236}">
                <a16:creationId xmlns:a16="http://schemas.microsoft.com/office/drawing/2014/main" id="{8D4FC997-1DE5-3241-855A-4688AFACAAF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id="{556C6118-5BE0-F545-A790-B31595FC69BD}"/>
              </a:ext>
            </a:extLst>
          </p:cNvPr>
          <p:cNvSpPr>
            <a:spLocks noGrp="1"/>
          </p:cNvSpPr>
          <p:nvPr>
            <p:ph type="dt" sz="half" idx="10"/>
          </p:nvPr>
        </p:nvSpPr>
        <p:spPr/>
        <p:txBody>
          <a:bodyPr/>
          <a:lstStyle/>
          <a:p>
            <a:fld id="{04B6AB1C-0BCF-E84A-B350-D2CB6D4DCC69}" type="datetimeFigureOut">
              <a:rPr lang="es-ES" smtClean="0"/>
              <a:t>02/06/2021</a:t>
            </a:fld>
            <a:endParaRPr lang="es-ES"/>
          </a:p>
        </p:txBody>
      </p:sp>
      <p:sp>
        <p:nvSpPr>
          <p:cNvPr id="5" name="Footer Placeholder 4">
            <a:extLst>
              <a:ext uri="{FF2B5EF4-FFF2-40B4-BE49-F238E27FC236}">
                <a16:creationId xmlns:a16="http://schemas.microsoft.com/office/drawing/2014/main" id="{24F96844-B9E2-C641-B78E-272B91DE011C}"/>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2132FF30-A596-264C-BD64-01FD9739FA50}"/>
              </a:ext>
            </a:extLst>
          </p:cNvPr>
          <p:cNvSpPr>
            <a:spLocks noGrp="1"/>
          </p:cNvSpPr>
          <p:nvPr>
            <p:ph type="sldNum" sz="quarter" idx="12"/>
          </p:nvPr>
        </p:nvSpPr>
        <p:spPr/>
        <p:txBody>
          <a:bodyPr/>
          <a:lstStyle/>
          <a:p>
            <a:fld id="{42F0D97B-4E18-124F-818B-3BB125BE2A9E}" type="slidenum">
              <a:rPr lang="es-ES" smtClean="0"/>
              <a:t>‹Nº›</a:t>
            </a:fld>
            <a:endParaRPr lang="es-ES"/>
          </a:p>
        </p:txBody>
      </p:sp>
    </p:spTree>
    <p:extLst>
      <p:ext uri="{BB962C8B-B14F-4D97-AF65-F5344CB8AC3E}">
        <p14:creationId xmlns:p14="http://schemas.microsoft.com/office/powerpoint/2010/main" val="3828995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0B928B-714B-C746-813C-1D2021CDD91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s-ES"/>
          </a:p>
        </p:txBody>
      </p:sp>
      <p:sp>
        <p:nvSpPr>
          <p:cNvPr id="3" name="Vertical Text Placeholder 2">
            <a:extLst>
              <a:ext uri="{FF2B5EF4-FFF2-40B4-BE49-F238E27FC236}">
                <a16:creationId xmlns:a16="http://schemas.microsoft.com/office/drawing/2014/main" id="{51FA313B-FE15-1944-8FD4-ED185003A06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id="{2A78C206-DA6E-F145-AFBD-6E79C6D1DE65}"/>
              </a:ext>
            </a:extLst>
          </p:cNvPr>
          <p:cNvSpPr>
            <a:spLocks noGrp="1"/>
          </p:cNvSpPr>
          <p:nvPr>
            <p:ph type="dt" sz="half" idx="10"/>
          </p:nvPr>
        </p:nvSpPr>
        <p:spPr/>
        <p:txBody>
          <a:bodyPr/>
          <a:lstStyle/>
          <a:p>
            <a:fld id="{04B6AB1C-0BCF-E84A-B350-D2CB6D4DCC69}" type="datetimeFigureOut">
              <a:rPr lang="es-ES" smtClean="0"/>
              <a:t>02/06/2021</a:t>
            </a:fld>
            <a:endParaRPr lang="es-ES"/>
          </a:p>
        </p:txBody>
      </p:sp>
      <p:sp>
        <p:nvSpPr>
          <p:cNvPr id="5" name="Footer Placeholder 4">
            <a:extLst>
              <a:ext uri="{FF2B5EF4-FFF2-40B4-BE49-F238E27FC236}">
                <a16:creationId xmlns:a16="http://schemas.microsoft.com/office/drawing/2014/main" id="{F47E3470-3581-BC4C-8F5A-99C613A17AF2}"/>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2F7DE5E3-6B25-CC4A-9AA8-573AF8C782A1}"/>
              </a:ext>
            </a:extLst>
          </p:cNvPr>
          <p:cNvSpPr>
            <a:spLocks noGrp="1"/>
          </p:cNvSpPr>
          <p:nvPr>
            <p:ph type="sldNum" sz="quarter" idx="12"/>
          </p:nvPr>
        </p:nvSpPr>
        <p:spPr/>
        <p:txBody>
          <a:bodyPr/>
          <a:lstStyle/>
          <a:p>
            <a:fld id="{42F0D97B-4E18-124F-818B-3BB125BE2A9E}" type="slidenum">
              <a:rPr lang="es-ES" smtClean="0"/>
              <a:t>‹Nº›</a:t>
            </a:fld>
            <a:endParaRPr lang="es-ES"/>
          </a:p>
        </p:txBody>
      </p:sp>
    </p:spTree>
    <p:extLst>
      <p:ext uri="{BB962C8B-B14F-4D97-AF65-F5344CB8AC3E}">
        <p14:creationId xmlns:p14="http://schemas.microsoft.com/office/powerpoint/2010/main" val="818065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ítulo y objetos">
    <p:spTree>
      <p:nvGrpSpPr>
        <p:cNvPr id="1" name=""/>
        <p:cNvGrpSpPr/>
        <p:nvPr/>
      </p:nvGrpSpPr>
      <p:grpSpPr>
        <a:xfrm>
          <a:off x="0" y="0"/>
          <a:ext cx="0" cy="0"/>
          <a:chOff x="0" y="0"/>
          <a:chExt cx="0" cy="0"/>
        </a:xfrm>
      </p:grpSpPr>
      <p:sp>
        <p:nvSpPr>
          <p:cNvPr id="20" name="Texto del título"/>
          <p:cNvSpPr txBox="1">
            <a:spLocks noGrp="1"/>
          </p:cNvSpPr>
          <p:nvPr>
            <p:ph type="title"/>
          </p:nvPr>
        </p:nvSpPr>
        <p:spPr>
          <a:prstGeom prst="rect">
            <a:avLst/>
          </a:prstGeom>
        </p:spPr>
        <p:txBody>
          <a:bodyPr/>
          <a:lstStyle/>
          <a:p>
            <a:r>
              <a:t>Texto del título</a:t>
            </a:r>
          </a:p>
        </p:txBody>
      </p:sp>
      <p:sp>
        <p:nvSpPr>
          <p:cNvPr id="21" name="Nivel de texto 1…"/>
          <p:cNvSpPr txBox="1">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22" name="Número de diapositiva"/>
          <p:cNvSpPr txBox="1">
            <a:spLocks noGrp="1"/>
          </p:cNvSpPr>
          <p:nvPr>
            <p:ph type="sldNum" sz="quarter" idx="2"/>
          </p:nvPr>
        </p:nvSpPr>
        <p:spPr>
          <a:prstGeom prst="rect">
            <a:avLst/>
          </a:prstGeom>
        </p:spPr>
        <p:txBody>
          <a:bodyPr/>
          <a:lstStyle/>
          <a:p>
            <a:fld id="{86CB4B4D-7CA3-9044-876B-883B54F8677D}" type="slidenum">
              <a:rPr/>
              <a:pPr/>
              <a:t>‹Nº›</a:t>
            </a:fld>
            <a:endParaRPr/>
          </a:p>
        </p:txBody>
      </p:sp>
    </p:spTree>
    <p:extLst>
      <p:ext uri="{BB962C8B-B14F-4D97-AF65-F5344CB8AC3E}">
        <p14:creationId xmlns:p14="http://schemas.microsoft.com/office/powerpoint/2010/main" val="30478775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Horizontal con título">
    <p:spTree>
      <p:nvGrpSpPr>
        <p:cNvPr id="1" name=""/>
        <p:cNvGrpSpPr/>
        <p:nvPr/>
      </p:nvGrpSpPr>
      <p:grpSpPr>
        <a:xfrm>
          <a:off x="0" y="0"/>
          <a:ext cx="0" cy="0"/>
          <a:chOff x="0" y="0"/>
          <a:chExt cx="0" cy="0"/>
        </a:xfrm>
      </p:grpSpPr>
      <p:sp>
        <p:nvSpPr>
          <p:cNvPr id="16" name="Picture Placeholder 15"/>
          <p:cNvSpPr>
            <a:spLocks noGrp="1" noChangeAspect="1"/>
          </p:cNvSpPr>
          <p:nvPr>
            <p:ph type="pic" sz="quarter" idx="10"/>
          </p:nvPr>
        </p:nvSpPr>
        <p:spPr>
          <a:xfrm>
            <a:off x="711200" y="218392"/>
            <a:ext cx="9956800" cy="56007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0" indent="0" algn="ctr" rtl="0" eaLnBrk="1" latinLnBrk="0" hangingPunct="1">
              <a:spcBef>
                <a:spcPct val="20000"/>
              </a:spcBef>
              <a:defRPr kumimoji="0" lang="es-ES" sz="2400">
                <a:solidFill>
                  <a:schemeClr val="tx2"/>
                </a:solidFill>
                <a:latin typeface="+mn-lt"/>
                <a:ea typeface="+mn-ea"/>
                <a:cs typeface="+mn-cs"/>
              </a:defRPr>
            </a:lvl1pPr>
            <a:extLst/>
          </a:lstStyle>
          <a:p>
            <a:pPr lvl="0"/>
            <a:r>
              <a:rPr lang="es-ES" noProof="0"/>
              <a:t>Haga clic en el icono para agregar una imagen</a:t>
            </a:r>
          </a:p>
        </p:txBody>
      </p:sp>
      <p:sp>
        <p:nvSpPr>
          <p:cNvPr id="19" name="Text Placeholder 18"/>
          <p:cNvSpPr>
            <a:spLocks noGrp="1"/>
          </p:cNvSpPr>
          <p:nvPr>
            <p:ph type="body" sz="quarter" idx="11"/>
          </p:nvPr>
        </p:nvSpPr>
        <p:spPr>
          <a:xfrm>
            <a:off x="711200" y="5943601"/>
            <a:ext cx="9956800" cy="762000"/>
          </a:xfrm>
        </p:spPr>
        <p:txBody>
          <a:bodyPr/>
          <a:lstStyle>
            <a:lvl1pPr marL="0" marR="0" indent="0" algn="r" eaLnBrk="1" latinLnBrk="0" hangingPunct="1">
              <a:buFontTx/>
              <a:buNone/>
              <a:defRPr kumimoji="0" lang="es-ES" sz="2880" i="0" baseline="0"/>
            </a:lvl1pPr>
            <a:extLst/>
          </a:lstStyle>
          <a:p>
            <a:pPr lvl="0"/>
            <a:r>
              <a:rPr lang="es-ES"/>
              <a:t>Haga clic para modificar el estilo de texto del patrón</a:t>
            </a:r>
          </a:p>
        </p:txBody>
      </p:sp>
      <p:sp>
        <p:nvSpPr>
          <p:cNvPr id="4" name="Rectangle 6">
            <a:extLst>
              <a:ext uri="{FF2B5EF4-FFF2-40B4-BE49-F238E27FC236}">
                <a16:creationId xmlns:a16="http://schemas.microsoft.com/office/drawing/2014/main" id="{26DB850A-2FD7-E449-9BDD-7489B1F0205C}"/>
              </a:ext>
            </a:extLst>
          </p:cNvPr>
          <p:cNvSpPr>
            <a:spLocks noGrp="1"/>
          </p:cNvSpPr>
          <p:nvPr>
            <p:ph type="dt" sz="half" idx="12"/>
          </p:nvPr>
        </p:nvSpPr>
        <p:spPr/>
        <p:txBody>
          <a:bodyPr/>
          <a:lstStyle>
            <a:lvl1pPr algn="r">
              <a:defRPr>
                <a:solidFill>
                  <a:schemeClr val="bg1"/>
                </a:solidFill>
                <a:ea typeface="ＭＳ Ｐゴシック" charset="0"/>
              </a:defRPr>
            </a:lvl1pPr>
          </a:lstStyle>
          <a:p>
            <a:pPr>
              <a:defRPr/>
            </a:pPr>
            <a:fld id="{47E5811D-1FFC-C34B-859C-EC900E3A0C6F}" type="datetimeFigureOut">
              <a:rPr lang="es-ES"/>
              <a:pPr>
                <a:defRPr/>
              </a:pPr>
              <a:t>02/06/2021</a:t>
            </a:fld>
            <a:endParaRPr lang="es-ES"/>
          </a:p>
        </p:txBody>
      </p:sp>
      <p:sp>
        <p:nvSpPr>
          <p:cNvPr id="5" name="Rectangle 7">
            <a:extLst>
              <a:ext uri="{FF2B5EF4-FFF2-40B4-BE49-F238E27FC236}">
                <a16:creationId xmlns:a16="http://schemas.microsoft.com/office/drawing/2014/main" id="{4F965433-72E2-F841-BB02-F6CE9B88887E}"/>
              </a:ext>
            </a:extLst>
          </p:cNvPr>
          <p:cNvSpPr>
            <a:spLocks noGrp="1"/>
          </p:cNvSpPr>
          <p:nvPr>
            <p:ph type="sldNum" sz="quarter" idx="13"/>
          </p:nvPr>
        </p:nvSpPr>
        <p:spPr/>
        <p:txBody>
          <a:bodyPr/>
          <a:lstStyle>
            <a:lvl1pPr>
              <a:defRPr>
                <a:solidFill>
                  <a:srgbClr val="FFFFFF"/>
                </a:solidFill>
              </a:defRPr>
            </a:lvl1pPr>
          </a:lstStyle>
          <a:p>
            <a:pPr>
              <a:defRPr/>
            </a:pPr>
            <a:fld id="{F6D2BF12-A42B-1149-91F7-FADABEFB6D35}" type="slidenum">
              <a:rPr lang="es-ES"/>
              <a:pPr>
                <a:defRPr/>
              </a:pPr>
              <a:t>‹Nº›</a:t>
            </a:fld>
            <a:endParaRPr lang="es-ES"/>
          </a:p>
        </p:txBody>
      </p:sp>
      <p:sp>
        <p:nvSpPr>
          <p:cNvPr id="6" name="Rectangle 8">
            <a:extLst>
              <a:ext uri="{FF2B5EF4-FFF2-40B4-BE49-F238E27FC236}">
                <a16:creationId xmlns:a16="http://schemas.microsoft.com/office/drawing/2014/main" id="{85017F7C-D80F-6741-B705-F7D8C691DBAE}"/>
              </a:ext>
            </a:extLst>
          </p:cNvPr>
          <p:cNvSpPr>
            <a:spLocks noGrp="1"/>
          </p:cNvSpPr>
          <p:nvPr>
            <p:ph type="ftr" sz="quarter" idx="14"/>
          </p:nvPr>
        </p:nvSpPr>
        <p:spPr/>
        <p:txBody>
          <a:bodyPr/>
          <a:lstStyle>
            <a:lvl1pPr>
              <a:defRPr/>
            </a:lvl1pPr>
            <a:extLst/>
          </a:lstStyle>
          <a:p>
            <a:pPr>
              <a:defRPr/>
            </a:pPr>
            <a:endParaRPr lang="es-ES"/>
          </a:p>
        </p:txBody>
      </p:sp>
    </p:spTree>
    <p:extLst>
      <p:ext uri="{BB962C8B-B14F-4D97-AF65-F5344CB8AC3E}">
        <p14:creationId xmlns:p14="http://schemas.microsoft.com/office/powerpoint/2010/main" val="67242196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5848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7DA07-1E96-4749-878F-54A39AFD75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s-ES"/>
          </a:p>
        </p:txBody>
      </p:sp>
      <p:sp>
        <p:nvSpPr>
          <p:cNvPr id="3" name="Content Placeholder 2">
            <a:extLst>
              <a:ext uri="{FF2B5EF4-FFF2-40B4-BE49-F238E27FC236}">
                <a16:creationId xmlns:a16="http://schemas.microsoft.com/office/drawing/2014/main" id="{C5C1FAB0-D461-8446-B01E-99145B60788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id="{EBC38193-AE58-B14E-9331-5CD8DA5071D5}"/>
              </a:ext>
            </a:extLst>
          </p:cNvPr>
          <p:cNvSpPr>
            <a:spLocks noGrp="1"/>
          </p:cNvSpPr>
          <p:nvPr>
            <p:ph type="dt" sz="half" idx="10"/>
          </p:nvPr>
        </p:nvSpPr>
        <p:spPr/>
        <p:txBody>
          <a:bodyPr/>
          <a:lstStyle/>
          <a:p>
            <a:fld id="{04B6AB1C-0BCF-E84A-B350-D2CB6D4DCC69}" type="datetimeFigureOut">
              <a:rPr lang="es-ES" smtClean="0"/>
              <a:t>02/06/2021</a:t>
            </a:fld>
            <a:endParaRPr lang="es-ES"/>
          </a:p>
        </p:txBody>
      </p:sp>
      <p:sp>
        <p:nvSpPr>
          <p:cNvPr id="5" name="Footer Placeholder 4">
            <a:extLst>
              <a:ext uri="{FF2B5EF4-FFF2-40B4-BE49-F238E27FC236}">
                <a16:creationId xmlns:a16="http://schemas.microsoft.com/office/drawing/2014/main" id="{AA12AE97-7784-2B4E-ADFC-ECC7F552F7D2}"/>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3F5C90B2-752C-BF40-81C9-ED901DCE7710}"/>
              </a:ext>
            </a:extLst>
          </p:cNvPr>
          <p:cNvSpPr>
            <a:spLocks noGrp="1"/>
          </p:cNvSpPr>
          <p:nvPr>
            <p:ph type="sldNum" sz="quarter" idx="12"/>
          </p:nvPr>
        </p:nvSpPr>
        <p:spPr/>
        <p:txBody>
          <a:bodyPr/>
          <a:lstStyle/>
          <a:p>
            <a:fld id="{42F0D97B-4E18-124F-818B-3BB125BE2A9E}" type="slidenum">
              <a:rPr lang="es-ES" smtClean="0"/>
              <a:t>‹Nº›</a:t>
            </a:fld>
            <a:endParaRPr lang="es-ES"/>
          </a:p>
        </p:txBody>
      </p:sp>
    </p:spTree>
    <p:extLst>
      <p:ext uri="{BB962C8B-B14F-4D97-AF65-F5344CB8AC3E}">
        <p14:creationId xmlns:p14="http://schemas.microsoft.com/office/powerpoint/2010/main" val="1480298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A9014-0503-0E40-AB5B-5868BA517C5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s-ES"/>
          </a:p>
        </p:txBody>
      </p:sp>
      <p:sp>
        <p:nvSpPr>
          <p:cNvPr id="3" name="Text Placeholder 2">
            <a:extLst>
              <a:ext uri="{FF2B5EF4-FFF2-40B4-BE49-F238E27FC236}">
                <a16:creationId xmlns:a16="http://schemas.microsoft.com/office/drawing/2014/main" id="{E0645C50-E874-354A-A69A-81C132F828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7709502-7769-C347-BFAD-A18198C415C9}"/>
              </a:ext>
            </a:extLst>
          </p:cNvPr>
          <p:cNvSpPr>
            <a:spLocks noGrp="1"/>
          </p:cNvSpPr>
          <p:nvPr>
            <p:ph type="dt" sz="half" idx="10"/>
          </p:nvPr>
        </p:nvSpPr>
        <p:spPr/>
        <p:txBody>
          <a:bodyPr/>
          <a:lstStyle/>
          <a:p>
            <a:fld id="{04B6AB1C-0BCF-E84A-B350-D2CB6D4DCC69}" type="datetimeFigureOut">
              <a:rPr lang="es-ES" smtClean="0"/>
              <a:t>02/06/2021</a:t>
            </a:fld>
            <a:endParaRPr lang="es-ES"/>
          </a:p>
        </p:txBody>
      </p:sp>
      <p:sp>
        <p:nvSpPr>
          <p:cNvPr id="5" name="Footer Placeholder 4">
            <a:extLst>
              <a:ext uri="{FF2B5EF4-FFF2-40B4-BE49-F238E27FC236}">
                <a16:creationId xmlns:a16="http://schemas.microsoft.com/office/drawing/2014/main" id="{FEBA3E7B-FDA0-384F-B77A-EA690D12E1F5}"/>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F3B313D7-342B-AA46-94AB-0E92C5C3DECF}"/>
              </a:ext>
            </a:extLst>
          </p:cNvPr>
          <p:cNvSpPr>
            <a:spLocks noGrp="1"/>
          </p:cNvSpPr>
          <p:nvPr>
            <p:ph type="sldNum" sz="quarter" idx="12"/>
          </p:nvPr>
        </p:nvSpPr>
        <p:spPr/>
        <p:txBody>
          <a:bodyPr/>
          <a:lstStyle/>
          <a:p>
            <a:fld id="{42F0D97B-4E18-124F-818B-3BB125BE2A9E}" type="slidenum">
              <a:rPr lang="es-ES" smtClean="0"/>
              <a:t>‹Nº›</a:t>
            </a:fld>
            <a:endParaRPr lang="es-ES"/>
          </a:p>
        </p:txBody>
      </p:sp>
    </p:spTree>
    <p:extLst>
      <p:ext uri="{BB962C8B-B14F-4D97-AF65-F5344CB8AC3E}">
        <p14:creationId xmlns:p14="http://schemas.microsoft.com/office/powerpoint/2010/main" val="3896241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A4554-8D87-E14C-B7DD-E49C91D76E5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s-ES"/>
          </a:p>
        </p:txBody>
      </p:sp>
      <p:sp>
        <p:nvSpPr>
          <p:cNvPr id="3" name="Content Placeholder 2">
            <a:extLst>
              <a:ext uri="{FF2B5EF4-FFF2-40B4-BE49-F238E27FC236}">
                <a16:creationId xmlns:a16="http://schemas.microsoft.com/office/drawing/2014/main" id="{DA17BD41-E89E-C341-8CCB-0FF265F612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Content Placeholder 3">
            <a:extLst>
              <a:ext uri="{FF2B5EF4-FFF2-40B4-BE49-F238E27FC236}">
                <a16:creationId xmlns:a16="http://schemas.microsoft.com/office/drawing/2014/main" id="{29761FA6-4376-4147-971E-11093ACED41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5" name="Date Placeholder 4">
            <a:extLst>
              <a:ext uri="{FF2B5EF4-FFF2-40B4-BE49-F238E27FC236}">
                <a16:creationId xmlns:a16="http://schemas.microsoft.com/office/drawing/2014/main" id="{8BEE5556-9CE9-E14F-988B-5C5CA93FA68E}"/>
              </a:ext>
            </a:extLst>
          </p:cNvPr>
          <p:cNvSpPr>
            <a:spLocks noGrp="1"/>
          </p:cNvSpPr>
          <p:nvPr>
            <p:ph type="dt" sz="half" idx="10"/>
          </p:nvPr>
        </p:nvSpPr>
        <p:spPr/>
        <p:txBody>
          <a:bodyPr/>
          <a:lstStyle/>
          <a:p>
            <a:fld id="{04B6AB1C-0BCF-E84A-B350-D2CB6D4DCC69}" type="datetimeFigureOut">
              <a:rPr lang="es-ES" smtClean="0"/>
              <a:t>02/06/2021</a:t>
            </a:fld>
            <a:endParaRPr lang="es-ES"/>
          </a:p>
        </p:txBody>
      </p:sp>
      <p:sp>
        <p:nvSpPr>
          <p:cNvPr id="6" name="Footer Placeholder 5">
            <a:extLst>
              <a:ext uri="{FF2B5EF4-FFF2-40B4-BE49-F238E27FC236}">
                <a16:creationId xmlns:a16="http://schemas.microsoft.com/office/drawing/2014/main" id="{7590ADC3-3124-214E-8695-46C7B206BEEE}"/>
              </a:ext>
            </a:extLst>
          </p:cNvPr>
          <p:cNvSpPr>
            <a:spLocks noGrp="1"/>
          </p:cNvSpPr>
          <p:nvPr>
            <p:ph type="ftr" sz="quarter" idx="11"/>
          </p:nvPr>
        </p:nvSpPr>
        <p:spPr/>
        <p:txBody>
          <a:bodyPr/>
          <a:lstStyle/>
          <a:p>
            <a:endParaRPr lang="es-ES"/>
          </a:p>
        </p:txBody>
      </p:sp>
      <p:sp>
        <p:nvSpPr>
          <p:cNvPr id="7" name="Slide Number Placeholder 6">
            <a:extLst>
              <a:ext uri="{FF2B5EF4-FFF2-40B4-BE49-F238E27FC236}">
                <a16:creationId xmlns:a16="http://schemas.microsoft.com/office/drawing/2014/main" id="{7513E0F2-02C8-6040-AB53-6FD13D168FA1}"/>
              </a:ext>
            </a:extLst>
          </p:cNvPr>
          <p:cNvSpPr>
            <a:spLocks noGrp="1"/>
          </p:cNvSpPr>
          <p:nvPr>
            <p:ph type="sldNum" sz="quarter" idx="12"/>
          </p:nvPr>
        </p:nvSpPr>
        <p:spPr/>
        <p:txBody>
          <a:bodyPr/>
          <a:lstStyle/>
          <a:p>
            <a:fld id="{42F0D97B-4E18-124F-818B-3BB125BE2A9E}" type="slidenum">
              <a:rPr lang="es-ES" smtClean="0"/>
              <a:t>‹Nº›</a:t>
            </a:fld>
            <a:endParaRPr lang="es-ES"/>
          </a:p>
        </p:txBody>
      </p:sp>
    </p:spTree>
    <p:extLst>
      <p:ext uri="{BB962C8B-B14F-4D97-AF65-F5344CB8AC3E}">
        <p14:creationId xmlns:p14="http://schemas.microsoft.com/office/powerpoint/2010/main" val="2308311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6B823-F9F5-3840-AD1E-B1EC45DDF26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s-ES"/>
          </a:p>
        </p:txBody>
      </p:sp>
      <p:sp>
        <p:nvSpPr>
          <p:cNvPr id="3" name="Text Placeholder 2">
            <a:extLst>
              <a:ext uri="{FF2B5EF4-FFF2-40B4-BE49-F238E27FC236}">
                <a16:creationId xmlns:a16="http://schemas.microsoft.com/office/drawing/2014/main" id="{90F41212-503C-714C-A0B7-2327242F81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078924B-6240-B647-9D57-C81841BB319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5" name="Text Placeholder 4">
            <a:extLst>
              <a:ext uri="{FF2B5EF4-FFF2-40B4-BE49-F238E27FC236}">
                <a16:creationId xmlns:a16="http://schemas.microsoft.com/office/drawing/2014/main" id="{33F99006-FFF5-5B42-BC25-5F48B3083C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E5DE2B7-10EA-C544-B25B-B281652A0EB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7" name="Date Placeholder 6">
            <a:extLst>
              <a:ext uri="{FF2B5EF4-FFF2-40B4-BE49-F238E27FC236}">
                <a16:creationId xmlns:a16="http://schemas.microsoft.com/office/drawing/2014/main" id="{68EDFEB6-27EA-934F-AED1-AC054B392474}"/>
              </a:ext>
            </a:extLst>
          </p:cNvPr>
          <p:cNvSpPr>
            <a:spLocks noGrp="1"/>
          </p:cNvSpPr>
          <p:nvPr>
            <p:ph type="dt" sz="half" idx="10"/>
          </p:nvPr>
        </p:nvSpPr>
        <p:spPr/>
        <p:txBody>
          <a:bodyPr/>
          <a:lstStyle/>
          <a:p>
            <a:fld id="{04B6AB1C-0BCF-E84A-B350-D2CB6D4DCC69}" type="datetimeFigureOut">
              <a:rPr lang="es-ES" smtClean="0"/>
              <a:t>02/06/2021</a:t>
            </a:fld>
            <a:endParaRPr lang="es-ES"/>
          </a:p>
        </p:txBody>
      </p:sp>
      <p:sp>
        <p:nvSpPr>
          <p:cNvPr id="8" name="Footer Placeholder 7">
            <a:extLst>
              <a:ext uri="{FF2B5EF4-FFF2-40B4-BE49-F238E27FC236}">
                <a16:creationId xmlns:a16="http://schemas.microsoft.com/office/drawing/2014/main" id="{0B7C553A-DFFA-3E4F-A85F-613B88378E51}"/>
              </a:ext>
            </a:extLst>
          </p:cNvPr>
          <p:cNvSpPr>
            <a:spLocks noGrp="1"/>
          </p:cNvSpPr>
          <p:nvPr>
            <p:ph type="ftr" sz="quarter" idx="11"/>
          </p:nvPr>
        </p:nvSpPr>
        <p:spPr/>
        <p:txBody>
          <a:bodyPr/>
          <a:lstStyle/>
          <a:p>
            <a:endParaRPr lang="es-ES"/>
          </a:p>
        </p:txBody>
      </p:sp>
      <p:sp>
        <p:nvSpPr>
          <p:cNvPr id="9" name="Slide Number Placeholder 8">
            <a:extLst>
              <a:ext uri="{FF2B5EF4-FFF2-40B4-BE49-F238E27FC236}">
                <a16:creationId xmlns:a16="http://schemas.microsoft.com/office/drawing/2014/main" id="{31219F33-335D-314A-A41F-4E0A4BE9EDAE}"/>
              </a:ext>
            </a:extLst>
          </p:cNvPr>
          <p:cNvSpPr>
            <a:spLocks noGrp="1"/>
          </p:cNvSpPr>
          <p:nvPr>
            <p:ph type="sldNum" sz="quarter" idx="12"/>
          </p:nvPr>
        </p:nvSpPr>
        <p:spPr/>
        <p:txBody>
          <a:bodyPr/>
          <a:lstStyle/>
          <a:p>
            <a:fld id="{42F0D97B-4E18-124F-818B-3BB125BE2A9E}" type="slidenum">
              <a:rPr lang="es-ES" smtClean="0"/>
              <a:t>‹Nº›</a:t>
            </a:fld>
            <a:endParaRPr lang="es-ES"/>
          </a:p>
        </p:txBody>
      </p:sp>
    </p:spTree>
    <p:extLst>
      <p:ext uri="{BB962C8B-B14F-4D97-AF65-F5344CB8AC3E}">
        <p14:creationId xmlns:p14="http://schemas.microsoft.com/office/powerpoint/2010/main" val="3261508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AED29-EE0A-EF41-9C85-6D57F1435BE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s-ES"/>
          </a:p>
        </p:txBody>
      </p:sp>
      <p:sp>
        <p:nvSpPr>
          <p:cNvPr id="3" name="Date Placeholder 2">
            <a:extLst>
              <a:ext uri="{FF2B5EF4-FFF2-40B4-BE49-F238E27FC236}">
                <a16:creationId xmlns:a16="http://schemas.microsoft.com/office/drawing/2014/main" id="{74F2A7FE-EED1-584A-A5D0-151CA8CBBA8B}"/>
              </a:ext>
            </a:extLst>
          </p:cNvPr>
          <p:cNvSpPr>
            <a:spLocks noGrp="1"/>
          </p:cNvSpPr>
          <p:nvPr>
            <p:ph type="dt" sz="half" idx="10"/>
          </p:nvPr>
        </p:nvSpPr>
        <p:spPr/>
        <p:txBody>
          <a:bodyPr/>
          <a:lstStyle/>
          <a:p>
            <a:fld id="{04B6AB1C-0BCF-E84A-B350-D2CB6D4DCC69}" type="datetimeFigureOut">
              <a:rPr lang="es-ES" smtClean="0"/>
              <a:t>02/06/2021</a:t>
            </a:fld>
            <a:endParaRPr lang="es-ES"/>
          </a:p>
        </p:txBody>
      </p:sp>
      <p:sp>
        <p:nvSpPr>
          <p:cNvPr id="4" name="Footer Placeholder 3">
            <a:extLst>
              <a:ext uri="{FF2B5EF4-FFF2-40B4-BE49-F238E27FC236}">
                <a16:creationId xmlns:a16="http://schemas.microsoft.com/office/drawing/2014/main" id="{6C38AC17-63A2-4F47-BC8F-CEE1A2B2007A}"/>
              </a:ext>
            </a:extLst>
          </p:cNvPr>
          <p:cNvSpPr>
            <a:spLocks noGrp="1"/>
          </p:cNvSpPr>
          <p:nvPr>
            <p:ph type="ftr" sz="quarter" idx="11"/>
          </p:nvPr>
        </p:nvSpPr>
        <p:spPr/>
        <p:txBody>
          <a:bodyPr/>
          <a:lstStyle/>
          <a:p>
            <a:endParaRPr lang="es-ES"/>
          </a:p>
        </p:txBody>
      </p:sp>
      <p:sp>
        <p:nvSpPr>
          <p:cNvPr id="5" name="Slide Number Placeholder 4">
            <a:extLst>
              <a:ext uri="{FF2B5EF4-FFF2-40B4-BE49-F238E27FC236}">
                <a16:creationId xmlns:a16="http://schemas.microsoft.com/office/drawing/2014/main" id="{FE89FAD5-F9FC-DA4F-89F3-C8BC2C3F047C}"/>
              </a:ext>
            </a:extLst>
          </p:cNvPr>
          <p:cNvSpPr>
            <a:spLocks noGrp="1"/>
          </p:cNvSpPr>
          <p:nvPr>
            <p:ph type="sldNum" sz="quarter" idx="12"/>
          </p:nvPr>
        </p:nvSpPr>
        <p:spPr/>
        <p:txBody>
          <a:bodyPr/>
          <a:lstStyle/>
          <a:p>
            <a:fld id="{42F0D97B-4E18-124F-818B-3BB125BE2A9E}" type="slidenum">
              <a:rPr lang="es-ES" smtClean="0"/>
              <a:t>‹Nº›</a:t>
            </a:fld>
            <a:endParaRPr lang="es-ES"/>
          </a:p>
        </p:txBody>
      </p:sp>
    </p:spTree>
    <p:extLst>
      <p:ext uri="{BB962C8B-B14F-4D97-AF65-F5344CB8AC3E}">
        <p14:creationId xmlns:p14="http://schemas.microsoft.com/office/powerpoint/2010/main" val="2503974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92A1E9-2993-214B-9173-EBDD671CEE34}"/>
              </a:ext>
            </a:extLst>
          </p:cNvPr>
          <p:cNvSpPr>
            <a:spLocks noGrp="1"/>
          </p:cNvSpPr>
          <p:nvPr>
            <p:ph type="dt" sz="half" idx="10"/>
          </p:nvPr>
        </p:nvSpPr>
        <p:spPr/>
        <p:txBody>
          <a:bodyPr/>
          <a:lstStyle/>
          <a:p>
            <a:fld id="{04B6AB1C-0BCF-E84A-B350-D2CB6D4DCC69}" type="datetimeFigureOut">
              <a:rPr lang="es-ES" smtClean="0"/>
              <a:t>02/06/2021</a:t>
            </a:fld>
            <a:endParaRPr lang="es-ES"/>
          </a:p>
        </p:txBody>
      </p:sp>
      <p:sp>
        <p:nvSpPr>
          <p:cNvPr id="3" name="Footer Placeholder 2">
            <a:extLst>
              <a:ext uri="{FF2B5EF4-FFF2-40B4-BE49-F238E27FC236}">
                <a16:creationId xmlns:a16="http://schemas.microsoft.com/office/drawing/2014/main" id="{3EBB16EB-A656-2246-A75B-73F2AE8124E5}"/>
              </a:ext>
            </a:extLst>
          </p:cNvPr>
          <p:cNvSpPr>
            <a:spLocks noGrp="1"/>
          </p:cNvSpPr>
          <p:nvPr>
            <p:ph type="ftr" sz="quarter" idx="11"/>
          </p:nvPr>
        </p:nvSpPr>
        <p:spPr/>
        <p:txBody>
          <a:bodyPr/>
          <a:lstStyle/>
          <a:p>
            <a:endParaRPr lang="es-ES"/>
          </a:p>
        </p:txBody>
      </p:sp>
      <p:sp>
        <p:nvSpPr>
          <p:cNvPr id="4" name="Slide Number Placeholder 3">
            <a:extLst>
              <a:ext uri="{FF2B5EF4-FFF2-40B4-BE49-F238E27FC236}">
                <a16:creationId xmlns:a16="http://schemas.microsoft.com/office/drawing/2014/main" id="{2CE31EE2-CBE8-814A-9124-4585B7AB693B}"/>
              </a:ext>
            </a:extLst>
          </p:cNvPr>
          <p:cNvSpPr>
            <a:spLocks noGrp="1"/>
          </p:cNvSpPr>
          <p:nvPr>
            <p:ph type="sldNum" sz="quarter" idx="12"/>
          </p:nvPr>
        </p:nvSpPr>
        <p:spPr/>
        <p:txBody>
          <a:bodyPr/>
          <a:lstStyle/>
          <a:p>
            <a:fld id="{42F0D97B-4E18-124F-818B-3BB125BE2A9E}" type="slidenum">
              <a:rPr lang="es-ES" smtClean="0"/>
              <a:t>‹Nº›</a:t>
            </a:fld>
            <a:endParaRPr lang="es-ES"/>
          </a:p>
        </p:txBody>
      </p:sp>
    </p:spTree>
    <p:extLst>
      <p:ext uri="{BB962C8B-B14F-4D97-AF65-F5344CB8AC3E}">
        <p14:creationId xmlns:p14="http://schemas.microsoft.com/office/powerpoint/2010/main" val="1668722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15419-65F3-B440-B26F-8AD681C0D6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s-ES"/>
          </a:p>
        </p:txBody>
      </p:sp>
      <p:sp>
        <p:nvSpPr>
          <p:cNvPr id="3" name="Content Placeholder 2">
            <a:extLst>
              <a:ext uri="{FF2B5EF4-FFF2-40B4-BE49-F238E27FC236}">
                <a16:creationId xmlns:a16="http://schemas.microsoft.com/office/drawing/2014/main" id="{87656EB5-1B2C-6A4C-9A16-D93B6A1ACF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Text Placeholder 3">
            <a:extLst>
              <a:ext uri="{FF2B5EF4-FFF2-40B4-BE49-F238E27FC236}">
                <a16:creationId xmlns:a16="http://schemas.microsoft.com/office/drawing/2014/main" id="{F73DA5FA-774C-6246-9D3B-22025EF969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F2D23E8-0AEA-3B45-88FE-90ADB32F2EA4}"/>
              </a:ext>
            </a:extLst>
          </p:cNvPr>
          <p:cNvSpPr>
            <a:spLocks noGrp="1"/>
          </p:cNvSpPr>
          <p:nvPr>
            <p:ph type="dt" sz="half" idx="10"/>
          </p:nvPr>
        </p:nvSpPr>
        <p:spPr/>
        <p:txBody>
          <a:bodyPr/>
          <a:lstStyle/>
          <a:p>
            <a:fld id="{04B6AB1C-0BCF-E84A-B350-D2CB6D4DCC69}" type="datetimeFigureOut">
              <a:rPr lang="es-ES" smtClean="0"/>
              <a:t>02/06/2021</a:t>
            </a:fld>
            <a:endParaRPr lang="es-ES"/>
          </a:p>
        </p:txBody>
      </p:sp>
      <p:sp>
        <p:nvSpPr>
          <p:cNvPr id="6" name="Footer Placeholder 5">
            <a:extLst>
              <a:ext uri="{FF2B5EF4-FFF2-40B4-BE49-F238E27FC236}">
                <a16:creationId xmlns:a16="http://schemas.microsoft.com/office/drawing/2014/main" id="{AD63D3E6-96AA-5F49-B67A-65E0CCF97F1F}"/>
              </a:ext>
            </a:extLst>
          </p:cNvPr>
          <p:cNvSpPr>
            <a:spLocks noGrp="1"/>
          </p:cNvSpPr>
          <p:nvPr>
            <p:ph type="ftr" sz="quarter" idx="11"/>
          </p:nvPr>
        </p:nvSpPr>
        <p:spPr/>
        <p:txBody>
          <a:bodyPr/>
          <a:lstStyle/>
          <a:p>
            <a:endParaRPr lang="es-ES"/>
          </a:p>
        </p:txBody>
      </p:sp>
      <p:sp>
        <p:nvSpPr>
          <p:cNvPr id="7" name="Slide Number Placeholder 6">
            <a:extLst>
              <a:ext uri="{FF2B5EF4-FFF2-40B4-BE49-F238E27FC236}">
                <a16:creationId xmlns:a16="http://schemas.microsoft.com/office/drawing/2014/main" id="{5C169B41-81D3-BD41-ADDC-2D94BB3C28DB}"/>
              </a:ext>
            </a:extLst>
          </p:cNvPr>
          <p:cNvSpPr>
            <a:spLocks noGrp="1"/>
          </p:cNvSpPr>
          <p:nvPr>
            <p:ph type="sldNum" sz="quarter" idx="12"/>
          </p:nvPr>
        </p:nvSpPr>
        <p:spPr/>
        <p:txBody>
          <a:bodyPr/>
          <a:lstStyle/>
          <a:p>
            <a:fld id="{42F0D97B-4E18-124F-818B-3BB125BE2A9E}" type="slidenum">
              <a:rPr lang="es-ES" smtClean="0"/>
              <a:t>‹Nº›</a:t>
            </a:fld>
            <a:endParaRPr lang="es-ES"/>
          </a:p>
        </p:txBody>
      </p:sp>
    </p:spTree>
    <p:extLst>
      <p:ext uri="{BB962C8B-B14F-4D97-AF65-F5344CB8AC3E}">
        <p14:creationId xmlns:p14="http://schemas.microsoft.com/office/powerpoint/2010/main" val="486195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909C4-44E9-E547-9217-1A8E51E71A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s-ES"/>
          </a:p>
        </p:txBody>
      </p:sp>
      <p:sp>
        <p:nvSpPr>
          <p:cNvPr id="3" name="Picture Placeholder 2">
            <a:extLst>
              <a:ext uri="{FF2B5EF4-FFF2-40B4-BE49-F238E27FC236}">
                <a16:creationId xmlns:a16="http://schemas.microsoft.com/office/drawing/2014/main" id="{1BD8240C-618D-534D-B1DB-1E3E423BBC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Text Placeholder 3">
            <a:extLst>
              <a:ext uri="{FF2B5EF4-FFF2-40B4-BE49-F238E27FC236}">
                <a16:creationId xmlns:a16="http://schemas.microsoft.com/office/drawing/2014/main" id="{259184BD-5BD8-0143-B6AD-0E85AAC2C7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BF19240-F768-054D-810E-06448AB9892D}"/>
              </a:ext>
            </a:extLst>
          </p:cNvPr>
          <p:cNvSpPr>
            <a:spLocks noGrp="1"/>
          </p:cNvSpPr>
          <p:nvPr>
            <p:ph type="dt" sz="half" idx="10"/>
          </p:nvPr>
        </p:nvSpPr>
        <p:spPr/>
        <p:txBody>
          <a:bodyPr/>
          <a:lstStyle/>
          <a:p>
            <a:fld id="{04B6AB1C-0BCF-E84A-B350-D2CB6D4DCC69}" type="datetimeFigureOut">
              <a:rPr lang="es-ES" smtClean="0"/>
              <a:t>02/06/2021</a:t>
            </a:fld>
            <a:endParaRPr lang="es-ES"/>
          </a:p>
        </p:txBody>
      </p:sp>
      <p:sp>
        <p:nvSpPr>
          <p:cNvPr id="6" name="Footer Placeholder 5">
            <a:extLst>
              <a:ext uri="{FF2B5EF4-FFF2-40B4-BE49-F238E27FC236}">
                <a16:creationId xmlns:a16="http://schemas.microsoft.com/office/drawing/2014/main" id="{C6D99C4F-6984-154B-82AC-091377454294}"/>
              </a:ext>
            </a:extLst>
          </p:cNvPr>
          <p:cNvSpPr>
            <a:spLocks noGrp="1"/>
          </p:cNvSpPr>
          <p:nvPr>
            <p:ph type="ftr" sz="quarter" idx="11"/>
          </p:nvPr>
        </p:nvSpPr>
        <p:spPr/>
        <p:txBody>
          <a:bodyPr/>
          <a:lstStyle/>
          <a:p>
            <a:endParaRPr lang="es-ES"/>
          </a:p>
        </p:txBody>
      </p:sp>
      <p:sp>
        <p:nvSpPr>
          <p:cNvPr id="7" name="Slide Number Placeholder 6">
            <a:extLst>
              <a:ext uri="{FF2B5EF4-FFF2-40B4-BE49-F238E27FC236}">
                <a16:creationId xmlns:a16="http://schemas.microsoft.com/office/drawing/2014/main" id="{1D2B50D3-C803-5A41-917C-88AC37DE0836}"/>
              </a:ext>
            </a:extLst>
          </p:cNvPr>
          <p:cNvSpPr>
            <a:spLocks noGrp="1"/>
          </p:cNvSpPr>
          <p:nvPr>
            <p:ph type="sldNum" sz="quarter" idx="12"/>
          </p:nvPr>
        </p:nvSpPr>
        <p:spPr/>
        <p:txBody>
          <a:bodyPr/>
          <a:lstStyle/>
          <a:p>
            <a:fld id="{42F0D97B-4E18-124F-818B-3BB125BE2A9E}" type="slidenum">
              <a:rPr lang="es-ES" smtClean="0"/>
              <a:t>‹Nº›</a:t>
            </a:fld>
            <a:endParaRPr lang="es-ES"/>
          </a:p>
        </p:txBody>
      </p:sp>
    </p:spTree>
    <p:extLst>
      <p:ext uri="{BB962C8B-B14F-4D97-AF65-F5344CB8AC3E}">
        <p14:creationId xmlns:p14="http://schemas.microsoft.com/office/powerpoint/2010/main" val="113560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DF2540-A1AA-A249-9522-DC9200A32361}"/>
              </a:ext>
            </a:extLst>
          </p:cNvPr>
          <p:cNvPicPr>
            <a:picLocks noChangeAspect="1"/>
          </p:cNvPicPr>
          <p:nvPr userDrawn="1"/>
        </p:nvPicPr>
        <p:blipFill>
          <a:blip r:embed="rId16"/>
          <a:stretch>
            <a:fillRect/>
          </a:stretch>
        </p:blipFill>
        <p:spPr>
          <a:xfrm>
            <a:off x="0" y="-36593"/>
            <a:ext cx="12192000" cy="6908800"/>
          </a:xfrm>
          <a:prstGeom prst="rect">
            <a:avLst/>
          </a:prstGeom>
        </p:spPr>
      </p:pic>
      <p:sp>
        <p:nvSpPr>
          <p:cNvPr id="2" name="Title Placeholder 1">
            <a:extLst>
              <a:ext uri="{FF2B5EF4-FFF2-40B4-BE49-F238E27FC236}">
                <a16:creationId xmlns:a16="http://schemas.microsoft.com/office/drawing/2014/main" id="{2B71D17F-1488-8C41-AF39-C5027F7B2E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ES"/>
          </a:p>
        </p:txBody>
      </p:sp>
      <p:sp>
        <p:nvSpPr>
          <p:cNvPr id="3" name="Text Placeholder 2">
            <a:extLst>
              <a:ext uri="{FF2B5EF4-FFF2-40B4-BE49-F238E27FC236}">
                <a16:creationId xmlns:a16="http://schemas.microsoft.com/office/drawing/2014/main" id="{3715D909-C4E8-0D44-8C07-ED29C30C4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id="{D2812B3F-FBF5-E24D-B844-7F0F353E5A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B6AB1C-0BCF-E84A-B350-D2CB6D4DCC69}" type="datetimeFigureOut">
              <a:rPr lang="es-ES" smtClean="0"/>
              <a:t>02/06/2021</a:t>
            </a:fld>
            <a:endParaRPr lang="es-ES"/>
          </a:p>
        </p:txBody>
      </p:sp>
      <p:sp>
        <p:nvSpPr>
          <p:cNvPr id="5" name="Footer Placeholder 4">
            <a:extLst>
              <a:ext uri="{FF2B5EF4-FFF2-40B4-BE49-F238E27FC236}">
                <a16:creationId xmlns:a16="http://schemas.microsoft.com/office/drawing/2014/main" id="{365679E0-2AFD-0349-AF37-5FE0AE8698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a:extLst>
              <a:ext uri="{FF2B5EF4-FFF2-40B4-BE49-F238E27FC236}">
                <a16:creationId xmlns:a16="http://schemas.microsoft.com/office/drawing/2014/main" id="{94B5DCFA-E62E-5A44-9A94-55C6C690A2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F0D97B-4E18-124F-818B-3BB125BE2A9E}" type="slidenum">
              <a:rPr lang="es-ES" smtClean="0"/>
              <a:t>‹Nº›</a:t>
            </a:fld>
            <a:endParaRPr lang="es-ES"/>
          </a:p>
        </p:txBody>
      </p:sp>
    </p:spTree>
    <p:extLst>
      <p:ext uri="{BB962C8B-B14F-4D97-AF65-F5344CB8AC3E}">
        <p14:creationId xmlns:p14="http://schemas.microsoft.com/office/powerpoint/2010/main" val="281532771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0.gif"/></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gif"/><Relationship Id="rId1" Type="http://schemas.openxmlformats.org/officeDocument/2006/relationships/slideLayout" Target="../slideLayouts/slideLayout2.xml"/><Relationship Id="rId4" Type="http://schemas.openxmlformats.org/officeDocument/2006/relationships/image" Target="../media/image41.gif"/></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4.wdp"/></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6.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70.png"/><Relationship Id="rId7" Type="http://schemas.openxmlformats.org/officeDocument/2006/relationships/image" Target="../media/image72.png"/><Relationship Id="rId2" Type="http://schemas.openxmlformats.org/officeDocument/2006/relationships/image" Target="../media/image69.pn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71.png"/><Relationship Id="rId10" Type="http://schemas.microsoft.com/office/2007/relationships/hdphoto" Target="../media/hdphoto12.wdp"/><Relationship Id="rId4" Type="http://schemas.microsoft.com/office/2007/relationships/hdphoto" Target="../media/hdphoto9.wdp"/><Relationship Id="rId9"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png"/><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76.png"/><Relationship Id="rId5" Type="http://schemas.openxmlformats.org/officeDocument/2006/relationships/chart" Target="../charts/chart5.xml"/><Relationship Id="rId4" Type="http://schemas.openxmlformats.org/officeDocument/2006/relationships/image" Target="../media/image75.emf"/></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5.emf"/><Relationship Id="rId1" Type="http://schemas.openxmlformats.org/officeDocument/2006/relationships/slideLayout" Target="../slideLayouts/slideLayout12.xml"/><Relationship Id="rId5" Type="http://schemas.openxmlformats.org/officeDocument/2006/relationships/image" Target="../media/image74.png"/><Relationship Id="rId4" Type="http://schemas.microsoft.com/office/2007/relationships/hdphoto" Target="../media/hdphoto13.wdp"/></Relationships>
</file>

<file path=ppt/slides/_rels/slide4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4.png"/><Relationship Id="rId4" Type="http://schemas.microsoft.com/office/2007/relationships/hdphoto" Target="../media/hdphoto14.wdp"/></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81.png"/><Relationship Id="rId5" Type="http://schemas.openxmlformats.org/officeDocument/2006/relationships/image" Target="../media/image80.png"/><Relationship Id="rId4" Type="http://schemas.microsoft.com/office/2007/relationships/hdphoto" Target="../media/hdphoto15.wdp"/></Relationships>
</file>

<file path=ppt/slides/_rels/slide51.xml.rels><?xml version="1.0" encoding="UTF-8" standalone="yes"?>
<Relationships xmlns="http://schemas.openxmlformats.org/package/2006/relationships"><Relationship Id="rId3" Type="http://schemas.microsoft.com/office/2007/relationships/hdphoto" Target="../media/hdphoto15.wdp"/><Relationship Id="rId7" Type="http://schemas.openxmlformats.org/officeDocument/2006/relationships/image" Target="../media/image81.png"/><Relationship Id="rId2" Type="http://schemas.openxmlformats.org/officeDocument/2006/relationships/image" Target="../media/image79.png"/><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0.png"/></Relationships>
</file>

<file path=ppt/slides/_rels/slide5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82.png"/><Relationship Id="rId5" Type="http://schemas.openxmlformats.org/officeDocument/2006/relationships/image" Target="../media/image80.png"/><Relationship Id="rId4" Type="http://schemas.microsoft.com/office/2007/relationships/hdphoto" Target="../media/hdphoto15.wdp"/></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81.png"/><Relationship Id="rId5" Type="http://schemas.openxmlformats.org/officeDocument/2006/relationships/image" Target="../media/image80.png"/><Relationship Id="rId4" Type="http://schemas.microsoft.com/office/2007/relationships/hdphoto" Target="../media/hdphoto15.wdp"/></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6.png"/><Relationship Id="rId7" Type="http://schemas.openxmlformats.org/officeDocument/2006/relationships/image" Target="../media/image89.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88.png"/><Relationship Id="rId5" Type="http://schemas.openxmlformats.org/officeDocument/2006/relationships/image" Target="../media/image87.jpeg"/><Relationship Id="rId4" Type="http://schemas.microsoft.com/office/2007/relationships/hdphoto" Target="../media/hdphoto18.wdp"/></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diagramColors" Target="../diagrams/colors1.xml"/><Relationship Id="rId18" Type="http://schemas.openxmlformats.org/officeDocument/2006/relationships/image" Target="../media/image98.png"/><Relationship Id="rId26" Type="http://schemas.openxmlformats.org/officeDocument/2006/relationships/image" Target="../media/image104.png"/><Relationship Id="rId3" Type="http://schemas.microsoft.com/office/2007/relationships/hdphoto" Target="../media/hdphoto19.wdp"/><Relationship Id="rId21" Type="http://schemas.openxmlformats.org/officeDocument/2006/relationships/image" Target="../media/image99.png"/><Relationship Id="rId7" Type="http://schemas.microsoft.com/office/2007/relationships/hdphoto" Target="../media/hdphoto21.wdp"/><Relationship Id="rId12" Type="http://schemas.openxmlformats.org/officeDocument/2006/relationships/diagramQuickStyle" Target="../diagrams/quickStyle1.xml"/><Relationship Id="rId17" Type="http://schemas.openxmlformats.org/officeDocument/2006/relationships/image" Target="../media/image97.png"/><Relationship Id="rId25" Type="http://schemas.openxmlformats.org/officeDocument/2006/relationships/image" Target="../media/image103.png"/><Relationship Id="rId2" Type="http://schemas.openxmlformats.org/officeDocument/2006/relationships/image" Target="../media/image91.png"/><Relationship Id="rId16" Type="http://schemas.openxmlformats.org/officeDocument/2006/relationships/image" Target="../media/image96.png"/><Relationship Id="rId20"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diagramLayout" Target="../diagrams/layout1.xml"/><Relationship Id="rId24" Type="http://schemas.openxmlformats.org/officeDocument/2006/relationships/image" Target="../media/image102.png"/><Relationship Id="rId5" Type="http://schemas.microsoft.com/office/2007/relationships/hdphoto" Target="../media/hdphoto20.wdp"/><Relationship Id="rId15" Type="http://schemas.openxmlformats.org/officeDocument/2006/relationships/image" Target="../media/image95.jpeg"/><Relationship Id="rId23" Type="http://schemas.openxmlformats.org/officeDocument/2006/relationships/image" Target="../media/image101.png"/><Relationship Id="rId28" Type="http://schemas.openxmlformats.org/officeDocument/2006/relationships/image" Target="../media/image106.png"/><Relationship Id="rId10" Type="http://schemas.openxmlformats.org/officeDocument/2006/relationships/diagramData" Target="../diagrams/data1.xml"/><Relationship Id="rId19" Type="http://schemas.openxmlformats.org/officeDocument/2006/relationships/image" Target="../media/image87.jpeg"/><Relationship Id="rId4" Type="http://schemas.openxmlformats.org/officeDocument/2006/relationships/image" Target="../media/image92.png"/><Relationship Id="rId9" Type="http://schemas.microsoft.com/office/2007/relationships/hdphoto" Target="../media/hdphoto22.wdp"/><Relationship Id="rId14" Type="http://schemas.microsoft.com/office/2007/relationships/diagramDrawing" Target="../diagrams/drawing1.xml"/><Relationship Id="rId22" Type="http://schemas.openxmlformats.org/officeDocument/2006/relationships/image" Target="../media/image100.png"/><Relationship Id="rId27" Type="http://schemas.openxmlformats.org/officeDocument/2006/relationships/image" Target="../media/image105.png"/></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07.jpeg"/><Relationship Id="rId4" Type="http://schemas.openxmlformats.org/officeDocument/2006/relationships/image" Target="../media/image90.png"/></Relationships>
</file>

<file path=ppt/slides/_rels/slide62.xml.rels><?xml version="1.0" encoding="UTF-8" standalone="yes"?>
<Relationships xmlns="http://schemas.openxmlformats.org/package/2006/relationships"><Relationship Id="rId3" Type="http://schemas.openxmlformats.org/officeDocument/2006/relationships/image" Target="../media/image108.png"/><Relationship Id="rId7" Type="http://schemas.microsoft.com/office/2007/relationships/hdphoto" Target="../media/hdphoto24.wdp"/><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png"/><Relationship Id="rId4" Type="http://schemas.microsoft.com/office/2007/relationships/hdphoto" Target="../media/hdphoto23.wdp"/></Relationships>
</file>

<file path=ppt/slides/_rels/slide6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6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2.png"/><Relationship Id="rId5" Type="http://schemas.microsoft.com/office/2007/relationships/hdphoto" Target="../media/hdphoto26.wdp"/><Relationship Id="rId4" Type="http://schemas.openxmlformats.org/officeDocument/2006/relationships/image" Target="../media/image115.png"/></Relationships>
</file>

<file path=ppt/slides/_rels/slide6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6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 Id="rId6" Type="http://schemas.microsoft.com/office/2007/relationships/hdphoto" Target="../media/hdphoto28.wdp"/><Relationship Id="rId5" Type="http://schemas.openxmlformats.org/officeDocument/2006/relationships/image" Target="../media/image122.png"/><Relationship Id="rId4" Type="http://schemas.microsoft.com/office/2007/relationships/hdphoto" Target="../media/hdphoto27.wdp"/></Relationships>
</file>

<file path=ppt/slides/_rels/slide71.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76.png"/><Relationship Id="rId5" Type="http://schemas.openxmlformats.org/officeDocument/2006/relationships/image" Target="../media/image75.emf"/><Relationship Id="rId4" Type="http://schemas.microsoft.com/office/2007/relationships/hdphoto" Target="../media/hdphoto29.wdp"/></Relationships>
</file>

<file path=ppt/slides/_rels/slide74.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124.png"/><Relationship Id="rId1" Type="http://schemas.openxmlformats.org/officeDocument/2006/relationships/slideLayout" Target="../slideLayouts/slideLayout2.xml"/><Relationship Id="rId5" Type="http://schemas.microsoft.com/office/2007/relationships/hdphoto" Target="../media/hdphoto31.wdp"/><Relationship Id="rId4" Type="http://schemas.openxmlformats.org/officeDocument/2006/relationships/image" Target="../media/image78.png"/></Relationships>
</file>

<file path=ppt/slides/_rels/slide75.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8" Type="http://schemas.microsoft.com/office/2007/relationships/hdphoto" Target="../media/hdphoto34.wdp"/><Relationship Id="rId3" Type="http://schemas.openxmlformats.org/officeDocument/2006/relationships/image" Target="../media/image125.jpeg"/><Relationship Id="rId7" Type="http://schemas.openxmlformats.org/officeDocument/2006/relationships/image" Target="../media/image128.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microsoft.com/office/2007/relationships/hdphoto" Target="../media/hdphoto33.wdp"/><Relationship Id="rId5" Type="http://schemas.openxmlformats.org/officeDocument/2006/relationships/image" Target="../media/image127.png"/><Relationship Id="rId4" Type="http://schemas.openxmlformats.org/officeDocument/2006/relationships/image" Target="../media/image126.png"/></Relationships>
</file>

<file path=ppt/slides/_rels/slide7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8" Type="http://schemas.microsoft.com/office/2007/relationships/hdphoto" Target="../media/hdphoto37.wdp"/><Relationship Id="rId3" Type="http://schemas.openxmlformats.org/officeDocument/2006/relationships/image" Target="../media/image129.png"/><Relationship Id="rId7" Type="http://schemas.openxmlformats.org/officeDocument/2006/relationships/image" Target="../media/image131.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microsoft.com/office/2007/relationships/hdphoto" Target="../media/hdphoto36.wdp"/><Relationship Id="rId5" Type="http://schemas.openxmlformats.org/officeDocument/2006/relationships/image" Target="../media/image130.png"/><Relationship Id="rId4" Type="http://schemas.microsoft.com/office/2007/relationships/hdphoto" Target="../media/hdphoto35.wdp"/></Relationships>
</file>

<file path=ppt/slides/_rels/slide79.xml.rels><?xml version="1.0" encoding="UTF-8" standalone="yes"?>
<Relationships xmlns="http://schemas.openxmlformats.org/package/2006/relationships"><Relationship Id="rId8" Type="http://schemas.microsoft.com/office/2007/relationships/hdphoto" Target="../media/hdphoto40.wdp"/><Relationship Id="rId3" Type="http://schemas.openxmlformats.org/officeDocument/2006/relationships/image" Target="../media/image132.png"/><Relationship Id="rId7" Type="http://schemas.openxmlformats.org/officeDocument/2006/relationships/image" Target="../media/image134.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microsoft.com/office/2007/relationships/hdphoto" Target="../media/hdphoto39.wdp"/><Relationship Id="rId5" Type="http://schemas.openxmlformats.org/officeDocument/2006/relationships/image" Target="../media/image133.png"/><Relationship Id="rId4" Type="http://schemas.microsoft.com/office/2007/relationships/hdphoto" Target="../media/hdphoto38.wdp"/></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tiff"/><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80.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75.emf"/><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microsoft.com/office/2007/relationships/hdphoto" Target="../media/hdphoto42.wdp"/><Relationship Id="rId5" Type="http://schemas.openxmlformats.org/officeDocument/2006/relationships/image" Target="../media/image129.png"/><Relationship Id="rId4" Type="http://schemas.microsoft.com/office/2007/relationships/hdphoto" Target="../media/hdphoto41.wdp"/></Relationships>
</file>

<file path=ppt/slides/_rels/slide8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microsoft.com/office/2007/relationships/hdphoto" Target="../media/hdphoto44.wdp"/><Relationship Id="rId5" Type="http://schemas.openxmlformats.org/officeDocument/2006/relationships/image" Target="../media/image136.png"/><Relationship Id="rId4" Type="http://schemas.microsoft.com/office/2007/relationships/hdphoto" Target="../media/hdphoto43.wdp"/></Relationships>
</file>

<file path=ppt/slides/_rels/slide8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74.png"/><Relationship Id="rId1" Type="http://schemas.openxmlformats.org/officeDocument/2006/relationships/slideLayout" Target="../slideLayouts/slideLayout12.xml"/><Relationship Id="rId6" Type="http://schemas.openxmlformats.org/officeDocument/2006/relationships/image" Target="../media/image120.png"/><Relationship Id="rId5" Type="http://schemas.openxmlformats.org/officeDocument/2006/relationships/image" Target="../media/image139.png"/><Relationship Id="rId4" Type="http://schemas.openxmlformats.org/officeDocument/2006/relationships/image" Target="../media/image138.png"/></Relationships>
</file>

<file path=ppt/slides/_rels/slide83.xml.rels><?xml version="1.0" encoding="UTF-8" standalone="yes"?>
<Relationships xmlns="http://schemas.openxmlformats.org/package/2006/relationships"><Relationship Id="rId3" Type="http://schemas.microsoft.com/office/2007/relationships/hdphoto" Target="../media/hdphoto45.wdp"/><Relationship Id="rId2" Type="http://schemas.openxmlformats.org/officeDocument/2006/relationships/image" Target="../media/image140.png"/><Relationship Id="rId1" Type="http://schemas.openxmlformats.org/officeDocument/2006/relationships/slideLayout" Target="../slideLayouts/slideLayout2.xml"/><Relationship Id="rId5" Type="http://schemas.microsoft.com/office/2007/relationships/hdphoto" Target="../media/hdphoto46.wdp"/><Relationship Id="rId4" Type="http://schemas.openxmlformats.org/officeDocument/2006/relationships/image" Target="../media/image141.png"/></Relationships>
</file>

<file path=ppt/slides/_rels/slide84.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70.png"/><Relationship Id="rId7" Type="http://schemas.openxmlformats.org/officeDocument/2006/relationships/image" Target="../media/image120.png"/><Relationship Id="rId2" Type="http://schemas.openxmlformats.org/officeDocument/2006/relationships/image" Target="../media/image69.png"/><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73.png"/><Relationship Id="rId4" Type="http://schemas.microsoft.com/office/2007/relationships/hdphoto" Target="../media/hdphoto9.wdp"/></Relationships>
</file>

<file path=ppt/slides/_rels/slide85.xml.rels><?xml version="1.0" encoding="UTF-8" standalone="yes"?>
<Relationships xmlns="http://schemas.openxmlformats.org/package/2006/relationships"><Relationship Id="rId3" Type="http://schemas.microsoft.com/office/2007/relationships/hdphoto" Target="../media/hdphoto47.wdp"/><Relationship Id="rId2" Type="http://schemas.openxmlformats.org/officeDocument/2006/relationships/image" Target="../media/image143.png"/><Relationship Id="rId1" Type="http://schemas.openxmlformats.org/officeDocument/2006/relationships/slideLayout" Target="../slideLayouts/slideLayout2.xml"/><Relationship Id="rId5" Type="http://schemas.microsoft.com/office/2007/relationships/hdphoto" Target="../media/hdphoto48.wdp"/><Relationship Id="rId4" Type="http://schemas.openxmlformats.org/officeDocument/2006/relationships/image" Target="../media/image14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19139C3-8C5E-4E9A-A86A-C7BC4DB162F1}"/>
              </a:ext>
            </a:extLst>
          </p:cNvPr>
          <p:cNvPicPr>
            <a:picLocks noChangeAspect="1"/>
          </p:cNvPicPr>
          <p:nvPr/>
        </p:nvPicPr>
        <p:blipFill>
          <a:blip r:embed="rId2"/>
          <a:stretch>
            <a:fillRect/>
          </a:stretch>
        </p:blipFill>
        <p:spPr>
          <a:xfrm>
            <a:off x="5420992" y="5097567"/>
            <a:ext cx="3287156" cy="583204"/>
          </a:xfrm>
          <a:prstGeom prst="rect">
            <a:avLst/>
          </a:prstGeom>
        </p:spPr>
      </p:pic>
      <p:sp>
        <p:nvSpPr>
          <p:cNvPr id="5" name="CuadroTexto 4">
            <a:extLst>
              <a:ext uri="{FF2B5EF4-FFF2-40B4-BE49-F238E27FC236}">
                <a16:creationId xmlns:a16="http://schemas.microsoft.com/office/drawing/2014/main" id="{39A7F7DC-DECE-405C-ADA7-6E04FD7EDFE7}"/>
              </a:ext>
            </a:extLst>
          </p:cNvPr>
          <p:cNvSpPr txBox="1"/>
          <p:nvPr/>
        </p:nvSpPr>
        <p:spPr>
          <a:xfrm>
            <a:off x="5420992" y="4635902"/>
            <a:ext cx="3166572" cy="461665"/>
          </a:xfrm>
          <a:prstGeom prst="rect">
            <a:avLst/>
          </a:prstGeom>
          <a:noFill/>
        </p:spPr>
        <p:txBody>
          <a:bodyPr wrap="none" rtlCol="0">
            <a:spAutoFit/>
          </a:bodyPr>
          <a:lstStyle/>
          <a:p>
            <a:r>
              <a:rPr lang="es-ES" sz="2400" b="1" dirty="0">
                <a:solidFill>
                  <a:srgbClr val="7030A0"/>
                </a:solidFill>
              </a:rPr>
              <a:t>Myriam Ribes Redondo</a:t>
            </a:r>
          </a:p>
        </p:txBody>
      </p:sp>
      <p:pic>
        <p:nvPicPr>
          <p:cNvPr id="7" name="Imagen 6">
            <a:extLst>
              <a:ext uri="{FF2B5EF4-FFF2-40B4-BE49-F238E27FC236}">
                <a16:creationId xmlns:a16="http://schemas.microsoft.com/office/drawing/2014/main" id="{F6EEC5AA-AA71-4843-91C1-BAC085FB4733}"/>
              </a:ext>
            </a:extLst>
          </p:cNvPr>
          <p:cNvPicPr>
            <a:picLocks noChangeAspect="1"/>
          </p:cNvPicPr>
          <p:nvPr/>
        </p:nvPicPr>
        <p:blipFill>
          <a:blip r:embed="rId3"/>
          <a:stretch>
            <a:fillRect/>
          </a:stretch>
        </p:blipFill>
        <p:spPr>
          <a:xfrm>
            <a:off x="5343162" y="3291971"/>
            <a:ext cx="2671948" cy="1086756"/>
          </a:xfrm>
          <a:prstGeom prst="rect">
            <a:avLst/>
          </a:prstGeom>
        </p:spPr>
      </p:pic>
      <p:sp>
        <p:nvSpPr>
          <p:cNvPr id="8" name="Rectángulo 7">
            <a:extLst>
              <a:ext uri="{FF2B5EF4-FFF2-40B4-BE49-F238E27FC236}">
                <a16:creationId xmlns:a16="http://schemas.microsoft.com/office/drawing/2014/main" id="{08ECA7AB-754F-4C0D-8F0F-761D72ECA844}"/>
              </a:ext>
            </a:extLst>
          </p:cNvPr>
          <p:cNvSpPr/>
          <p:nvPr/>
        </p:nvSpPr>
        <p:spPr>
          <a:xfrm>
            <a:off x="612134" y="815390"/>
            <a:ext cx="11203874" cy="1323439"/>
          </a:xfrm>
          <a:prstGeom prst="rect">
            <a:avLst/>
          </a:prstGeom>
          <a:noFill/>
          <a:ln>
            <a:noFill/>
          </a:ln>
        </p:spPr>
        <p:txBody>
          <a:bodyPr wrap="square" lIns="91440" tIns="45720" rIns="91440" bIns="45720">
            <a:spAutoFit/>
          </a:bodyPr>
          <a:lstStyle/>
          <a:p>
            <a:pPr algn="ctr"/>
            <a:r>
              <a:rPr lang="es-ES" sz="4000" b="1" dirty="0">
                <a:ln w="12700" cmpd="sng">
                  <a:solidFill>
                    <a:schemeClr val="accent4"/>
                  </a:solidFill>
                  <a:prstDash val="solid"/>
                </a:ln>
                <a:solidFill>
                  <a:srgbClr val="7030A0"/>
                </a:solidFill>
                <a:latin typeface="Calibri" panose="020F0502020204030204" pitchFamily="34" charset="0"/>
                <a:cs typeface="Calibri" panose="020F0502020204030204" pitchFamily="34" charset="0"/>
              </a:rPr>
              <a:t>ABORDAJE INTEGRAL NO HORMONAL </a:t>
            </a:r>
          </a:p>
          <a:p>
            <a:pPr algn="ctr"/>
            <a:r>
              <a:rPr lang="es-ES" sz="4000" b="1" dirty="0">
                <a:ln w="12700" cmpd="sng">
                  <a:solidFill>
                    <a:schemeClr val="accent4"/>
                  </a:solidFill>
                  <a:prstDash val="solid"/>
                </a:ln>
                <a:solidFill>
                  <a:srgbClr val="7030A0"/>
                </a:solidFill>
                <a:latin typeface="Calibri" panose="020F0502020204030204" pitchFamily="34" charset="0"/>
                <a:cs typeface="Calibri" panose="020F0502020204030204" pitchFamily="34" charset="0"/>
              </a:rPr>
              <a:t>DE LOS SINTOMAS DE LA MENOPAUSIA</a:t>
            </a:r>
            <a:endParaRPr lang="es-ES" sz="4000" b="1" cap="none" spc="0" dirty="0">
              <a:ln w="12700" cmpd="sng">
                <a:solidFill>
                  <a:schemeClr val="accent4"/>
                </a:solidFill>
                <a:prstDash val="solid"/>
              </a:ln>
              <a:solidFill>
                <a:srgbClr val="7030A0"/>
              </a:solidFill>
              <a:effectLst/>
              <a:latin typeface="Calibri" panose="020F0502020204030204" pitchFamily="34" charset="0"/>
              <a:cs typeface="Calibri" panose="020F0502020204030204" pitchFamily="34" charset="0"/>
            </a:endParaRPr>
          </a:p>
        </p:txBody>
      </p:sp>
      <p:sp>
        <p:nvSpPr>
          <p:cNvPr id="9" name="CuadroTexto 8">
            <a:extLst>
              <a:ext uri="{FF2B5EF4-FFF2-40B4-BE49-F238E27FC236}">
                <a16:creationId xmlns:a16="http://schemas.microsoft.com/office/drawing/2014/main" id="{C3E70241-72D4-409E-A438-3DF070378213}"/>
              </a:ext>
            </a:extLst>
          </p:cNvPr>
          <p:cNvSpPr txBox="1"/>
          <p:nvPr/>
        </p:nvSpPr>
        <p:spPr>
          <a:xfrm>
            <a:off x="5420992" y="2560987"/>
            <a:ext cx="4378699" cy="461665"/>
          </a:xfrm>
          <a:prstGeom prst="rect">
            <a:avLst/>
          </a:prstGeom>
          <a:noFill/>
        </p:spPr>
        <p:txBody>
          <a:bodyPr wrap="none" rtlCol="0">
            <a:spAutoFit/>
          </a:bodyPr>
          <a:lstStyle/>
          <a:p>
            <a:r>
              <a:rPr lang="es-ES" sz="2400" b="1" dirty="0">
                <a:solidFill>
                  <a:schemeClr val="accent4">
                    <a:lumMod val="50000"/>
                  </a:schemeClr>
                </a:solidFill>
              </a:rPr>
              <a:t>MODERADORA DEL SYMPOSIUM</a:t>
            </a:r>
          </a:p>
        </p:txBody>
      </p:sp>
      <p:pic>
        <p:nvPicPr>
          <p:cNvPr id="2" name="Imagen 1">
            <a:extLst>
              <a:ext uri="{FF2B5EF4-FFF2-40B4-BE49-F238E27FC236}">
                <a16:creationId xmlns:a16="http://schemas.microsoft.com/office/drawing/2014/main" id="{430F4F8A-D3AE-4685-927E-4D9EF8583133}"/>
              </a:ext>
            </a:extLst>
          </p:cNvPr>
          <p:cNvPicPr>
            <a:picLocks noChangeAspect="1"/>
          </p:cNvPicPr>
          <p:nvPr/>
        </p:nvPicPr>
        <p:blipFill>
          <a:blip r:embed="rId4"/>
          <a:stretch>
            <a:fillRect/>
          </a:stretch>
        </p:blipFill>
        <p:spPr>
          <a:xfrm>
            <a:off x="2728833" y="2294990"/>
            <a:ext cx="2458853" cy="3476418"/>
          </a:xfrm>
          <a:prstGeom prst="rect">
            <a:avLst/>
          </a:prstGeom>
        </p:spPr>
      </p:pic>
      <p:pic>
        <p:nvPicPr>
          <p:cNvPr id="6" name="Imagen 5">
            <a:extLst>
              <a:ext uri="{FF2B5EF4-FFF2-40B4-BE49-F238E27FC236}">
                <a16:creationId xmlns:a16="http://schemas.microsoft.com/office/drawing/2014/main" id="{12E68545-C1A0-4CB9-8B70-20B451E0806F}"/>
              </a:ext>
            </a:extLst>
          </p:cNvPr>
          <p:cNvPicPr>
            <a:picLocks noChangeAspect="1"/>
          </p:cNvPicPr>
          <p:nvPr/>
        </p:nvPicPr>
        <p:blipFill>
          <a:blip r:embed="rId5"/>
          <a:stretch>
            <a:fillRect/>
          </a:stretch>
        </p:blipFill>
        <p:spPr>
          <a:xfrm>
            <a:off x="8170587" y="3022652"/>
            <a:ext cx="1522330" cy="1522330"/>
          </a:xfrm>
          <a:prstGeom prst="rect">
            <a:avLst/>
          </a:prstGeom>
        </p:spPr>
      </p:pic>
    </p:spTree>
    <p:extLst>
      <p:ext uri="{BB962C8B-B14F-4D97-AF65-F5344CB8AC3E}">
        <p14:creationId xmlns:p14="http://schemas.microsoft.com/office/powerpoint/2010/main" val="68712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C6C7DF-C16E-48C4-85A3-C85E92F58CB6}"/>
              </a:ext>
            </a:extLst>
          </p:cNvPr>
          <p:cNvSpPr>
            <a:spLocks noGrp="1"/>
          </p:cNvSpPr>
          <p:nvPr>
            <p:ph type="title"/>
          </p:nvPr>
        </p:nvSpPr>
        <p:spPr>
          <a:xfrm>
            <a:off x="3227312" y="388123"/>
            <a:ext cx="6934998" cy="969745"/>
          </a:xfrm>
        </p:spPr>
        <p:txBody>
          <a:bodyPr>
            <a:noAutofit/>
          </a:bodyPr>
          <a:lstStyle/>
          <a:p>
            <a:r>
              <a:rPr lang="es-ES" sz="2400" b="1" dirty="0">
                <a:solidFill>
                  <a:srgbClr val="7030A0"/>
                </a:solidFill>
                <a:latin typeface="Calibri" panose="020F0502020204030204" pitchFamily="34" charset="0"/>
                <a:cs typeface="Calibri" panose="020F0502020204030204" pitchFamily="34" charset="0"/>
              </a:rPr>
              <a:t> MENOPAUSIA- INSOMNIO</a:t>
            </a:r>
            <a:endParaRPr lang="es-ES" sz="2400" baseline="30000" dirty="0">
              <a:solidFill>
                <a:schemeClr val="bg2">
                  <a:lumMod val="50000"/>
                </a:schemeClr>
              </a:solidFill>
              <a:latin typeface="Calibri" panose="020F0502020204030204" pitchFamily="34" charset="0"/>
              <a:cs typeface="Calibri" panose="020F0502020204030204" pitchFamily="34" charset="0"/>
            </a:endParaRPr>
          </a:p>
        </p:txBody>
      </p:sp>
      <p:sp>
        <p:nvSpPr>
          <p:cNvPr id="10" name="Rectángulo 9">
            <a:extLst>
              <a:ext uri="{FF2B5EF4-FFF2-40B4-BE49-F238E27FC236}">
                <a16:creationId xmlns:a16="http://schemas.microsoft.com/office/drawing/2014/main" id="{1C8EDFB0-3733-B049-84D1-3EC54718EFBA}"/>
              </a:ext>
            </a:extLst>
          </p:cNvPr>
          <p:cNvSpPr/>
          <p:nvPr/>
        </p:nvSpPr>
        <p:spPr>
          <a:xfrm>
            <a:off x="74901" y="6607255"/>
            <a:ext cx="9940448" cy="215444"/>
          </a:xfrm>
          <a:prstGeom prst="rect">
            <a:avLst/>
          </a:prstGeom>
        </p:spPr>
        <p:txBody>
          <a:bodyPr wrap="square">
            <a:spAutoFit/>
          </a:bodyPr>
          <a:lstStyle/>
          <a:p>
            <a:r>
              <a:rPr lang="es-ES" sz="800" dirty="0">
                <a:latin typeface="Arial" panose="020B0604020202020204" pitchFamily="34" charset="0"/>
                <a:cs typeface="Arial" panose="020B0604020202020204" pitchFamily="34" charset="0"/>
              </a:rPr>
              <a:t>American </a:t>
            </a:r>
            <a:r>
              <a:rPr lang="es-ES" sz="800" dirty="0" err="1">
                <a:latin typeface="Arial" panose="020B0604020202020204" pitchFamily="34" charset="0"/>
                <a:cs typeface="Arial" panose="020B0604020202020204" pitchFamily="34" charset="0"/>
              </a:rPr>
              <a:t>Academy</a:t>
            </a:r>
            <a:r>
              <a:rPr lang="es-ES" sz="800" dirty="0">
                <a:latin typeface="Arial" panose="020B0604020202020204" pitchFamily="34" charset="0"/>
                <a:cs typeface="Arial" panose="020B0604020202020204" pitchFamily="34" charset="0"/>
              </a:rPr>
              <a:t> of </a:t>
            </a:r>
            <a:r>
              <a:rPr lang="es-ES" sz="800" dirty="0" err="1">
                <a:latin typeface="Arial" panose="020B0604020202020204" pitchFamily="34" charset="0"/>
                <a:cs typeface="Arial" panose="020B0604020202020204" pitchFamily="34" charset="0"/>
              </a:rPr>
              <a:t>Sleep</a:t>
            </a:r>
            <a:r>
              <a:rPr lang="es-ES" sz="800" dirty="0">
                <a:latin typeface="Arial" panose="020B0604020202020204" pitchFamily="34" charset="0"/>
                <a:cs typeface="Arial" panose="020B0604020202020204" pitchFamily="34" charset="0"/>
              </a:rPr>
              <a:t> Medicine. (2018). </a:t>
            </a:r>
            <a:r>
              <a:rPr lang="es-ES" sz="800" dirty="0" err="1">
                <a:latin typeface="Arial" panose="020B0604020202020204" pitchFamily="34" charset="0"/>
                <a:cs typeface="Arial" panose="020B0604020202020204" pitchFamily="34" charset="0"/>
              </a:rPr>
              <a:t>Insomnia</a:t>
            </a:r>
            <a:r>
              <a:rPr lang="es-ES" sz="800" dirty="0">
                <a:latin typeface="Arial" panose="020B0604020202020204" pitchFamily="34" charset="0"/>
                <a:cs typeface="Arial" panose="020B0604020202020204" pitchFamily="34" charset="0"/>
              </a:rPr>
              <a:t>—</a:t>
            </a:r>
            <a:r>
              <a:rPr lang="es-ES" sz="800" dirty="0" err="1">
                <a:latin typeface="Arial" panose="020B0604020202020204" pitchFamily="34" charset="0"/>
                <a:cs typeface="Arial" panose="020B0604020202020204" pitchFamily="34" charset="0"/>
              </a:rPr>
              <a:t>Overview</a:t>
            </a:r>
            <a:r>
              <a:rPr lang="es-ES" sz="800" dirty="0">
                <a:latin typeface="Arial" panose="020B0604020202020204" pitchFamily="34" charset="0"/>
                <a:cs typeface="Arial" panose="020B0604020202020204" pitchFamily="34" charset="0"/>
              </a:rPr>
              <a:t> and </a:t>
            </a:r>
            <a:r>
              <a:rPr lang="es-ES" sz="800" dirty="0" err="1">
                <a:latin typeface="Arial" panose="020B0604020202020204" pitchFamily="34" charset="0"/>
                <a:cs typeface="Arial" panose="020B0604020202020204" pitchFamily="34" charset="0"/>
              </a:rPr>
              <a:t>facts</a:t>
            </a:r>
            <a:r>
              <a:rPr lang="es-ES" sz="800" dirty="0">
                <a:latin typeface="Arial" panose="020B0604020202020204" pitchFamily="34" charset="0"/>
                <a:cs typeface="Arial" panose="020B0604020202020204" pitchFamily="34" charset="0"/>
              </a:rPr>
              <a:t>. </a:t>
            </a:r>
            <a:r>
              <a:rPr lang="es-ES" sz="800" dirty="0" err="1">
                <a:latin typeface="Arial" panose="020B0604020202020204" pitchFamily="34" charset="0"/>
                <a:cs typeface="Arial" panose="020B0604020202020204" pitchFamily="34" charset="0"/>
              </a:rPr>
              <a:t>Retrieved</a:t>
            </a:r>
            <a:r>
              <a:rPr lang="es-ES" sz="800" dirty="0">
                <a:latin typeface="Arial" panose="020B0604020202020204" pitchFamily="34" charset="0"/>
                <a:cs typeface="Arial" panose="020B0604020202020204" pitchFamily="34" charset="0"/>
              </a:rPr>
              <a:t> </a:t>
            </a:r>
            <a:r>
              <a:rPr lang="es-ES" sz="800" dirty="0" err="1">
                <a:latin typeface="Arial" panose="020B0604020202020204" pitchFamily="34" charset="0"/>
                <a:cs typeface="Arial" panose="020B0604020202020204" pitchFamily="34" charset="0"/>
              </a:rPr>
              <a:t>from</a:t>
            </a:r>
            <a:r>
              <a:rPr lang="es-ES" sz="800" dirty="0">
                <a:latin typeface="Arial" panose="020B0604020202020204" pitchFamily="34" charset="0"/>
                <a:cs typeface="Arial" panose="020B0604020202020204" pitchFamily="34" charset="0"/>
              </a:rPr>
              <a:t> http://</a:t>
            </a:r>
            <a:r>
              <a:rPr lang="es-ES" sz="800" dirty="0" err="1">
                <a:latin typeface="Arial" panose="020B0604020202020204" pitchFamily="34" charset="0"/>
                <a:cs typeface="Arial" panose="020B0604020202020204" pitchFamily="34" charset="0"/>
              </a:rPr>
              <a:t>sleepeducation.org</a:t>
            </a:r>
            <a:r>
              <a:rPr lang="es-ES" sz="800" dirty="0">
                <a:latin typeface="Arial" panose="020B0604020202020204" pitchFamily="34" charset="0"/>
                <a:cs typeface="Arial" panose="020B0604020202020204" pitchFamily="34" charset="0"/>
              </a:rPr>
              <a:t>/</a:t>
            </a:r>
            <a:r>
              <a:rPr lang="es-ES" sz="800" dirty="0" err="1">
                <a:latin typeface="Arial" panose="020B0604020202020204" pitchFamily="34" charset="0"/>
                <a:cs typeface="Arial" panose="020B0604020202020204" pitchFamily="34" charset="0"/>
              </a:rPr>
              <a:t>essentials</a:t>
            </a:r>
            <a:r>
              <a:rPr lang="es-ES" sz="800" dirty="0">
                <a:latin typeface="Arial" panose="020B0604020202020204" pitchFamily="34" charset="0"/>
                <a:cs typeface="Arial" panose="020B0604020202020204" pitchFamily="34" charset="0"/>
              </a:rPr>
              <a:t>-in-</a:t>
            </a:r>
            <a:r>
              <a:rPr lang="es-ES" sz="800" dirty="0" err="1">
                <a:latin typeface="Arial" panose="020B0604020202020204" pitchFamily="34" charset="0"/>
                <a:cs typeface="Arial" panose="020B0604020202020204" pitchFamily="34" charset="0"/>
              </a:rPr>
              <a:t>sleep</a:t>
            </a:r>
            <a:r>
              <a:rPr lang="es-ES" sz="800" dirty="0">
                <a:latin typeface="Arial" panose="020B0604020202020204" pitchFamily="34" charset="0"/>
                <a:cs typeface="Arial" panose="020B0604020202020204" pitchFamily="34" charset="0"/>
              </a:rPr>
              <a:t>/ </a:t>
            </a:r>
            <a:r>
              <a:rPr lang="es-ES" sz="800" dirty="0" err="1">
                <a:latin typeface="Arial" panose="020B0604020202020204" pitchFamily="34" charset="0"/>
                <a:cs typeface="Arial" panose="020B0604020202020204" pitchFamily="34" charset="0"/>
              </a:rPr>
              <a:t>insomnia</a:t>
            </a:r>
            <a:r>
              <a:rPr lang="es-ES" sz="800" dirty="0">
                <a:latin typeface="Arial" panose="020B0604020202020204" pitchFamily="34" charset="0"/>
                <a:cs typeface="Arial" panose="020B0604020202020204" pitchFamily="34" charset="0"/>
              </a:rPr>
              <a:t>/</a:t>
            </a:r>
            <a:r>
              <a:rPr lang="es-ES" sz="800" dirty="0" err="1">
                <a:latin typeface="Arial" panose="020B0604020202020204" pitchFamily="34" charset="0"/>
                <a:cs typeface="Arial" panose="020B0604020202020204" pitchFamily="34" charset="0"/>
              </a:rPr>
              <a:t>overview-facts</a:t>
            </a:r>
            <a:endParaRPr lang="es-ES" sz="800" dirty="0">
              <a:latin typeface="Arial" panose="020B0604020202020204" pitchFamily="34" charset="0"/>
              <a:cs typeface="Arial" panose="020B0604020202020204" pitchFamily="34" charset="0"/>
            </a:endParaRPr>
          </a:p>
        </p:txBody>
      </p:sp>
      <p:pic>
        <p:nvPicPr>
          <p:cNvPr id="3074" name="Picture 2" descr="▷ Ovejas: Imágenes Animadas, Gifs y Animaciones ¡100% GRATIS!">
            <a:extLst>
              <a:ext uri="{FF2B5EF4-FFF2-40B4-BE49-F238E27FC236}">
                <a16:creationId xmlns:a16="http://schemas.microsoft.com/office/drawing/2014/main" id="{02BA66F5-A25D-CF4E-8514-3C0E179E3E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729" y="1904567"/>
            <a:ext cx="1961326" cy="2324534"/>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descr="Texto&#10;&#10;Descripción generada automáticamente">
            <a:extLst>
              <a:ext uri="{FF2B5EF4-FFF2-40B4-BE49-F238E27FC236}">
                <a16:creationId xmlns:a16="http://schemas.microsoft.com/office/drawing/2014/main" id="{9B47F796-DE44-F14B-87E1-7974259D1F7F}"/>
              </a:ext>
            </a:extLst>
          </p:cNvPr>
          <p:cNvPicPr>
            <a:picLocks noChangeAspect="1"/>
          </p:cNvPicPr>
          <p:nvPr/>
        </p:nvPicPr>
        <p:blipFill>
          <a:blip r:embed="rId4"/>
          <a:stretch>
            <a:fillRect/>
          </a:stretch>
        </p:blipFill>
        <p:spPr>
          <a:xfrm>
            <a:off x="3080351" y="1715566"/>
            <a:ext cx="7741779" cy="3713064"/>
          </a:xfrm>
          <a:prstGeom prst="rect">
            <a:avLst/>
          </a:prstGeom>
          <a:ln>
            <a:noFill/>
          </a:ln>
          <a:effectLst>
            <a:outerShdw blurRad="292100" dist="139700" dir="2700000" algn="tl" rotWithShape="0">
              <a:srgbClr val="333333">
                <a:alpha val="65000"/>
              </a:srgbClr>
            </a:outerShdw>
          </a:effectLst>
        </p:spPr>
      </p:pic>
      <p:pic>
        <p:nvPicPr>
          <p:cNvPr id="13" name="Picture 4" descr="Qué indica tu sudor cuando duermes?">
            <a:extLst>
              <a:ext uri="{FF2B5EF4-FFF2-40B4-BE49-F238E27FC236}">
                <a16:creationId xmlns:a16="http://schemas.microsoft.com/office/drawing/2014/main" id="{8F4ACD82-CF67-2244-A46F-2BE18193DC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657" y="4465894"/>
            <a:ext cx="2539423" cy="1904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1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95F0FDEC-ABF8-FC41-80DF-2D85925F875B}"/>
              </a:ext>
            </a:extLst>
          </p:cNvPr>
          <p:cNvSpPr txBox="1"/>
          <p:nvPr/>
        </p:nvSpPr>
        <p:spPr>
          <a:xfrm>
            <a:off x="4796894" y="4532679"/>
            <a:ext cx="2598212" cy="369332"/>
          </a:xfrm>
          <a:prstGeom prst="rect">
            <a:avLst/>
          </a:prstGeom>
          <a:ln w="38100"/>
        </p:spPr>
        <p:style>
          <a:lnRef idx="2">
            <a:schemeClr val="accent3"/>
          </a:lnRef>
          <a:fillRef idx="1">
            <a:schemeClr val="lt1"/>
          </a:fillRef>
          <a:effectRef idx="0">
            <a:schemeClr val="accent3"/>
          </a:effectRef>
          <a:fontRef idx="minor">
            <a:schemeClr val="dk1"/>
          </a:fontRef>
        </p:style>
        <p:txBody>
          <a:bodyPr wrap="none" rtlCol="0">
            <a:spAutoFit/>
          </a:bodyPr>
          <a:lstStyle/>
          <a:p>
            <a:r>
              <a:rPr lang="es-ES" dirty="0">
                <a:highlight>
                  <a:srgbClr val="FFEAA7"/>
                </a:highlight>
              </a:rPr>
              <a:t>EDAD DE MENOPAUSIA</a:t>
            </a:r>
          </a:p>
        </p:txBody>
      </p:sp>
      <p:sp>
        <p:nvSpPr>
          <p:cNvPr id="8" name="CuadroTexto 7">
            <a:extLst>
              <a:ext uri="{FF2B5EF4-FFF2-40B4-BE49-F238E27FC236}">
                <a16:creationId xmlns:a16="http://schemas.microsoft.com/office/drawing/2014/main" id="{9850DEC5-EBBF-FA48-A926-B68D5E73DBA1}"/>
              </a:ext>
            </a:extLst>
          </p:cNvPr>
          <p:cNvSpPr txBox="1"/>
          <p:nvPr/>
        </p:nvSpPr>
        <p:spPr>
          <a:xfrm>
            <a:off x="1743605" y="4532679"/>
            <a:ext cx="2722220" cy="369332"/>
          </a:xfrm>
          <a:prstGeom prst="rect">
            <a:avLst/>
          </a:prstGeom>
          <a:ln w="38100"/>
        </p:spPr>
        <p:style>
          <a:lnRef idx="2">
            <a:schemeClr val="accent3"/>
          </a:lnRef>
          <a:fillRef idx="1">
            <a:schemeClr val="lt1"/>
          </a:fillRef>
          <a:effectRef idx="0">
            <a:schemeClr val="accent3"/>
          </a:effectRef>
          <a:fontRef idx="minor">
            <a:schemeClr val="dk1"/>
          </a:fontRef>
        </p:style>
        <p:txBody>
          <a:bodyPr wrap="none" rtlCol="0">
            <a:spAutoFit/>
          </a:bodyPr>
          <a:lstStyle/>
          <a:p>
            <a:r>
              <a:rPr lang="es-ES" dirty="0">
                <a:highlight>
                  <a:srgbClr val="FFEAA7"/>
                </a:highlight>
              </a:rPr>
              <a:t>CLINICA VASOMOTORA</a:t>
            </a:r>
          </a:p>
        </p:txBody>
      </p:sp>
      <p:pic>
        <p:nvPicPr>
          <p:cNvPr id="10" name="Imagen 9">
            <a:extLst>
              <a:ext uri="{FF2B5EF4-FFF2-40B4-BE49-F238E27FC236}">
                <a16:creationId xmlns:a16="http://schemas.microsoft.com/office/drawing/2014/main" id="{394D483C-E5F3-B54A-B75A-9171D57E8D1C}"/>
              </a:ext>
            </a:extLst>
          </p:cNvPr>
          <p:cNvPicPr>
            <a:picLocks noChangeAspect="1"/>
          </p:cNvPicPr>
          <p:nvPr/>
        </p:nvPicPr>
        <p:blipFill>
          <a:blip r:embed="rId2"/>
          <a:stretch>
            <a:fillRect/>
          </a:stretch>
        </p:blipFill>
        <p:spPr>
          <a:xfrm>
            <a:off x="8743177" y="500498"/>
            <a:ext cx="2898363" cy="2898363"/>
          </a:xfrm>
          <a:prstGeom prst="rect">
            <a:avLst/>
          </a:prstGeom>
        </p:spPr>
      </p:pic>
      <p:pic>
        <p:nvPicPr>
          <p:cNvPr id="12" name="Imagen 11">
            <a:extLst>
              <a:ext uri="{FF2B5EF4-FFF2-40B4-BE49-F238E27FC236}">
                <a16:creationId xmlns:a16="http://schemas.microsoft.com/office/drawing/2014/main" id="{527FE1A5-B5AC-6C42-91FA-6C7055A92DE8}"/>
              </a:ext>
            </a:extLst>
          </p:cNvPr>
          <p:cNvPicPr>
            <a:picLocks noChangeAspect="1"/>
          </p:cNvPicPr>
          <p:nvPr/>
        </p:nvPicPr>
        <p:blipFill>
          <a:blip r:embed="rId3"/>
          <a:stretch>
            <a:fillRect/>
          </a:stretch>
        </p:blipFill>
        <p:spPr>
          <a:xfrm>
            <a:off x="8057244" y="3826302"/>
            <a:ext cx="4134756" cy="2151418"/>
          </a:xfrm>
          <a:prstGeom prst="rect">
            <a:avLst/>
          </a:prstGeom>
        </p:spPr>
      </p:pic>
      <p:sp>
        <p:nvSpPr>
          <p:cNvPr id="9" name="CuadroTexto 8">
            <a:extLst>
              <a:ext uri="{FF2B5EF4-FFF2-40B4-BE49-F238E27FC236}">
                <a16:creationId xmlns:a16="http://schemas.microsoft.com/office/drawing/2014/main" id="{D67737C2-9CEC-1D44-BC9A-E489201B5C8D}"/>
              </a:ext>
            </a:extLst>
          </p:cNvPr>
          <p:cNvSpPr txBox="1"/>
          <p:nvPr/>
        </p:nvSpPr>
        <p:spPr>
          <a:xfrm>
            <a:off x="4255966" y="5413391"/>
            <a:ext cx="671979" cy="369332"/>
          </a:xfrm>
          <a:prstGeom prst="rect">
            <a:avLst/>
          </a:prstGeom>
          <a:ln w="38100"/>
        </p:spPr>
        <p:style>
          <a:lnRef idx="2">
            <a:schemeClr val="accent3"/>
          </a:lnRef>
          <a:fillRef idx="1">
            <a:schemeClr val="lt1"/>
          </a:fillRef>
          <a:effectRef idx="0">
            <a:schemeClr val="accent3"/>
          </a:effectRef>
          <a:fontRef idx="minor">
            <a:schemeClr val="dk1"/>
          </a:fontRef>
        </p:style>
        <p:txBody>
          <a:bodyPr wrap="none" rtlCol="0">
            <a:spAutoFit/>
          </a:bodyPr>
          <a:lstStyle/>
          <a:p>
            <a:r>
              <a:rPr lang="es-ES" dirty="0">
                <a:highlight>
                  <a:srgbClr val="5FC8DA"/>
                </a:highlight>
              </a:rPr>
              <a:t>THM</a:t>
            </a:r>
          </a:p>
        </p:txBody>
      </p:sp>
      <p:pic>
        <p:nvPicPr>
          <p:cNvPr id="3" name="Imagen 2" descr="Interfaz de usuario gráfica, Texto, Aplicación&#10;&#10;Descripción generada automáticamente">
            <a:extLst>
              <a:ext uri="{FF2B5EF4-FFF2-40B4-BE49-F238E27FC236}">
                <a16:creationId xmlns:a16="http://schemas.microsoft.com/office/drawing/2014/main" id="{3110319B-BAD6-954C-BF15-6A48864946F5}"/>
              </a:ext>
            </a:extLst>
          </p:cNvPr>
          <p:cNvPicPr>
            <a:picLocks noChangeAspect="1"/>
          </p:cNvPicPr>
          <p:nvPr/>
        </p:nvPicPr>
        <p:blipFill>
          <a:blip r:embed="rId4"/>
          <a:stretch>
            <a:fillRect/>
          </a:stretch>
        </p:blipFill>
        <p:spPr>
          <a:xfrm>
            <a:off x="924669" y="1127055"/>
            <a:ext cx="7485001" cy="2711957"/>
          </a:xfrm>
          <a:prstGeom prst="rect">
            <a:avLst/>
          </a:prstGeom>
        </p:spPr>
      </p:pic>
      <p:pic>
        <p:nvPicPr>
          <p:cNvPr id="11" name="Imagen 10" descr="Interfaz de usuario gráfica, Texto, Aplicación, Correo electrónico&#10;&#10;Descripción generada automáticamente">
            <a:extLst>
              <a:ext uri="{FF2B5EF4-FFF2-40B4-BE49-F238E27FC236}">
                <a16:creationId xmlns:a16="http://schemas.microsoft.com/office/drawing/2014/main" id="{0759B640-6175-9547-8AC3-7E4E1759C69F}"/>
              </a:ext>
            </a:extLst>
          </p:cNvPr>
          <p:cNvPicPr>
            <a:picLocks noChangeAspect="1"/>
          </p:cNvPicPr>
          <p:nvPr/>
        </p:nvPicPr>
        <p:blipFill>
          <a:blip r:embed="rId5"/>
          <a:stretch>
            <a:fillRect/>
          </a:stretch>
        </p:blipFill>
        <p:spPr>
          <a:xfrm>
            <a:off x="722323" y="1101278"/>
            <a:ext cx="7739264" cy="3084567"/>
          </a:xfrm>
          <a:prstGeom prst="rect">
            <a:avLst/>
          </a:prstGeom>
        </p:spPr>
      </p:pic>
    </p:spTree>
    <p:extLst>
      <p:ext uri="{BB962C8B-B14F-4D97-AF65-F5344CB8AC3E}">
        <p14:creationId xmlns:p14="http://schemas.microsoft.com/office/powerpoint/2010/main" val="288149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1000"/>
                                        <p:tgtEl>
                                          <p:spTgt spid="11"/>
                                        </p:tgtEl>
                                      </p:cBhvr>
                                    </p:animEffect>
                                  </p:childTnLst>
                                </p:cTn>
                              </p:par>
                            </p:childTnLst>
                          </p:cTn>
                        </p:par>
                        <p:par>
                          <p:cTn id="8" fill="hold">
                            <p:stCondLst>
                              <p:cond delay="1000"/>
                            </p:stCondLst>
                            <p:childTnLst>
                              <p:par>
                                <p:cTn id="9" presetID="6"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ítulo 1">
            <a:extLst>
              <a:ext uri="{FF2B5EF4-FFF2-40B4-BE49-F238E27FC236}">
                <a16:creationId xmlns:a16="http://schemas.microsoft.com/office/drawing/2014/main" id="{C2862484-E893-A94D-8B16-D3267AE2166F}"/>
              </a:ext>
            </a:extLst>
          </p:cNvPr>
          <p:cNvSpPr>
            <a:spLocks noGrp="1" noChangeArrowheads="1"/>
          </p:cNvSpPr>
          <p:nvPr>
            <p:ph type="title"/>
          </p:nvPr>
        </p:nvSpPr>
        <p:spPr>
          <a:xfrm>
            <a:off x="2925784" y="366535"/>
            <a:ext cx="7384472" cy="1325563"/>
          </a:xfrm>
        </p:spPr>
        <p:txBody>
          <a:bodyPr>
            <a:normAutofit/>
          </a:bodyPr>
          <a:lstStyle/>
          <a:p>
            <a:r>
              <a:rPr lang="es-ES_tradnl" altLang="es-ES" sz="3600" b="1" dirty="0">
                <a:solidFill>
                  <a:srgbClr val="660066"/>
                </a:solidFill>
                <a:latin typeface="Calibri" panose="020F0502020204030204" pitchFamily="34" charset="0"/>
                <a:ea typeface="Tahoma" panose="020B0604030504040204" pitchFamily="34" charset="0"/>
                <a:cs typeface="Calibri" panose="020F0502020204030204" pitchFamily="34" charset="0"/>
              </a:rPr>
              <a:t>FRCV SOLO EN LA MUJER </a:t>
            </a:r>
          </a:p>
        </p:txBody>
      </p:sp>
      <p:sp>
        <p:nvSpPr>
          <p:cNvPr id="38914" name="Marcador de contenido 2">
            <a:extLst>
              <a:ext uri="{FF2B5EF4-FFF2-40B4-BE49-F238E27FC236}">
                <a16:creationId xmlns:a16="http://schemas.microsoft.com/office/drawing/2014/main" id="{4964155A-52F5-054A-B129-DE65FA1FCB30}"/>
              </a:ext>
            </a:extLst>
          </p:cNvPr>
          <p:cNvSpPr>
            <a:spLocks noGrp="1" noChangeArrowheads="1"/>
          </p:cNvSpPr>
          <p:nvPr>
            <p:ph idx="1"/>
          </p:nvPr>
        </p:nvSpPr>
        <p:spPr>
          <a:xfrm>
            <a:off x="587500" y="1997106"/>
            <a:ext cx="10130971" cy="2079137"/>
          </a:xfrm>
        </p:spPr>
        <p:txBody>
          <a:bodyPr>
            <a:normAutofit/>
          </a:bodyPr>
          <a:lstStyle/>
          <a:p>
            <a:pPr>
              <a:buFontTx/>
              <a:buNone/>
            </a:pPr>
            <a:r>
              <a:rPr lang="es-ES_tradnl" altLang="es-ES" sz="2000" dirty="0">
                <a:solidFill>
                  <a:srgbClr val="660066"/>
                </a:solidFill>
                <a:latin typeface="Calibri" panose="020F0502020204030204" pitchFamily="34" charset="0"/>
                <a:ea typeface="ＭＳ Ｐゴシック" panose="020B0600070205080204" pitchFamily="34" charset="-128"/>
                <a:cs typeface="Calibri" panose="020F0502020204030204" pitchFamily="34" charset="0"/>
              </a:rPr>
              <a:t>Menarquia precoz</a:t>
            </a:r>
          </a:p>
          <a:p>
            <a:pPr>
              <a:buFontTx/>
              <a:buNone/>
            </a:pPr>
            <a:r>
              <a:rPr lang="es-ES_tradnl" altLang="es-ES" sz="2000" dirty="0">
                <a:solidFill>
                  <a:srgbClr val="660066"/>
                </a:solidFill>
                <a:latin typeface="Calibri" panose="020F0502020204030204" pitchFamily="34" charset="0"/>
                <a:ea typeface="ＭＳ Ｐゴシック" panose="020B0600070205080204" pitchFamily="34" charset="-128"/>
                <a:cs typeface="Calibri" panose="020F0502020204030204" pitchFamily="34" charset="0"/>
              </a:rPr>
              <a:t>Síndrome ovario </a:t>
            </a:r>
            <a:r>
              <a:rPr lang="es-ES_tradnl" altLang="es-ES" sz="2000" dirty="0" err="1">
                <a:solidFill>
                  <a:srgbClr val="660066"/>
                </a:solidFill>
                <a:latin typeface="Calibri" panose="020F0502020204030204" pitchFamily="34" charset="0"/>
                <a:ea typeface="ＭＳ Ｐゴシック" panose="020B0600070205080204" pitchFamily="34" charset="-128"/>
                <a:cs typeface="Calibri" panose="020F0502020204030204" pitchFamily="34" charset="0"/>
              </a:rPr>
              <a:t>poliquístico</a:t>
            </a:r>
            <a:endParaRPr lang="es-ES_tradnl" altLang="es-ES" sz="2000" dirty="0">
              <a:solidFill>
                <a:srgbClr val="660066"/>
              </a:solidFill>
              <a:latin typeface="Calibri" panose="020F0502020204030204" pitchFamily="34" charset="0"/>
              <a:ea typeface="ＭＳ Ｐゴシック" panose="020B0600070205080204" pitchFamily="34" charset="-128"/>
              <a:cs typeface="Calibri" panose="020F0502020204030204" pitchFamily="34" charset="0"/>
            </a:endParaRPr>
          </a:p>
          <a:p>
            <a:pPr>
              <a:buFontTx/>
              <a:buNone/>
            </a:pPr>
            <a:r>
              <a:rPr lang="es-ES_tradnl" altLang="es-ES" sz="2000" dirty="0">
                <a:solidFill>
                  <a:srgbClr val="660066"/>
                </a:solidFill>
                <a:latin typeface="Calibri" panose="020F0502020204030204" pitchFamily="34" charset="0"/>
                <a:ea typeface="ＭＳ Ｐゴシック" panose="020B0600070205080204" pitchFamily="34" charset="-128"/>
                <a:cs typeface="Calibri" panose="020F0502020204030204" pitchFamily="34" charset="0"/>
              </a:rPr>
              <a:t>Problemas en el embarazo</a:t>
            </a:r>
          </a:p>
          <a:p>
            <a:pPr>
              <a:buFontTx/>
              <a:buNone/>
            </a:pPr>
            <a:r>
              <a:rPr lang="es-ES_tradnl" altLang="es-ES" sz="2000" dirty="0">
                <a:solidFill>
                  <a:srgbClr val="692479"/>
                </a:solidFill>
                <a:latin typeface="Calibri" panose="020F0502020204030204" pitchFamily="34" charset="0"/>
                <a:ea typeface="ＭＳ Ｐゴシック" panose="020B0600070205080204" pitchFamily="34" charset="-128"/>
                <a:cs typeface="Calibri" panose="020F0502020204030204" pitchFamily="34" charset="0"/>
              </a:rPr>
              <a:t>Edad temprana/prematura de menopausia</a:t>
            </a:r>
          </a:p>
        </p:txBody>
      </p:sp>
      <p:sp>
        <p:nvSpPr>
          <p:cNvPr id="38915" name="Rectángulo 5">
            <a:extLst>
              <a:ext uri="{FF2B5EF4-FFF2-40B4-BE49-F238E27FC236}">
                <a16:creationId xmlns:a16="http://schemas.microsoft.com/office/drawing/2014/main" id="{959E1177-3375-A14A-9865-87AB51E12B2B}"/>
              </a:ext>
            </a:extLst>
          </p:cNvPr>
          <p:cNvSpPr>
            <a:spLocks noChangeArrowheads="1"/>
          </p:cNvSpPr>
          <p:nvPr/>
        </p:nvSpPr>
        <p:spPr bwMode="auto">
          <a:xfrm>
            <a:off x="203200" y="6356390"/>
            <a:ext cx="82296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_tradnl" altLang="es-ES" sz="800" dirty="0" err="1"/>
              <a:t>Int</a:t>
            </a:r>
            <a:r>
              <a:rPr lang="es-ES_tradnl" altLang="es-ES" sz="800" dirty="0"/>
              <a:t>. J. </a:t>
            </a:r>
            <a:r>
              <a:rPr lang="es-ES_tradnl" altLang="es-ES" sz="800" dirty="0" err="1"/>
              <a:t>Environ</a:t>
            </a:r>
            <a:r>
              <a:rPr lang="es-ES_tradnl" altLang="es-ES" sz="800" dirty="0"/>
              <a:t>. Res. </a:t>
            </a:r>
            <a:r>
              <a:rPr lang="es-ES_tradnl" altLang="es-ES" sz="800" dirty="0" err="1"/>
              <a:t>Public</a:t>
            </a:r>
            <a:r>
              <a:rPr lang="es-ES_tradnl" altLang="es-ES" sz="800" dirty="0"/>
              <a:t> </a:t>
            </a:r>
            <a:r>
              <a:rPr lang="es-ES_tradnl" altLang="es-ES" sz="800" dirty="0" err="1"/>
              <a:t>Health</a:t>
            </a:r>
            <a:r>
              <a:rPr lang="es-ES_tradnl" altLang="es-ES" sz="800" dirty="0"/>
              <a:t> 2019, 16, 1165</a:t>
            </a:r>
          </a:p>
        </p:txBody>
      </p:sp>
      <p:sp>
        <p:nvSpPr>
          <p:cNvPr id="2" name="Rectángulo 1">
            <a:extLst>
              <a:ext uri="{FF2B5EF4-FFF2-40B4-BE49-F238E27FC236}">
                <a16:creationId xmlns:a16="http://schemas.microsoft.com/office/drawing/2014/main" id="{57ACD437-E464-6D47-A8CD-E0D693DD1A00}"/>
              </a:ext>
            </a:extLst>
          </p:cNvPr>
          <p:cNvSpPr/>
          <p:nvPr/>
        </p:nvSpPr>
        <p:spPr>
          <a:xfrm>
            <a:off x="203200" y="6518786"/>
            <a:ext cx="11480800" cy="215444"/>
          </a:xfrm>
          <a:prstGeom prst="rect">
            <a:avLst/>
          </a:prstGeom>
        </p:spPr>
        <p:txBody>
          <a:bodyPr wrap="square">
            <a:spAutoFit/>
          </a:bodyPr>
          <a:lstStyle/>
          <a:p>
            <a:r>
              <a:rPr lang="es-ES" sz="800" dirty="0">
                <a:latin typeface="Arial" panose="020B0604020202020204" pitchFamily="34" charset="0"/>
                <a:cs typeface="Arial" panose="020B0604020202020204" pitchFamily="34" charset="0"/>
              </a:rPr>
              <a:t>Young L, </a:t>
            </a:r>
            <a:r>
              <a:rPr lang="es-ES" sz="800" dirty="0" err="1">
                <a:latin typeface="Arial" panose="020B0604020202020204" pitchFamily="34" charset="0"/>
                <a:cs typeface="Arial" panose="020B0604020202020204" pitchFamily="34" charset="0"/>
              </a:rPr>
              <a:t>Cho</a:t>
            </a:r>
            <a:r>
              <a:rPr lang="es-ES" sz="800" dirty="0">
                <a:latin typeface="Arial" panose="020B0604020202020204" pitchFamily="34" charset="0"/>
                <a:cs typeface="Arial" panose="020B0604020202020204" pitchFamily="34" charset="0"/>
              </a:rPr>
              <a:t> L. </a:t>
            </a:r>
            <a:r>
              <a:rPr lang="es-ES" sz="800" dirty="0" err="1">
                <a:latin typeface="Arial" panose="020B0604020202020204" pitchFamily="34" charset="0"/>
                <a:cs typeface="Arial" panose="020B0604020202020204" pitchFamily="34" charset="0"/>
              </a:rPr>
              <a:t>Unique</a:t>
            </a:r>
            <a:r>
              <a:rPr lang="es-ES" sz="800" dirty="0">
                <a:latin typeface="Arial" panose="020B0604020202020204" pitchFamily="34" charset="0"/>
                <a:cs typeface="Arial" panose="020B0604020202020204" pitchFamily="34" charset="0"/>
              </a:rPr>
              <a:t> cardiovascular </a:t>
            </a:r>
            <a:r>
              <a:rPr lang="es-ES" sz="800" dirty="0" err="1">
                <a:latin typeface="Arial" panose="020B0604020202020204" pitchFamily="34" charset="0"/>
                <a:cs typeface="Arial" panose="020B0604020202020204" pitchFamily="34" charset="0"/>
              </a:rPr>
              <a:t>risk</a:t>
            </a:r>
            <a:r>
              <a:rPr lang="es-ES" sz="800" dirty="0">
                <a:latin typeface="Arial" panose="020B0604020202020204" pitchFamily="34" charset="0"/>
                <a:cs typeface="Arial" panose="020B0604020202020204" pitchFamily="34" charset="0"/>
              </a:rPr>
              <a:t> </a:t>
            </a:r>
            <a:r>
              <a:rPr lang="es-ES" sz="800" dirty="0" err="1">
                <a:latin typeface="Arial" panose="020B0604020202020204" pitchFamily="34" charset="0"/>
                <a:cs typeface="Arial" panose="020B0604020202020204" pitchFamily="34" charset="0"/>
              </a:rPr>
              <a:t>factors</a:t>
            </a:r>
            <a:r>
              <a:rPr lang="es-ES" sz="800" dirty="0">
                <a:latin typeface="Arial" panose="020B0604020202020204" pitchFamily="34" charset="0"/>
                <a:cs typeface="Arial" panose="020B0604020202020204" pitchFamily="34" charset="0"/>
              </a:rPr>
              <a:t> in </a:t>
            </a:r>
            <a:r>
              <a:rPr lang="es-ES" sz="800" dirty="0" err="1">
                <a:latin typeface="Arial" panose="020B0604020202020204" pitchFamily="34" charset="0"/>
                <a:cs typeface="Arial" panose="020B0604020202020204" pitchFamily="34" charset="0"/>
              </a:rPr>
              <a:t>women</a:t>
            </a:r>
            <a:r>
              <a:rPr lang="es-ES" sz="800" dirty="0">
                <a:latin typeface="Arial" panose="020B0604020202020204" pitchFamily="34" charset="0"/>
                <a:cs typeface="Arial" panose="020B0604020202020204" pitchFamily="34" charset="0"/>
              </a:rPr>
              <a:t>. </a:t>
            </a:r>
            <a:r>
              <a:rPr lang="es-ES" sz="800" dirty="0" err="1">
                <a:latin typeface="Arial" panose="020B0604020202020204" pitchFamily="34" charset="0"/>
                <a:cs typeface="Arial" panose="020B0604020202020204" pitchFamily="34" charset="0"/>
              </a:rPr>
              <a:t>Heart</a:t>
            </a:r>
            <a:r>
              <a:rPr lang="es-ES" sz="800" dirty="0">
                <a:latin typeface="Arial" panose="020B0604020202020204" pitchFamily="34" charset="0"/>
                <a:cs typeface="Arial" panose="020B0604020202020204" pitchFamily="34" charset="0"/>
              </a:rPr>
              <a:t>. 2019 Nov;105(21):1656-1660</a:t>
            </a:r>
          </a:p>
        </p:txBody>
      </p:sp>
      <p:sp>
        <p:nvSpPr>
          <p:cNvPr id="5" name="Elipse 4">
            <a:extLst>
              <a:ext uri="{FF2B5EF4-FFF2-40B4-BE49-F238E27FC236}">
                <a16:creationId xmlns:a16="http://schemas.microsoft.com/office/drawing/2014/main" id="{36807A8D-AB70-B84C-9758-1625718BF242}"/>
              </a:ext>
            </a:extLst>
          </p:cNvPr>
          <p:cNvSpPr/>
          <p:nvPr/>
        </p:nvSpPr>
        <p:spPr>
          <a:xfrm>
            <a:off x="6329298" y="1942681"/>
            <a:ext cx="5588000" cy="1678736"/>
          </a:xfrm>
          <a:prstGeom prst="ellipse">
            <a:avLst/>
          </a:prstGeom>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a:p>
        </p:txBody>
      </p:sp>
      <p:sp>
        <p:nvSpPr>
          <p:cNvPr id="7" name="CuadroTexto 6">
            <a:extLst>
              <a:ext uri="{FF2B5EF4-FFF2-40B4-BE49-F238E27FC236}">
                <a16:creationId xmlns:a16="http://schemas.microsoft.com/office/drawing/2014/main" id="{92244014-2EEE-1447-AB58-9254D787406D}"/>
              </a:ext>
            </a:extLst>
          </p:cNvPr>
          <p:cNvSpPr txBox="1"/>
          <p:nvPr/>
        </p:nvSpPr>
        <p:spPr>
          <a:xfrm>
            <a:off x="6618020" y="2534425"/>
            <a:ext cx="5706259" cy="400110"/>
          </a:xfrm>
          <a:prstGeom prst="rect">
            <a:avLst/>
          </a:prstGeom>
          <a:noFill/>
        </p:spPr>
        <p:txBody>
          <a:bodyPr wrap="square" rtlCol="0">
            <a:spAutoFit/>
          </a:bodyPr>
          <a:lstStyle/>
          <a:p>
            <a:r>
              <a:rPr lang="es-ES" sz="2000" b="1" dirty="0">
                <a:solidFill>
                  <a:schemeClr val="accent3"/>
                </a:solidFill>
                <a:latin typeface="Arial" panose="020B0604020202020204" pitchFamily="34" charset="0"/>
                <a:cs typeface="Arial" panose="020B0604020202020204" pitchFamily="34" charset="0"/>
              </a:rPr>
              <a:t>¡¡ Incluir FRCV en la Historia clínica ¡¡</a:t>
            </a:r>
          </a:p>
        </p:txBody>
      </p:sp>
      <p:pic>
        <p:nvPicPr>
          <p:cNvPr id="4" name="Imagen 3" descr="Interfaz de usuario gráfica, Texto, Aplicación, Correo electrónico&#10;&#10;Descripción generada automáticamente">
            <a:extLst>
              <a:ext uri="{FF2B5EF4-FFF2-40B4-BE49-F238E27FC236}">
                <a16:creationId xmlns:a16="http://schemas.microsoft.com/office/drawing/2014/main" id="{C65089FB-D0CA-C248-86B8-75F79BB4F24A}"/>
              </a:ext>
            </a:extLst>
          </p:cNvPr>
          <p:cNvPicPr>
            <a:picLocks noChangeAspect="1"/>
          </p:cNvPicPr>
          <p:nvPr/>
        </p:nvPicPr>
        <p:blipFill>
          <a:blip r:embed="rId3"/>
          <a:stretch>
            <a:fillRect/>
          </a:stretch>
        </p:blipFill>
        <p:spPr>
          <a:xfrm>
            <a:off x="3905226" y="3926425"/>
            <a:ext cx="4848144" cy="2083556"/>
          </a:xfrm>
          <a:prstGeom prst="rect">
            <a:avLst/>
          </a:prstGeom>
          <a:ln>
            <a:noFill/>
          </a:ln>
          <a:effectLst>
            <a:outerShdw blurRad="292100" dist="139700" dir="2700000" algn="tl" rotWithShape="0">
              <a:srgbClr val="333333">
                <a:alpha val="65000"/>
              </a:srgbClr>
            </a:outerShdw>
          </a:effectLst>
        </p:spPr>
      </p:pic>
      <p:pic>
        <p:nvPicPr>
          <p:cNvPr id="14" name="Picture 4" descr="SECRETO PROFESIONAL: HISTORIA CLINICA">
            <a:extLst>
              <a:ext uri="{FF2B5EF4-FFF2-40B4-BE49-F238E27FC236}">
                <a16:creationId xmlns:a16="http://schemas.microsoft.com/office/drawing/2014/main" id="{AB949CEB-0A2B-5F48-8FC8-684C97F23B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86732" y="-77263"/>
            <a:ext cx="1117768" cy="2414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37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e explicamos por qué vas a engordar con los años, y te decimos cómo puedes  evitarlo">
            <a:extLst>
              <a:ext uri="{FF2B5EF4-FFF2-40B4-BE49-F238E27FC236}">
                <a16:creationId xmlns:a16="http://schemas.microsoft.com/office/drawing/2014/main" id="{DD4DC65D-44E2-0A4E-8C53-8FC5B7426D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021"/>
          <a:stretch/>
        </p:blipFill>
        <p:spPr bwMode="auto">
          <a:xfrm>
            <a:off x="643779" y="2563395"/>
            <a:ext cx="4789827" cy="21872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Imagen 2" descr="Interfaz de usuario gráfica, Texto, Aplicación, Correo electrónico&#10;&#10;Descripción generada automáticamente">
            <a:extLst>
              <a:ext uri="{FF2B5EF4-FFF2-40B4-BE49-F238E27FC236}">
                <a16:creationId xmlns:a16="http://schemas.microsoft.com/office/drawing/2014/main" id="{EA7628F6-6E1A-3A43-95DD-D950C1237487}"/>
              </a:ext>
            </a:extLst>
          </p:cNvPr>
          <p:cNvPicPr>
            <a:picLocks noChangeAspect="1"/>
          </p:cNvPicPr>
          <p:nvPr/>
        </p:nvPicPr>
        <p:blipFill>
          <a:blip r:embed="rId3"/>
          <a:stretch>
            <a:fillRect/>
          </a:stretch>
        </p:blipFill>
        <p:spPr>
          <a:xfrm>
            <a:off x="6748765" y="1670202"/>
            <a:ext cx="4799456" cy="2327735"/>
          </a:xfrm>
          <a:prstGeom prst="rect">
            <a:avLst/>
          </a:prstGeom>
          <a:ln>
            <a:noFill/>
          </a:ln>
          <a:effectLst>
            <a:outerShdw blurRad="292100" dist="139700" dir="2700000" algn="tl" rotWithShape="0">
              <a:srgbClr val="333333">
                <a:alpha val="65000"/>
              </a:srgbClr>
            </a:outerShdw>
          </a:effectLst>
        </p:spPr>
      </p:pic>
      <p:sp>
        <p:nvSpPr>
          <p:cNvPr id="6" name="Rectángulo 5">
            <a:extLst>
              <a:ext uri="{FF2B5EF4-FFF2-40B4-BE49-F238E27FC236}">
                <a16:creationId xmlns:a16="http://schemas.microsoft.com/office/drawing/2014/main" id="{D9443FAC-249F-7242-9DE9-D092BD3C0F93}"/>
              </a:ext>
            </a:extLst>
          </p:cNvPr>
          <p:cNvSpPr/>
          <p:nvPr/>
        </p:nvSpPr>
        <p:spPr>
          <a:xfrm>
            <a:off x="1513378" y="518388"/>
            <a:ext cx="10470774" cy="707886"/>
          </a:xfrm>
          <a:prstGeom prst="rect">
            <a:avLst/>
          </a:prstGeom>
          <a:noFill/>
        </p:spPr>
        <p:txBody>
          <a:bodyPr wrap="square" lIns="91440" tIns="45720" rIns="91440" bIns="45720">
            <a:spAutoFit/>
          </a:bodyPr>
          <a:lstStyle/>
          <a:p>
            <a:pPr algn="ctr"/>
            <a:r>
              <a:rPr lang="es-ES" sz="4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Incremento de peso en menopausia ?</a:t>
            </a:r>
          </a:p>
        </p:txBody>
      </p:sp>
      <p:sp>
        <p:nvSpPr>
          <p:cNvPr id="7" name="CuadroTexto 6">
            <a:extLst>
              <a:ext uri="{FF2B5EF4-FFF2-40B4-BE49-F238E27FC236}">
                <a16:creationId xmlns:a16="http://schemas.microsoft.com/office/drawing/2014/main" id="{968324D0-B6B9-D44B-B4B8-FC5E2ECB2CEC}"/>
              </a:ext>
            </a:extLst>
          </p:cNvPr>
          <p:cNvSpPr txBox="1"/>
          <p:nvPr/>
        </p:nvSpPr>
        <p:spPr>
          <a:xfrm>
            <a:off x="1434357" y="4930588"/>
            <a:ext cx="2787879" cy="369332"/>
          </a:xfrm>
          <a:prstGeom prst="rect">
            <a:avLst/>
          </a:prstGeom>
          <a:noFill/>
        </p:spPr>
        <p:txBody>
          <a:bodyPr wrap="none" rtlCol="0">
            <a:spAutoFit/>
          </a:bodyPr>
          <a:lstStyle/>
          <a:p>
            <a:r>
              <a:rPr lang="es-ES" dirty="0"/>
              <a:t>SINDROME METABOLICO</a:t>
            </a:r>
          </a:p>
        </p:txBody>
      </p:sp>
      <p:pic>
        <p:nvPicPr>
          <p:cNvPr id="9" name="Imagen 8" descr="Gráfico, Gráfico de líneas, Gráfico de dispersión&#10;&#10;Descripción generada automáticamente">
            <a:extLst>
              <a:ext uri="{FF2B5EF4-FFF2-40B4-BE49-F238E27FC236}">
                <a16:creationId xmlns:a16="http://schemas.microsoft.com/office/drawing/2014/main" id="{FF050C2B-8DF8-064D-AEEF-0A1ED0349EF4}"/>
              </a:ext>
            </a:extLst>
          </p:cNvPr>
          <p:cNvPicPr>
            <a:picLocks noChangeAspect="1"/>
          </p:cNvPicPr>
          <p:nvPr/>
        </p:nvPicPr>
        <p:blipFill>
          <a:blip r:embed="rId4"/>
          <a:stretch>
            <a:fillRect/>
          </a:stretch>
        </p:blipFill>
        <p:spPr>
          <a:xfrm>
            <a:off x="6149787" y="4220344"/>
            <a:ext cx="3838290" cy="1718092"/>
          </a:xfrm>
          <a:prstGeom prst="rect">
            <a:avLst/>
          </a:prstGeom>
        </p:spPr>
      </p:pic>
      <p:pic>
        <p:nvPicPr>
          <p:cNvPr id="11" name="Imagen 10" descr="Gráfico, Gráfico de líneas&#10;&#10;Descripción generada automáticamente">
            <a:extLst>
              <a:ext uri="{FF2B5EF4-FFF2-40B4-BE49-F238E27FC236}">
                <a16:creationId xmlns:a16="http://schemas.microsoft.com/office/drawing/2014/main" id="{5C8E2087-00DD-564E-8BC9-298EC9EE5B80}"/>
              </a:ext>
            </a:extLst>
          </p:cNvPr>
          <p:cNvPicPr>
            <a:picLocks noChangeAspect="1"/>
          </p:cNvPicPr>
          <p:nvPr/>
        </p:nvPicPr>
        <p:blipFill rotWithShape="1">
          <a:blip r:embed="rId5"/>
          <a:srcRect t="10048"/>
          <a:stretch/>
        </p:blipFill>
        <p:spPr>
          <a:xfrm>
            <a:off x="9876666" y="4301702"/>
            <a:ext cx="1994204" cy="1507422"/>
          </a:xfrm>
          <a:prstGeom prst="rect">
            <a:avLst/>
          </a:prstGeom>
        </p:spPr>
      </p:pic>
      <p:sp>
        <p:nvSpPr>
          <p:cNvPr id="12" name="CuadroTexto 11">
            <a:extLst>
              <a:ext uri="{FF2B5EF4-FFF2-40B4-BE49-F238E27FC236}">
                <a16:creationId xmlns:a16="http://schemas.microsoft.com/office/drawing/2014/main" id="{4ED86CD5-94EE-D04D-AF69-299B895C17AD}"/>
              </a:ext>
            </a:extLst>
          </p:cNvPr>
          <p:cNvSpPr txBox="1"/>
          <p:nvPr/>
        </p:nvSpPr>
        <p:spPr>
          <a:xfrm>
            <a:off x="10346094" y="5890482"/>
            <a:ext cx="1460656" cy="369332"/>
          </a:xfrm>
          <a:prstGeom prst="rect">
            <a:avLst/>
          </a:prstGeom>
          <a:noFill/>
        </p:spPr>
        <p:txBody>
          <a:bodyPr wrap="none" rtlCol="0">
            <a:spAutoFit/>
          </a:bodyPr>
          <a:lstStyle/>
          <a:p>
            <a:r>
              <a:rPr lang="es-ES" dirty="0"/>
              <a:t>no fumadoras</a:t>
            </a:r>
          </a:p>
        </p:txBody>
      </p:sp>
    </p:spTree>
    <p:extLst>
      <p:ext uri="{BB962C8B-B14F-4D97-AF65-F5344CB8AC3E}">
        <p14:creationId xmlns:p14="http://schemas.microsoft.com/office/powerpoint/2010/main" val="3953094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3AED52F-6C72-4919-AF00-3C421490FA18}"/>
              </a:ext>
            </a:extLst>
          </p:cNvPr>
          <p:cNvPicPr>
            <a:picLocks noChangeAspect="1"/>
          </p:cNvPicPr>
          <p:nvPr/>
        </p:nvPicPr>
        <p:blipFill>
          <a:blip r:embed="rId2"/>
          <a:stretch>
            <a:fillRect/>
          </a:stretch>
        </p:blipFill>
        <p:spPr>
          <a:xfrm>
            <a:off x="1189173" y="1971558"/>
            <a:ext cx="9623338" cy="1240265"/>
          </a:xfrm>
          <a:prstGeom prst="rect">
            <a:avLst/>
          </a:prstGeom>
          <a:ln>
            <a:noFill/>
          </a:ln>
          <a:effectLst>
            <a:outerShdw blurRad="292100" dist="139700" dir="2700000" algn="tl" rotWithShape="0">
              <a:srgbClr val="333333">
                <a:alpha val="65000"/>
              </a:srgbClr>
            </a:outerShdw>
          </a:effectLst>
        </p:spPr>
      </p:pic>
      <p:sp>
        <p:nvSpPr>
          <p:cNvPr id="2" name="CuadroTexto 1">
            <a:extLst>
              <a:ext uri="{FF2B5EF4-FFF2-40B4-BE49-F238E27FC236}">
                <a16:creationId xmlns:a16="http://schemas.microsoft.com/office/drawing/2014/main" id="{9994717F-E38C-476E-9894-8C44DB7104C6}"/>
              </a:ext>
            </a:extLst>
          </p:cNvPr>
          <p:cNvSpPr txBox="1"/>
          <p:nvPr/>
        </p:nvSpPr>
        <p:spPr>
          <a:xfrm>
            <a:off x="7244013" y="3358531"/>
            <a:ext cx="4060663" cy="307777"/>
          </a:xfrm>
          <a:prstGeom prst="rect">
            <a:avLst/>
          </a:prstGeom>
          <a:noFill/>
        </p:spPr>
        <p:txBody>
          <a:bodyPr wrap="none" rtlCol="0">
            <a:spAutoFit/>
          </a:bodyPr>
          <a:lstStyle/>
          <a:p>
            <a:r>
              <a:rPr lang="es-ES" sz="1400" dirty="0">
                <a:solidFill>
                  <a:schemeClr val="bg2">
                    <a:lumMod val="50000"/>
                  </a:schemeClr>
                </a:solidFill>
              </a:rPr>
              <a:t>Según datos de la AEEM, publicado en IM Farmacias. </a:t>
            </a:r>
          </a:p>
        </p:txBody>
      </p:sp>
      <p:pic>
        <p:nvPicPr>
          <p:cNvPr id="9" name="Imagen 8" descr="Interfaz de usuario gráfica, Texto, Aplicación, Correo electrónico&#10;&#10;Descripción generada automáticamente">
            <a:extLst>
              <a:ext uri="{FF2B5EF4-FFF2-40B4-BE49-F238E27FC236}">
                <a16:creationId xmlns:a16="http://schemas.microsoft.com/office/drawing/2014/main" id="{A4E38A4C-F1A1-E84C-A351-81CCEA48FB5F}"/>
              </a:ext>
            </a:extLst>
          </p:cNvPr>
          <p:cNvPicPr>
            <a:picLocks noChangeAspect="1"/>
          </p:cNvPicPr>
          <p:nvPr/>
        </p:nvPicPr>
        <p:blipFill>
          <a:blip r:embed="rId3"/>
          <a:stretch>
            <a:fillRect/>
          </a:stretch>
        </p:blipFill>
        <p:spPr>
          <a:xfrm>
            <a:off x="466482" y="3761893"/>
            <a:ext cx="6291943" cy="2553252"/>
          </a:xfrm>
          <a:prstGeom prst="rect">
            <a:avLst/>
          </a:prstGeom>
          <a:ln>
            <a:noFill/>
          </a:ln>
          <a:effectLst>
            <a:outerShdw blurRad="292100" dist="139700" dir="2700000" algn="tl" rotWithShape="0">
              <a:srgbClr val="333333">
                <a:alpha val="65000"/>
              </a:srgbClr>
            </a:outerShdw>
          </a:effectLst>
        </p:spPr>
      </p:pic>
      <p:pic>
        <p:nvPicPr>
          <p:cNvPr id="11" name="Imagen 10" descr="Tabla&#10;&#10;Descripción generada automáticamente">
            <a:extLst>
              <a:ext uri="{FF2B5EF4-FFF2-40B4-BE49-F238E27FC236}">
                <a16:creationId xmlns:a16="http://schemas.microsoft.com/office/drawing/2014/main" id="{AD116F04-AEE8-164B-9787-3719252B0944}"/>
              </a:ext>
            </a:extLst>
          </p:cNvPr>
          <p:cNvPicPr>
            <a:picLocks noChangeAspect="1"/>
          </p:cNvPicPr>
          <p:nvPr/>
        </p:nvPicPr>
        <p:blipFill>
          <a:blip r:embed="rId4"/>
          <a:stretch>
            <a:fillRect/>
          </a:stretch>
        </p:blipFill>
        <p:spPr>
          <a:xfrm>
            <a:off x="7192444" y="3725345"/>
            <a:ext cx="4060663" cy="2626347"/>
          </a:xfrm>
          <a:prstGeom prst="rect">
            <a:avLst/>
          </a:prstGeom>
          <a:ln>
            <a:noFill/>
          </a:ln>
          <a:effectLst>
            <a:outerShdw blurRad="292100" dist="139700" dir="2700000" algn="tl" rotWithShape="0">
              <a:srgbClr val="333333">
                <a:alpha val="65000"/>
              </a:srgbClr>
            </a:outerShdw>
          </a:effectLst>
        </p:spPr>
      </p:pic>
      <p:pic>
        <p:nvPicPr>
          <p:cNvPr id="1026" name="Picture 2" descr="No existe la píldora milagrosa. | Calvicie, Curar, Arrugas">
            <a:extLst>
              <a:ext uri="{FF2B5EF4-FFF2-40B4-BE49-F238E27FC236}">
                <a16:creationId xmlns:a16="http://schemas.microsoft.com/office/drawing/2014/main" id="{F79A13AD-D1BF-564B-9BE1-9AFC1FE66D4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21" b="89881" l="8833" r="90000">
                        <a14:foregroundMark x1="10000" y1="30060" x2="47833" y2="31250"/>
                        <a14:foregroundMark x1="47833" y1="31250" x2="70000" y2="30060"/>
                        <a14:foregroundMark x1="70000" y1="30060" x2="85000" y2="47024"/>
                        <a14:foregroundMark x1="85000" y1="47024" x2="71167" y2="77679"/>
                        <a14:foregroundMark x1="71167" y1="77679" x2="25333" y2="77976"/>
                        <a14:foregroundMark x1="25333" y1="77976" x2="8833" y2="63690"/>
                        <a14:foregroundMark x1="8833" y1="63690" x2="11667" y2="30357"/>
                        <a14:foregroundMark x1="11667" y1="30357" x2="18333" y2="27976"/>
                        <a14:foregroundMark x1="18333" y1="27083" x2="10000" y2="33333"/>
                      </a14:backgroundRemoval>
                    </a14:imgEffect>
                  </a14:imgLayer>
                </a14:imgProps>
              </a:ext>
              <a:ext uri="{28A0092B-C50C-407E-A947-70E740481C1C}">
                <a14:useLocalDpi xmlns:a14="http://schemas.microsoft.com/office/drawing/2010/main" val="0"/>
              </a:ext>
            </a:extLst>
          </a:blip>
          <a:srcRect/>
          <a:stretch>
            <a:fillRect/>
          </a:stretch>
        </p:blipFill>
        <p:spPr bwMode="auto">
          <a:xfrm>
            <a:off x="10314215" y="-44276"/>
            <a:ext cx="1877785" cy="1210093"/>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231FB102-45FE-8C4D-8838-E61E9A420D5E}"/>
              </a:ext>
            </a:extLst>
          </p:cNvPr>
          <p:cNvSpPr/>
          <p:nvPr/>
        </p:nvSpPr>
        <p:spPr>
          <a:xfrm>
            <a:off x="8151829" y="0"/>
            <a:ext cx="1872629" cy="923330"/>
          </a:xfrm>
          <a:prstGeom prst="rect">
            <a:avLst/>
          </a:prstGeom>
          <a:noFill/>
        </p:spPr>
        <p:txBody>
          <a:bodyPr wrap="none" lIns="91440" tIns="45720" rIns="91440" bIns="45720">
            <a:spAutoFit/>
          </a:bodyPr>
          <a:lstStyle/>
          <a:p>
            <a:pPr algn="ctr"/>
            <a:r>
              <a:rPr lang="es-E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THM</a:t>
            </a:r>
          </a:p>
        </p:txBody>
      </p:sp>
      <p:sp>
        <p:nvSpPr>
          <p:cNvPr id="8" name="Título 1">
            <a:extLst>
              <a:ext uri="{FF2B5EF4-FFF2-40B4-BE49-F238E27FC236}">
                <a16:creationId xmlns:a16="http://schemas.microsoft.com/office/drawing/2014/main" id="{75A85EB6-A3A3-9643-8887-D090C743A70B}"/>
              </a:ext>
            </a:extLst>
          </p:cNvPr>
          <p:cNvSpPr>
            <a:spLocks noGrp="1"/>
          </p:cNvSpPr>
          <p:nvPr>
            <p:ph type="title"/>
          </p:nvPr>
        </p:nvSpPr>
        <p:spPr>
          <a:xfrm>
            <a:off x="1189173" y="861392"/>
            <a:ext cx="9513804" cy="969745"/>
          </a:xfrm>
        </p:spPr>
        <p:txBody>
          <a:bodyPr>
            <a:noAutofit/>
          </a:bodyPr>
          <a:lstStyle/>
          <a:p>
            <a:pPr algn="ctr"/>
            <a:r>
              <a:rPr lang="es-ES" sz="3200" b="1" dirty="0">
                <a:solidFill>
                  <a:srgbClr val="7030A0"/>
                </a:solidFill>
                <a:latin typeface="+mn-lt"/>
              </a:rPr>
              <a:t>1 de cada 4 </a:t>
            </a:r>
            <a:r>
              <a:rPr lang="es-ES" sz="2000" b="1" dirty="0">
                <a:solidFill>
                  <a:srgbClr val="7030A0"/>
                </a:solidFill>
                <a:latin typeface="+mn-lt"/>
              </a:rPr>
              <a:t>mujeres verá afectada su calidad de vida </a:t>
            </a:r>
            <a:r>
              <a:rPr lang="es-ES" sz="2000" b="1" dirty="0">
                <a:solidFill>
                  <a:schemeClr val="bg2">
                    <a:lumMod val="50000"/>
                  </a:schemeClr>
                </a:solidFill>
                <a:latin typeface="+mn-lt"/>
              </a:rPr>
              <a:t>por la sintomatología de la menopausia y requerirá tratamiento</a:t>
            </a:r>
            <a:endParaRPr lang="es-ES" sz="2000" baseline="30000" dirty="0">
              <a:solidFill>
                <a:schemeClr val="bg2">
                  <a:lumMod val="50000"/>
                </a:schemeClr>
              </a:solidFill>
              <a:latin typeface="+mn-lt"/>
            </a:endParaRPr>
          </a:p>
        </p:txBody>
      </p:sp>
    </p:spTree>
    <p:extLst>
      <p:ext uri="{BB962C8B-B14F-4D97-AF65-F5344CB8AC3E}">
        <p14:creationId xmlns:p14="http://schemas.microsoft.com/office/powerpoint/2010/main" val="68481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A7C102-113A-F64F-9E55-92E370E293D3}"/>
              </a:ext>
            </a:extLst>
          </p:cNvPr>
          <p:cNvSpPr>
            <a:spLocks noGrp="1"/>
          </p:cNvSpPr>
          <p:nvPr>
            <p:ph type="title"/>
          </p:nvPr>
        </p:nvSpPr>
        <p:spPr>
          <a:xfrm>
            <a:off x="2231136" y="833032"/>
            <a:ext cx="7729728" cy="1188720"/>
          </a:xfrm>
        </p:spPr>
        <p:txBody>
          <a:bodyPr>
            <a:normAutofit fontScale="90000"/>
          </a:bodyPr>
          <a:lstStyle/>
          <a:p>
            <a:r>
              <a:rPr lang="es-ES" dirty="0">
                <a:latin typeface="+mn-lt"/>
              </a:rPr>
              <a:t>¿Qué otras medidas pueden impactar en la </a:t>
            </a:r>
            <a:r>
              <a:rPr lang="es-ES" dirty="0" err="1">
                <a:latin typeface="+mn-lt"/>
              </a:rPr>
              <a:t>HrQol</a:t>
            </a:r>
            <a:r>
              <a:rPr lang="es-ES" dirty="0">
                <a:latin typeface="+mn-lt"/>
              </a:rPr>
              <a:t> ?</a:t>
            </a:r>
          </a:p>
        </p:txBody>
      </p:sp>
      <p:pic>
        <p:nvPicPr>
          <p:cNvPr id="1026" name="Picture 2" descr="Los mejores ejercicios para hacer en casa">
            <a:extLst>
              <a:ext uri="{FF2B5EF4-FFF2-40B4-BE49-F238E27FC236}">
                <a16:creationId xmlns:a16="http://schemas.microsoft.com/office/drawing/2014/main" id="{D6DB01BF-E6B0-6643-A0FB-602E7507BA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886" y="2714623"/>
            <a:ext cx="2715985" cy="27159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uede quedar embarazada una mujer durante la menstruación?">
            <a:extLst>
              <a:ext uri="{FF2B5EF4-FFF2-40B4-BE49-F238E27FC236}">
                <a16:creationId xmlns:a16="http://schemas.microsoft.com/office/drawing/2014/main" id="{EE1D5296-37EF-3C49-AADA-5270249B3D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7328" y="2661556"/>
            <a:ext cx="3526972" cy="26452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áles son los mejores hábitos de estudio para la prepa?">
            <a:extLst>
              <a:ext uri="{FF2B5EF4-FFF2-40B4-BE49-F238E27FC236}">
                <a16:creationId xmlns:a16="http://schemas.microsoft.com/office/drawing/2014/main" id="{5F8C5E70-D66B-7442-AD9C-4CD4C7A966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2757" y="2714623"/>
            <a:ext cx="3385457" cy="2539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64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500" fill="hold"/>
                                        <p:tgtEl>
                                          <p:spTgt spid="1028"/>
                                        </p:tgtEl>
                                        <p:attrNameLst>
                                          <p:attrName>ppt_x</p:attrName>
                                        </p:attrNameLst>
                                      </p:cBhvr>
                                      <p:tavLst>
                                        <p:tav tm="0">
                                          <p:val>
                                            <p:strVal val="#ppt_x"/>
                                          </p:val>
                                        </p:tav>
                                        <p:tav tm="100000">
                                          <p:val>
                                            <p:strVal val="#ppt_x"/>
                                          </p:val>
                                        </p:tav>
                                      </p:tavLst>
                                    </p:anim>
                                    <p:anim calcmode="lin" valueType="num">
                                      <p:cBhvr additive="base">
                                        <p:cTn id="14"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 calcmode="lin" valueType="num">
                                      <p:cBhvr additive="base">
                                        <p:cTn id="19" dur="500" fill="hold"/>
                                        <p:tgtEl>
                                          <p:spTgt spid="1030"/>
                                        </p:tgtEl>
                                        <p:attrNameLst>
                                          <p:attrName>ppt_x</p:attrName>
                                        </p:attrNameLst>
                                      </p:cBhvr>
                                      <p:tavLst>
                                        <p:tav tm="0">
                                          <p:val>
                                            <p:strVal val="#ppt_x"/>
                                          </p:val>
                                        </p:tav>
                                        <p:tav tm="100000">
                                          <p:val>
                                            <p:strVal val="#ppt_x"/>
                                          </p:val>
                                        </p:tav>
                                      </p:tavLst>
                                    </p:anim>
                                    <p:anim calcmode="lin" valueType="num">
                                      <p:cBhvr additive="base">
                                        <p:cTn id="20"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nterfaz de usuario gráfica, Texto, Aplicación, Correo electrónico&#10;&#10;Descripción generada automáticamente">
            <a:extLst>
              <a:ext uri="{FF2B5EF4-FFF2-40B4-BE49-F238E27FC236}">
                <a16:creationId xmlns:a16="http://schemas.microsoft.com/office/drawing/2014/main" id="{1CDD54F4-9D96-F743-B348-897CFAB308EA}"/>
              </a:ext>
            </a:extLst>
          </p:cNvPr>
          <p:cNvPicPr>
            <a:picLocks noChangeAspect="1"/>
          </p:cNvPicPr>
          <p:nvPr/>
        </p:nvPicPr>
        <p:blipFill>
          <a:blip r:embed="rId2"/>
          <a:stretch>
            <a:fillRect/>
          </a:stretch>
        </p:blipFill>
        <p:spPr>
          <a:xfrm>
            <a:off x="1304544" y="1546693"/>
            <a:ext cx="9582912" cy="3617547"/>
          </a:xfrm>
          <a:prstGeom prst="rect">
            <a:avLst/>
          </a:prstGeom>
        </p:spPr>
      </p:pic>
    </p:spTree>
    <p:extLst>
      <p:ext uri="{BB962C8B-B14F-4D97-AF65-F5344CB8AC3E}">
        <p14:creationId xmlns:p14="http://schemas.microsoft.com/office/powerpoint/2010/main" val="2202473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abla&#10;&#10;Descripción generada automáticamente">
            <a:extLst>
              <a:ext uri="{FF2B5EF4-FFF2-40B4-BE49-F238E27FC236}">
                <a16:creationId xmlns:a16="http://schemas.microsoft.com/office/drawing/2014/main" id="{A98E3EDF-C81D-C048-8C72-6927EF75672F}"/>
              </a:ext>
            </a:extLst>
          </p:cNvPr>
          <p:cNvPicPr>
            <a:picLocks noChangeAspect="1"/>
          </p:cNvPicPr>
          <p:nvPr/>
        </p:nvPicPr>
        <p:blipFill>
          <a:blip r:embed="rId2"/>
          <a:stretch>
            <a:fillRect/>
          </a:stretch>
        </p:blipFill>
        <p:spPr>
          <a:xfrm>
            <a:off x="2153268" y="2473257"/>
            <a:ext cx="8064500" cy="3556000"/>
          </a:xfrm>
          <a:prstGeom prst="rect">
            <a:avLst/>
          </a:prstGeom>
          <a:effectLst>
            <a:outerShdw blurRad="50800" dist="38100" dir="2700000" algn="tl" rotWithShape="0">
              <a:prstClr val="black">
                <a:alpha val="40000"/>
              </a:prstClr>
            </a:outerShdw>
          </a:effectLst>
        </p:spPr>
      </p:pic>
      <p:sp>
        <p:nvSpPr>
          <p:cNvPr id="2" name="Flecha derecha 1">
            <a:extLst>
              <a:ext uri="{FF2B5EF4-FFF2-40B4-BE49-F238E27FC236}">
                <a16:creationId xmlns:a16="http://schemas.microsoft.com/office/drawing/2014/main" id="{6A078F75-E50F-FB4D-897B-62A2FEB96575}"/>
              </a:ext>
            </a:extLst>
          </p:cNvPr>
          <p:cNvSpPr/>
          <p:nvPr/>
        </p:nvSpPr>
        <p:spPr>
          <a:xfrm>
            <a:off x="1306604" y="3770775"/>
            <a:ext cx="884765" cy="2028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Flecha derecha 8">
            <a:extLst>
              <a:ext uri="{FF2B5EF4-FFF2-40B4-BE49-F238E27FC236}">
                <a16:creationId xmlns:a16="http://schemas.microsoft.com/office/drawing/2014/main" id="{66BB36BC-FF6D-5D4D-A479-015A815A968D}"/>
              </a:ext>
            </a:extLst>
          </p:cNvPr>
          <p:cNvSpPr/>
          <p:nvPr/>
        </p:nvSpPr>
        <p:spPr>
          <a:xfrm>
            <a:off x="1280658" y="4296557"/>
            <a:ext cx="884765" cy="2028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lecha derecha 9">
            <a:extLst>
              <a:ext uri="{FF2B5EF4-FFF2-40B4-BE49-F238E27FC236}">
                <a16:creationId xmlns:a16="http://schemas.microsoft.com/office/drawing/2014/main" id="{3FC43CEF-7B09-B144-AEDE-6571CA5834F7}"/>
              </a:ext>
            </a:extLst>
          </p:cNvPr>
          <p:cNvSpPr/>
          <p:nvPr/>
        </p:nvSpPr>
        <p:spPr>
          <a:xfrm>
            <a:off x="1290178" y="4463245"/>
            <a:ext cx="884765" cy="2028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Flecha derecha 10">
            <a:extLst>
              <a:ext uri="{FF2B5EF4-FFF2-40B4-BE49-F238E27FC236}">
                <a16:creationId xmlns:a16="http://schemas.microsoft.com/office/drawing/2014/main" id="{BCB11AFA-3137-CB43-A314-4681CA86F8B2}"/>
              </a:ext>
            </a:extLst>
          </p:cNvPr>
          <p:cNvSpPr/>
          <p:nvPr/>
        </p:nvSpPr>
        <p:spPr>
          <a:xfrm>
            <a:off x="1286485" y="4139021"/>
            <a:ext cx="902746" cy="198481"/>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Flecha derecha 11">
            <a:extLst>
              <a:ext uri="{FF2B5EF4-FFF2-40B4-BE49-F238E27FC236}">
                <a16:creationId xmlns:a16="http://schemas.microsoft.com/office/drawing/2014/main" id="{F2CB78CC-86A3-7646-A8F7-DD12286C7580}"/>
              </a:ext>
            </a:extLst>
          </p:cNvPr>
          <p:cNvSpPr/>
          <p:nvPr/>
        </p:nvSpPr>
        <p:spPr>
          <a:xfrm>
            <a:off x="1286485" y="5502152"/>
            <a:ext cx="884765" cy="202882"/>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Flecha derecha 12">
            <a:extLst>
              <a:ext uri="{FF2B5EF4-FFF2-40B4-BE49-F238E27FC236}">
                <a16:creationId xmlns:a16="http://schemas.microsoft.com/office/drawing/2014/main" id="{40FCFB94-8B1A-C246-9806-7B7106692580}"/>
              </a:ext>
            </a:extLst>
          </p:cNvPr>
          <p:cNvSpPr/>
          <p:nvPr/>
        </p:nvSpPr>
        <p:spPr>
          <a:xfrm>
            <a:off x="1266370" y="5687471"/>
            <a:ext cx="884765" cy="2028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Flecha derecha 13">
            <a:extLst>
              <a:ext uri="{FF2B5EF4-FFF2-40B4-BE49-F238E27FC236}">
                <a16:creationId xmlns:a16="http://schemas.microsoft.com/office/drawing/2014/main" id="{0FA02D92-FCA1-7F40-B18A-4AA61FF538E1}"/>
              </a:ext>
            </a:extLst>
          </p:cNvPr>
          <p:cNvSpPr/>
          <p:nvPr/>
        </p:nvSpPr>
        <p:spPr>
          <a:xfrm>
            <a:off x="1276443" y="5854159"/>
            <a:ext cx="884765" cy="2028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descr="Interfaz de usuario gráfica, Texto, Aplicación, Correo electrónico&#10;&#10;Descripción generada automáticamente">
            <a:extLst>
              <a:ext uri="{FF2B5EF4-FFF2-40B4-BE49-F238E27FC236}">
                <a16:creationId xmlns:a16="http://schemas.microsoft.com/office/drawing/2014/main" id="{1B053E20-93BE-0840-8905-ADE191A6E479}"/>
              </a:ext>
            </a:extLst>
          </p:cNvPr>
          <p:cNvPicPr>
            <a:picLocks noChangeAspect="1"/>
          </p:cNvPicPr>
          <p:nvPr/>
        </p:nvPicPr>
        <p:blipFill>
          <a:blip r:embed="rId3"/>
          <a:stretch>
            <a:fillRect/>
          </a:stretch>
        </p:blipFill>
        <p:spPr>
          <a:xfrm>
            <a:off x="3413062" y="192832"/>
            <a:ext cx="5365875" cy="209127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7390143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2DB703CF-B269-1748-90B7-AC2838C4A9C1}"/>
              </a:ext>
            </a:extLst>
          </p:cNvPr>
          <p:cNvSpPr/>
          <p:nvPr/>
        </p:nvSpPr>
        <p:spPr>
          <a:xfrm>
            <a:off x="1021037" y="1172391"/>
            <a:ext cx="10448309"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3200" b="1" dirty="0">
                <a:ln/>
                <a:solidFill>
                  <a:schemeClr val="accent3"/>
                </a:solidFill>
              </a:rPr>
              <a:t>VISION HOLISTICA DE LA MUJER MENOPAUSICA</a:t>
            </a:r>
          </a:p>
        </p:txBody>
      </p:sp>
      <p:sp>
        <p:nvSpPr>
          <p:cNvPr id="6" name="Rectángulo 5">
            <a:extLst>
              <a:ext uri="{FF2B5EF4-FFF2-40B4-BE49-F238E27FC236}">
                <a16:creationId xmlns:a16="http://schemas.microsoft.com/office/drawing/2014/main" id="{B50DC001-C0D8-E642-9645-6CB1C3769118}"/>
              </a:ext>
            </a:extLst>
          </p:cNvPr>
          <p:cNvSpPr/>
          <p:nvPr/>
        </p:nvSpPr>
        <p:spPr>
          <a:xfrm>
            <a:off x="1075314" y="1880277"/>
            <a:ext cx="10339754" cy="52322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2800" b="1" dirty="0">
                <a:ln/>
                <a:solidFill>
                  <a:srgbClr val="7030A0"/>
                </a:solidFill>
              </a:rPr>
              <a:t>VALORACION INTEGRAL DE LA MUJER MENOPAUSICA </a:t>
            </a:r>
          </a:p>
        </p:txBody>
      </p:sp>
      <p:pic>
        <p:nvPicPr>
          <p:cNvPr id="1026" name="Picture 2" descr="La entrevista - Clínica Propedeutica">
            <a:extLst>
              <a:ext uri="{FF2B5EF4-FFF2-40B4-BE49-F238E27FC236}">
                <a16:creationId xmlns:a16="http://schemas.microsoft.com/office/drawing/2014/main" id="{509C0505-B29D-9642-A674-D12D66E4A0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775" y="3047093"/>
            <a:ext cx="4064000" cy="2984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egunta GIFs | Tenor">
            <a:extLst>
              <a:ext uri="{FF2B5EF4-FFF2-40B4-BE49-F238E27FC236}">
                <a16:creationId xmlns:a16="http://schemas.microsoft.com/office/drawing/2014/main" id="{A276A672-9884-5448-8484-CFFE4BF544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7128" y="2701109"/>
            <a:ext cx="2984500" cy="298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19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wheel(1)">
                                      <p:cBhvr>
                                        <p:cTn id="14"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B50DC001-C0D8-E642-9645-6CB1C3769118}"/>
              </a:ext>
            </a:extLst>
          </p:cNvPr>
          <p:cNvSpPr/>
          <p:nvPr/>
        </p:nvSpPr>
        <p:spPr>
          <a:xfrm>
            <a:off x="1947834" y="826409"/>
            <a:ext cx="9857725" cy="58477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3200" b="1" dirty="0">
                <a:ln/>
                <a:solidFill>
                  <a:srgbClr val="7030A0"/>
                </a:solidFill>
              </a:rPr>
              <a:t>VALORACION INTEGRAL DE LA MUJER MENOPAUSICA </a:t>
            </a:r>
          </a:p>
        </p:txBody>
      </p:sp>
      <p:pic>
        <p:nvPicPr>
          <p:cNvPr id="1026" name="Picture 2" descr="La entrevista - Clínica Propedeutica">
            <a:extLst>
              <a:ext uri="{FF2B5EF4-FFF2-40B4-BE49-F238E27FC236}">
                <a16:creationId xmlns:a16="http://schemas.microsoft.com/office/drawing/2014/main" id="{509C0505-B29D-9642-A674-D12D66E4A0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6031" y="4165658"/>
            <a:ext cx="2565631" cy="1884135"/>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21005301-C7A1-DB4B-9A7B-A3D25472C177}"/>
              </a:ext>
            </a:extLst>
          </p:cNvPr>
          <p:cNvSpPr txBox="1"/>
          <p:nvPr/>
        </p:nvSpPr>
        <p:spPr>
          <a:xfrm>
            <a:off x="4574302" y="2344742"/>
            <a:ext cx="3424399" cy="369332"/>
          </a:xfrm>
          <a:prstGeom prst="rect">
            <a:avLst/>
          </a:prstGeom>
          <a:noFill/>
        </p:spPr>
        <p:txBody>
          <a:bodyPr wrap="none" rtlCol="0">
            <a:spAutoFit/>
          </a:bodyPr>
          <a:lstStyle/>
          <a:p>
            <a:r>
              <a:rPr lang="es-ES" b="1" dirty="0">
                <a:solidFill>
                  <a:schemeClr val="bg2">
                    <a:lumMod val="25000"/>
                  </a:schemeClr>
                </a:solidFill>
              </a:rPr>
              <a:t>LO QUE SIEMPRE HAY QUE HACER</a:t>
            </a:r>
          </a:p>
        </p:txBody>
      </p:sp>
      <p:sp>
        <p:nvSpPr>
          <p:cNvPr id="3" name="CuadroTexto 2">
            <a:extLst>
              <a:ext uri="{FF2B5EF4-FFF2-40B4-BE49-F238E27FC236}">
                <a16:creationId xmlns:a16="http://schemas.microsoft.com/office/drawing/2014/main" id="{66D40D42-ECE2-D442-AA84-517AB12A7B93}"/>
              </a:ext>
            </a:extLst>
          </p:cNvPr>
          <p:cNvSpPr txBox="1"/>
          <p:nvPr/>
        </p:nvSpPr>
        <p:spPr>
          <a:xfrm>
            <a:off x="3876031" y="1853407"/>
            <a:ext cx="5964069" cy="369332"/>
          </a:xfrm>
          <a:prstGeom prst="rect">
            <a:avLst/>
          </a:prstGeom>
          <a:noFill/>
        </p:spPr>
        <p:txBody>
          <a:bodyPr wrap="none" rtlCol="0">
            <a:spAutoFit/>
          </a:bodyPr>
          <a:lstStyle/>
          <a:p>
            <a:r>
              <a:rPr lang="es-ES" dirty="0"/>
              <a:t>“ Lo sencillo es obvio.  A veces es tan obvio, que lo obviamos”</a:t>
            </a:r>
          </a:p>
        </p:txBody>
      </p:sp>
      <p:sp>
        <p:nvSpPr>
          <p:cNvPr id="7" name="CuadroTexto 6">
            <a:extLst>
              <a:ext uri="{FF2B5EF4-FFF2-40B4-BE49-F238E27FC236}">
                <a16:creationId xmlns:a16="http://schemas.microsoft.com/office/drawing/2014/main" id="{E8B77356-B85F-F84D-B437-BDE96CF86B4E}"/>
              </a:ext>
            </a:extLst>
          </p:cNvPr>
          <p:cNvSpPr txBox="1"/>
          <p:nvPr/>
        </p:nvSpPr>
        <p:spPr>
          <a:xfrm>
            <a:off x="2356693" y="3013501"/>
            <a:ext cx="2977243" cy="830997"/>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s-ES" sz="2400" dirty="0">
                <a:latin typeface="Calibri" panose="020F0502020204030204" pitchFamily="34" charset="0"/>
                <a:cs typeface="Calibri" panose="020F0502020204030204" pitchFamily="34" charset="0"/>
              </a:rPr>
              <a:t>HISTORIA CLINICA COMPLETA Y SERIADA</a:t>
            </a:r>
          </a:p>
        </p:txBody>
      </p:sp>
      <p:sp>
        <p:nvSpPr>
          <p:cNvPr id="10" name="CuadroTexto 9">
            <a:extLst>
              <a:ext uri="{FF2B5EF4-FFF2-40B4-BE49-F238E27FC236}">
                <a16:creationId xmlns:a16="http://schemas.microsoft.com/office/drawing/2014/main" id="{878B46E4-5644-7E48-8495-553DA102FBA6}"/>
              </a:ext>
            </a:extLst>
          </p:cNvPr>
          <p:cNvSpPr txBox="1"/>
          <p:nvPr/>
        </p:nvSpPr>
        <p:spPr>
          <a:xfrm>
            <a:off x="6286501" y="3052236"/>
            <a:ext cx="2579914" cy="830997"/>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s-ES" sz="2400" dirty="0">
                <a:latin typeface="Calibri" panose="020F0502020204030204" pitchFamily="34" charset="0"/>
                <a:cs typeface="Calibri" panose="020F0502020204030204" pitchFamily="34" charset="0"/>
              </a:rPr>
              <a:t>INFORMACION ADECUADA</a:t>
            </a:r>
          </a:p>
        </p:txBody>
      </p:sp>
      <p:pic>
        <p:nvPicPr>
          <p:cNvPr id="2050" name="Picture 2" descr="Og Mandino: Todos tenemos un poder especia">
            <a:extLst>
              <a:ext uri="{FF2B5EF4-FFF2-40B4-BE49-F238E27FC236}">
                <a16:creationId xmlns:a16="http://schemas.microsoft.com/office/drawing/2014/main" id="{EB2BFB9F-DFF8-6A48-AB34-A26FA73E9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1201" y="3335510"/>
            <a:ext cx="2599503" cy="2599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06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par>
                          <p:cTn id="11" fill="hold">
                            <p:stCondLst>
                              <p:cond delay="2000"/>
                            </p:stCondLst>
                            <p:childTnLst>
                              <p:par>
                                <p:cTn id="12" presetID="9" presetClass="entr" presetSubtype="0" fill="hold" nodeType="after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dissolve">
                                      <p:cBhvr>
                                        <p:cTn id="14" dur="1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Logotipo, nombre de la empresa&#10;&#10;Descripción generada automáticamente">
            <a:extLst>
              <a:ext uri="{FF2B5EF4-FFF2-40B4-BE49-F238E27FC236}">
                <a16:creationId xmlns:a16="http://schemas.microsoft.com/office/drawing/2014/main" id="{A3495662-E897-4705-AD15-6EB67AD0BD28}"/>
              </a:ext>
            </a:extLst>
          </p:cNvPr>
          <p:cNvPicPr>
            <a:picLocks noChangeAspect="1"/>
          </p:cNvPicPr>
          <p:nvPr/>
        </p:nvPicPr>
        <p:blipFill>
          <a:blip r:embed="rId3"/>
          <a:stretch>
            <a:fillRect/>
          </a:stretch>
        </p:blipFill>
        <p:spPr>
          <a:xfrm>
            <a:off x="0" y="-35625"/>
            <a:ext cx="2196935" cy="1374826"/>
          </a:xfrm>
          <a:prstGeom prst="rect">
            <a:avLst/>
          </a:prstGeom>
        </p:spPr>
      </p:pic>
      <p:sp>
        <p:nvSpPr>
          <p:cNvPr id="6" name="Rectángulo 5">
            <a:extLst>
              <a:ext uri="{FF2B5EF4-FFF2-40B4-BE49-F238E27FC236}">
                <a16:creationId xmlns:a16="http://schemas.microsoft.com/office/drawing/2014/main" id="{55A3A83F-F656-4C24-910B-BAC44762617A}"/>
              </a:ext>
            </a:extLst>
          </p:cNvPr>
          <p:cNvSpPr/>
          <p:nvPr/>
        </p:nvSpPr>
        <p:spPr>
          <a:xfrm>
            <a:off x="612134" y="815390"/>
            <a:ext cx="11203874" cy="1323439"/>
          </a:xfrm>
          <a:prstGeom prst="rect">
            <a:avLst/>
          </a:prstGeom>
          <a:noFill/>
          <a:ln>
            <a:noFill/>
          </a:ln>
        </p:spPr>
        <p:txBody>
          <a:bodyPr wrap="square" lIns="91440" tIns="45720" rIns="91440" bIns="45720">
            <a:spAutoFit/>
          </a:bodyPr>
          <a:lstStyle/>
          <a:p>
            <a:pPr algn="ctr"/>
            <a:r>
              <a:rPr lang="es-ES" sz="4000" b="1" dirty="0">
                <a:ln w="12700" cmpd="sng">
                  <a:solidFill>
                    <a:schemeClr val="accent4"/>
                  </a:solidFill>
                  <a:prstDash val="solid"/>
                </a:ln>
                <a:solidFill>
                  <a:srgbClr val="7030A0"/>
                </a:solidFill>
                <a:latin typeface="Calibri" panose="020F0502020204030204" pitchFamily="34" charset="0"/>
                <a:cs typeface="Calibri" panose="020F0502020204030204" pitchFamily="34" charset="0"/>
              </a:rPr>
              <a:t>ABORDAJE INTEGRAL NO HORMONAL </a:t>
            </a:r>
          </a:p>
          <a:p>
            <a:pPr algn="ctr"/>
            <a:r>
              <a:rPr lang="es-ES" sz="4000" b="1" dirty="0">
                <a:ln w="12700" cmpd="sng">
                  <a:solidFill>
                    <a:schemeClr val="accent4"/>
                  </a:solidFill>
                  <a:prstDash val="solid"/>
                </a:ln>
                <a:solidFill>
                  <a:srgbClr val="7030A0"/>
                </a:solidFill>
                <a:latin typeface="Calibri" panose="020F0502020204030204" pitchFamily="34" charset="0"/>
                <a:cs typeface="Calibri" panose="020F0502020204030204" pitchFamily="34" charset="0"/>
              </a:rPr>
              <a:t>DE LOS SINTOMAS DE LA MENOPAUSIA</a:t>
            </a:r>
            <a:endParaRPr lang="es-ES" sz="4000" b="1" cap="none" spc="0" dirty="0">
              <a:ln w="12700" cmpd="sng">
                <a:solidFill>
                  <a:schemeClr val="accent4"/>
                </a:solidFill>
                <a:prstDash val="solid"/>
              </a:ln>
              <a:solidFill>
                <a:srgbClr val="7030A0"/>
              </a:solidFill>
              <a:effectLst/>
              <a:latin typeface="Calibri" panose="020F0502020204030204" pitchFamily="34" charset="0"/>
              <a:cs typeface="Calibri" panose="020F0502020204030204" pitchFamily="34" charset="0"/>
            </a:endParaRPr>
          </a:p>
        </p:txBody>
      </p:sp>
      <p:pic>
        <p:nvPicPr>
          <p:cNvPr id="2" name="Imagen 1">
            <a:extLst>
              <a:ext uri="{FF2B5EF4-FFF2-40B4-BE49-F238E27FC236}">
                <a16:creationId xmlns:a16="http://schemas.microsoft.com/office/drawing/2014/main" id="{FA81E254-4D87-480A-AE4D-BCA93E6768F1}"/>
              </a:ext>
            </a:extLst>
          </p:cNvPr>
          <p:cNvPicPr>
            <a:picLocks noChangeAspect="1"/>
          </p:cNvPicPr>
          <p:nvPr/>
        </p:nvPicPr>
        <p:blipFill>
          <a:blip r:embed="rId4"/>
          <a:stretch>
            <a:fillRect/>
          </a:stretch>
        </p:blipFill>
        <p:spPr>
          <a:xfrm>
            <a:off x="6160201" y="2508106"/>
            <a:ext cx="2238870" cy="3358304"/>
          </a:xfrm>
          <a:prstGeom prst="rect">
            <a:avLst/>
          </a:prstGeom>
        </p:spPr>
      </p:pic>
      <p:sp>
        <p:nvSpPr>
          <p:cNvPr id="9" name="CuadroTexto 8">
            <a:extLst>
              <a:ext uri="{FF2B5EF4-FFF2-40B4-BE49-F238E27FC236}">
                <a16:creationId xmlns:a16="http://schemas.microsoft.com/office/drawing/2014/main" id="{19D9525D-ACC6-45A1-8AF5-940CF078B0AC}"/>
              </a:ext>
            </a:extLst>
          </p:cNvPr>
          <p:cNvSpPr txBox="1"/>
          <p:nvPr/>
        </p:nvSpPr>
        <p:spPr>
          <a:xfrm>
            <a:off x="8334870" y="4881525"/>
            <a:ext cx="3759200" cy="984885"/>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es-ES" sz="2400" b="1" dirty="0">
                <a:solidFill>
                  <a:srgbClr val="7030A0"/>
                </a:solidFill>
              </a:rPr>
              <a:t>Dr. Fernando Losa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chemeClr val="bg2">
                    <a:lumMod val="50000"/>
                  </a:schemeClr>
                </a:solidFill>
                <a:effectLst/>
                <a:uLnTx/>
                <a:uFillTx/>
                <a:latin typeface="Calibri" panose="020F0502020204030204"/>
                <a:ea typeface="+mn-ea"/>
                <a:cs typeface="+mn-cs"/>
              </a:rPr>
              <a:t>Coordinador Productos Naturales AEEM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i="0" u="none" strike="noStrike" kern="1200" cap="none" spc="0" normalizeH="0" baseline="0" noProof="0" dirty="0">
                <a:ln>
                  <a:noFill/>
                </a:ln>
                <a:solidFill>
                  <a:schemeClr val="bg2">
                    <a:lumMod val="25000"/>
                  </a:schemeClr>
                </a:solidFill>
                <a:effectLst/>
                <a:uLnTx/>
                <a:uFillTx/>
                <a:latin typeface="Calibri" panose="020F0502020204030204"/>
                <a:ea typeface="+mn-ea"/>
                <a:cs typeface="+mn-cs"/>
              </a:rPr>
              <a:t>Clínica Sagrada Familia Barcelona</a:t>
            </a:r>
          </a:p>
        </p:txBody>
      </p:sp>
      <p:pic>
        <p:nvPicPr>
          <p:cNvPr id="4" name="Imagen 3">
            <a:extLst>
              <a:ext uri="{FF2B5EF4-FFF2-40B4-BE49-F238E27FC236}">
                <a16:creationId xmlns:a16="http://schemas.microsoft.com/office/drawing/2014/main" id="{C44727ED-CE35-413A-B7A2-8061BAD1D853}"/>
              </a:ext>
            </a:extLst>
          </p:cNvPr>
          <p:cNvPicPr>
            <a:picLocks noChangeAspect="1"/>
          </p:cNvPicPr>
          <p:nvPr/>
        </p:nvPicPr>
        <p:blipFill rotWithShape="1">
          <a:blip r:embed="rId5"/>
          <a:srcRect l="28650" r="15123"/>
          <a:stretch/>
        </p:blipFill>
        <p:spPr>
          <a:xfrm>
            <a:off x="606878" y="2508106"/>
            <a:ext cx="2889178" cy="3385363"/>
          </a:xfrm>
          <a:prstGeom prst="rect">
            <a:avLst/>
          </a:prstGeom>
        </p:spPr>
      </p:pic>
      <p:sp>
        <p:nvSpPr>
          <p:cNvPr id="11" name="CuadroTexto 10">
            <a:extLst>
              <a:ext uri="{FF2B5EF4-FFF2-40B4-BE49-F238E27FC236}">
                <a16:creationId xmlns:a16="http://schemas.microsoft.com/office/drawing/2014/main" id="{48F57E5B-0741-445E-A283-5DBDA7CC4E57}"/>
              </a:ext>
            </a:extLst>
          </p:cNvPr>
          <p:cNvSpPr txBox="1"/>
          <p:nvPr/>
        </p:nvSpPr>
        <p:spPr>
          <a:xfrm>
            <a:off x="2423611" y="4902537"/>
            <a:ext cx="3759200" cy="984885"/>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es-ES" sz="2400" b="1" dirty="0">
                <a:solidFill>
                  <a:srgbClr val="7030A0"/>
                </a:solidFill>
              </a:rPr>
              <a:t>Dr. Laura Baquedano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chemeClr val="bg2">
                    <a:lumMod val="50000"/>
                  </a:schemeClr>
                </a:solidFill>
                <a:effectLst/>
                <a:uLnTx/>
                <a:uFillTx/>
                <a:latin typeface="Calibri" panose="020F0502020204030204"/>
                <a:ea typeface="+mn-ea"/>
                <a:cs typeface="+mn-cs"/>
              </a:rPr>
              <a:t>Ginecóloga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i="0" u="none" strike="noStrike" kern="1200" cap="none" spc="0" normalizeH="0" baseline="0" noProof="0" dirty="0">
                <a:ln>
                  <a:noFill/>
                </a:ln>
                <a:solidFill>
                  <a:schemeClr val="bg2">
                    <a:lumMod val="25000"/>
                  </a:schemeClr>
                </a:solidFill>
                <a:effectLst/>
                <a:uLnTx/>
                <a:uFillTx/>
                <a:latin typeface="Calibri" panose="020F0502020204030204"/>
                <a:ea typeface="+mn-ea"/>
                <a:cs typeface="+mn-cs"/>
              </a:rPr>
              <a:t>Hospital Universitario Miguel Servet</a:t>
            </a:r>
          </a:p>
        </p:txBody>
      </p:sp>
      <p:sp>
        <p:nvSpPr>
          <p:cNvPr id="12" name="CuadroTexto 11">
            <a:extLst>
              <a:ext uri="{FF2B5EF4-FFF2-40B4-BE49-F238E27FC236}">
                <a16:creationId xmlns:a16="http://schemas.microsoft.com/office/drawing/2014/main" id="{8710DDC8-EA3C-4DB4-8449-4887E1616C91}"/>
              </a:ext>
            </a:extLst>
          </p:cNvPr>
          <p:cNvSpPr txBox="1"/>
          <p:nvPr/>
        </p:nvSpPr>
        <p:spPr>
          <a:xfrm>
            <a:off x="2457931" y="4440872"/>
            <a:ext cx="1414170" cy="461665"/>
          </a:xfrm>
          <a:prstGeom prst="rect">
            <a:avLst/>
          </a:prstGeom>
          <a:noFill/>
        </p:spPr>
        <p:txBody>
          <a:bodyPr wrap="none" rtlCol="0">
            <a:spAutoFit/>
          </a:bodyPr>
          <a:lstStyle/>
          <a:p>
            <a:r>
              <a:rPr lang="es-ES" sz="2400" b="1" dirty="0">
                <a:solidFill>
                  <a:schemeClr val="accent4">
                    <a:lumMod val="50000"/>
                  </a:schemeClr>
                </a:solidFill>
              </a:rPr>
              <a:t>PONENTE</a:t>
            </a:r>
          </a:p>
        </p:txBody>
      </p:sp>
      <p:sp>
        <p:nvSpPr>
          <p:cNvPr id="5" name="CuadroTexto 4">
            <a:extLst>
              <a:ext uri="{FF2B5EF4-FFF2-40B4-BE49-F238E27FC236}">
                <a16:creationId xmlns:a16="http://schemas.microsoft.com/office/drawing/2014/main" id="{530898A5-4DAB-4B46-98C6-812D1FA8BB92}"/>
              </a:ext>
            </a:extLst>
          </p:cNvPr>
          <p:cNvSpPr txBox="1"/>
          <p:nvPr/>
        </p:nvSpPr>
        <p:spPr>
          <a:xfrm>
            <a:off x="8319899" y="4440873"/>
            <a:ext cx="1414170" cy="461665"/>
          </a:xfrm>
          <a:prstGeom prst="rect">
            <a:avLst/>
          </a:prstGeom>
          <a:noFill/>
        </p:spPr>
        <p:txBody>
          <a:bodyPr wrap="none" rtlCol="0">
            <a:spAutoFit/>
          </a:bodyPr>
          <a:lstStyle/>
          <a:p>
            <a:r>
              <a:rPr lang="es-ES" sz="2400" b="1" dirty="0">
                <a:solidFill>
                  <a:schemeClr val="accent4">
                    <a:lumMod val="50000"/>
                  </a:schemeClr>
                </a:solidFill>
              </a:rPr>
              <a:t>PONENTE</a:t>
            </a:r>
          </a:p>
        </p:txBody>
      </p:sp>
    </p:spTree>
    <p:extLst>
      <p:ext uri="{BB962C8B-B14F-4D97-AF65-F5344CB8AC3E}">
        <p14:creationId xmlns:p14="http://schemas.microsoft.com/office/powerpoint/2010/main" val="2964665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nterfaz de usuario gráfica, Texto, Aplicación, Correo electrónico&#10;&#10;Descripción generada automáticamente">
            <a:extLst>
              <a:ext uri="{FF2B5EF4-FFF2-40B4-BE49-F238E27FC236}">
                <a16:creationId xmlns:a16="http://schemas.microsoft.com/office/drawing/2014/main" id="{E0A02BF0-0DAB-264E-B1B0-0EFD0BE7A83D}"/>
              </a:ext>
            </a:extLst>
          </p:cNvPr>
          <p:cNvPicPr>
            <a:picLocks noChangeAspect="1"/>
          </p:cNvPicPr>
          <p:nvPr/>
        </p:nvPicPr>
        <p:blipFill>
          <a:blip r:embed="rId2"/>
          <a:stretch>
            <a:fillRect/>
          </a:stretch>
        </p:blipFill>
        <p:spPr>
          <a:xfrm>
            <a:off x="3490417" y="1010547"/>
            <a:ext cx="5636986" cy="2384248"/>
          </a:xfrm>
          <a:prstGeom prst="rect">
            <a:avLst/>
          </a:prstGeom>
          <a:ln>
            <a:noFill/>
          </a:ln>
          <a:effectLst>
            <a:outerShdw blurRad="292100" dist="139700" dir="2700000" algn="tl" rotWithShape="0">
              <a:srgbClr val="333333">
                <a:alpha val="65000"/>
              </a:srgbClr>
            </a:outerShdw>
          </a:effectLst>
        </p:spPr>
      </p:pic>
      <p:sp>
        <p:nvSpPr>
          <p:cNvPr id="6" name="CuadroTexto 5">
            <a:extLst>
              <a:ext uri="{FF2B5EF4-FFF2-40B4-BE49-F238E27FC236}">
                <a16:creationId xmlns:a16="http://schemas.microsoft.com/office/drawing/2014/main" id="{331F44B4-93FB-5B43-A2B1-D17FFA508A41}"/>
              </a:ext>
            </a:extLst>
          </p:cNvPr>
          <p:cNvSpPr txBox="1"/>
          <p:nvPr/>
        </p:nvSpPr>
        <p:spPr>
          <a:xfrm>
            <a:off x="723302" y="3792220"/>
            <a:ext cx="4916410" cy="646331"/>
          </a:xfrm>
          <a:prstGeom prst="rect">
            <a:avLst/>
          </a:prstGeom>
          <a:noFill/>
        </p:spPr>
        <p:txBody>
          <a:bodyPr wrap="none" rtlCol="0">
            <a:spAutoFit/>
          </a:bodyPr>
          <a:lstStyle/>
          <a:p>
            <a:r>
              <a:rPr lang="es-ES" dirty="0"/>
              <a:t>Síntomas más conocidos: sofocos, sequedad vaginal</a:t>
            </a:r>
          </a:p>
          <a:p>
            <a:r>
              <a:rPr lang="es-ES" dirty="0"/>
              <a:t>Mucho menos: insomnio, cambios de humor..</a:t>
            </a:r>
          </a:p>
        </p:txBody>
      </p:sp>
      <p:sp>
        <p:nvSpPr>
          <p:cNvPr id="7" name="CuadroTexto 6">
            <a:extLst>
              <a:ext uri="{FF2B5EF4-FFF2-40B4-BE49-F238E27FC236}">
                <a16:creationId xmlns:a16="http://schemas.microsoft.com/office/drawing/2014/main" id="{AD7D11FF-0493-ED44-B2E0-1BECCCFB063B}"/>
              </a:ext>
            </a:extLst>
          </p:cNvPr>
          <p:cNvSpPr txBox="1"/>
          <p:nvPr/>
        </p:nvSpPr>
        <p:spPr>
          <a:xfrm>
            <a:off x="8458205" y="3653720"/>
            <a:ext cx="1730282" cy="923330"/>
          </a:xfrm>
          <a:prstGeom prst="rect">
            <a:avLst/>
          </a:prstGeom>
          <a:noFill/>
        </p:spPr>
        <p:txBody>
          <a:bodyPr wrap="none" rtlCol="0">
            <a:spAutoFit/>
          </a:bodyPr>
          <a:lstStyle/>
          <a:p>
            <a:r>
              <a:rPr lang="es-ES" dirty="0"/>
              <a:t>THM: 50 %</a:t>
            </a:r>
          </a:p>
          <a:p>
            <a:r>
              <a:rPr lang="es-ES" dirty="0"/>
              <a:t>Fitoterapia: 30% </a:t>
            </a:r>
          </a:p>
          <a:p>
            <a:r>
              <a:rPr lang="es-ES" dirty="0"/>
              <a:t>SGM: OTC 50%</a:t>
            </a:r>
          </a:p>
        </p:txBody>
      </p:sp>
      <p:sp>
        <p:nvSpPr>
          <p:cNvPr id="8" name="CuadroTexto 7">
            <a:extLst>
              <a:ext uri="{FF2B5EF4-FFF2-40B4-BE49-F238E27FC236}">
                <a16:creationId xmlns:a16="http://schemas.microsoft.com/office/drawing/2014/main" id="{A885A975-4DDE-B74F-A340-116A5E636E6E}"/>
              </a:ext>
            </a:extLst>
          </p:cNvPr>
          <p:cNvSpPr txBox="1"/>
          <p:nvPr/>
        </p:nvSpPr>
        <p:spPr>
          <a:xfrm>
            <a:off x="1311728" y="5459305"/>
            <a:ext cx="9568543" cy="707886"/>
          </a:xfrm>
          <a:custGeom>
            <a:avLst/>
            <a:gdLst>
              <a:gd name="connsiteX0" fmla="*/ 0 w 9568543"/>
              <a:gd name="connsiteY0" fmla="*/ 0 h 707886"/>
              <a:gd name="connsiteX1" fmla="*/ 9568543 w 9568543"/>
              <a:gd name="connsiteY1" fmla="*/ 0 h 707886"/>
              <a:gd name="connsiteX2" fmla="*/ 9568543 w 9568543"/>
              <a:gd name="connsiteY2" fmla="*/ 707886 h 707886"/>
              <a:gd name="connsiteX3" fmla="*/ 0 w 9568543"/>
              <a:gd name="connsiteY3" fmla="*/ 707886 h 707886"/>
              <a:gd name="connsiteX4" fmla="*/ 0 w 9568543"/>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8543" h="707886" fill="none" extrusionOk="0">
                <a:moveTo>
                  <a:pt x="0" y="0"/>
                </a:moveTo>
                <a:cubicBezTo>
                  <a:pt x="2600453" y="-49533"/>
                  <a:pt x="4907616" y="-14809"/>
                  <a:pt x="9568543" y="0"/>
                </a:cubicBezTo>
                <a:cubicBezTo>
                  <a:pt x="9565646" y="241872"/>
                  <a:pt x="9520540" y="624090"/>
                  <a:pt x="9568543" y="707886"/>
                </a:cubicBezTo>
                <a:cubicBezTo>
                  <a:pt x="6525588" y="659655"/>
                  <a:pt x="3791181" y="792341"/>
                  <a:pt x="0" y="707886"/>
                </a:cubicBezTo>
                <a:cubicBezTo>
                  <a:pt x="63689" y="451632"/>
                  <a:pt x="20489" y="177244"/>
                  <a:pt x="0" y="0"/>
                </a:cubicBezTo>
                <a:close/>
              </a:path>
              <a:path w="9568543" h="707886" stroke="0" extrusionOk="0">
                <a:moveTo>
                  <a:pt x="0" y="0"/>
                </a:moveTo>
                <a:cubicBezTo>
                  <a:pt x="3374567" y="118645"/>
                  <a:pt x="6270033" y="116012"/>
                  <a:pt x="9568543" y="0"/>
                </a:cubicBezTo>
                <a:cubicBezTo>
                  <a:pt x="9525133" y="186738"/>
                  <a:pt x="9623284" y="428844"/>
                  <a:pt x="9568543" y="707886"/>
                </a:cubicBezTo>
                <a:cubicBezTo>
                  <a:pt x="8541204" y="842486"/>
                  <a:pt x="4743794" y="550690"/>
                  <a:pt x="0" y="707886"/>
                </a:cubicBezTo>
                <a:cubicBezTo>
                  <a:pt x="50286" y="551974"/>
                  <a:pt x="46678" y="316632"/>
                  <a:pt x="0" y="0"/>
                </a:cubicBezTo>
                <a:close/>
              </a:path>
            </a:pathLst>
          </a:custGeom>
          <a:ln w="25400">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ES" sz="2000" dirty="0">
                <a:latin typeface="Calibri" panose="020F0502020204030204" pitchFamily="34" charset="0"/>
                <a:cs typeface="Calibri" panose="020F0502020204030204" pitchFamily="34" charset="0"/>
              </a:rPr>
              <a:t>Conocimiento de las mujeres sobre la menopausia es limitado</a:t>
            </a:r>
          </a:p>
          <a:p>
            <a:pPr algn="ctr"/>
            <a:r>
              <a:rPr lang="es-ES" sz="2000" dirty="0">
                <a:latin typeface="Calibri" panose="020F0502020204030204" pitchFamily="34" charset="0"/>
                <a:cs typeface="Calibri" panose="020F0502020204030204" pitchFamily="34" charset="0"/>
              </a:rPr>
              <a:t>Persisten mitos y falsas creencias </a:t>
            </a:r>
          </a:p>
        </p:txBody>
      </p:sp>
      <p:sp>
        <p:nvSpPr>
          <p:cNvPr id="9" name="CuadroTexto 8">
            <a:extLst>
              <a:ext uri="{FF2B5EF4-FFF2-40B4-BE49-F238E27FC236}">
                <a16:creationId xmlns:a16="http://schemas.microsoft.com/office/drawing/2014/main" id="{DC1CDDCE-0CEC-9844-82F0-66A3087D8F26}"/>
              </a:ext>
            </a:extLst>
          </p:cNvPr>
          <p:cNvSpPr txBox="1"/>
          <p:nvPr/>
        </p:nvSpPr>
        <p:spPr>
          <a:xfrm>
            <a:off x="4033157" y="4735286"/>
            <a:ext cx="3926396" cy="369332"/>
          </a:xfrm>
          <a:prstGeom prst="rect">
            <a:avLst/>
          </a:prstGeom>
          <a:noFill/>
        </p:spPr>
        <p:txBody>
          <a:bodyPr wrap="none" rtlCol="0">
            <a:spAutoFit/>
          </a:bodyPr>
          <a:lstStyle/>
          <a:p>
            <a:r>
              <a:rPr lang="es-ES" dirty="0"/>
              <a:t>Fuentes de información: médicas &lt; 50% </a:t>
            </a:r>
          </a:p>
        </p:txBody>
      </p:sp>
    </p:spTree>
    <p:extLst>
      <p:ext uri="{BB962C8B-B14F-4D97-AF65-F5344CB8AC3E}">
        <p14:creationId xmlns:p14="http://schemas.microsoft.com/office/powerpoint/2010/main" val="123835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C49358-ADAA-BD47-8729-4750D627F674}"/>
              </a:ext>
            </a:extLst>
          </p:cNvPr>
          <p:cNvSpPr>
            <a:spLocks noGrp="1"/>
          </p:cNvSpPr>
          <p:nvPr>
            <p:ph type="title"/>
          </p:nvPr>
        </p:nvSpPr>
        <p:spPr>
          <a:xfrm>
            <a:off x="2383971" y="1083608"/>
            <a:ext cx="6776357" cy="941135"/>
          </a:xfrm>
        </p:spPr>
        <p:txBody>
          <a:bodyPr>
            <a:normAutofit/>
          </a:bodyPr>
          <a:lstStyle/>
          <a:p>
            <a:pPr algn="ctr"/>
            <a:r>
              <a:rPr lang="fr-FR" sz="2800" b="1" dirty="0">
                <a:solidFill>
                  <a:schemeClr val="bg2">
                    <a:lumMod val="50000"/>
                  </a:schemeClr>
                </a:solidFill>
                <a:latin typeface="+mn-lt"/>
              </a:rPr>
              <a:t>AGENDA</a:t>
            </a:r>
            <a:endParaRPr lang="fr-FR" sz="2400" b="1" dirty="0">
              <a:solidFill>
                <a:schemeClr val="bg2">
                  <a:lumMod val="50000"/>
                </a:schemeClr>
              </a:solidFill>
              <a:latin typeface="+mn-lt"/>
            </a:endParaRPr>
          </a:p>
        </p:txBody>
      </p:sp>
      <p:sp>
        <p:nvSpPr>
          <p:cNvPr id="3" name="Espace réservé du contenu 2">
            <a:extLst>
              <a:ext uri="{FF2B5EF4-FFF2-40B4-BE49-F238E27FC236}">
                <a16:creationId xmlns:a16="http://schemas.microsoft.com/office/drawing/2014/main" id="{E909790C-723C-DD4C-9320-30D55AC5782A}"/>
              </a:ext>
            </a:extLst>
          </p:cNvPr>
          <p:cNvSpPr>
            <a:spLocks noGrp="1"/>
          </p:cNvSpPr>
          <p:nvPr>
            <p:ph idx="1"/>
          </p:nvPr>
        </p:nvSpPr>
        <p:spPr>
          <a:xfrm>
            <a:off x="1809750" y="2299864"/>
            <a:ext cx="8237220" cy="2705273"/>
          </a:xfrm>
        </p:spPr>
        <p:txBody>
          <a:bodyPr>
            <a:normAutofit/>
          </a:bodyPr>
          <a:lstStyle/>
          <a:p>
            <a:pPr marL="457200" indent="-457200">
              <a:lnSpc>
                <a:spcPct val="120000"/>
              </a:lnSpc>
              <a:buFont typeface="+mj-lt"/>
              <a:buAutoNum type="arabicPeriod"/>
            </a:pPr>
            <a:r>
              <a:rPr lang="fr-FR" sz="2400" dirty="0" err="1">
                <a:solidFill>
                  <a:schemeClr val="bg2">
                    <a:lumMod val="50000"/>
                  </a:schemeClr>
                </a:solidFill>
                <a:latin typeface="Gotham Book" panose="02000603040000020004" pitchFamily="2" charset="0"/>
              </a:rPr>
              <a:t>Contexto</a:t>
            </a:r>
            <a:r>
              <a:rPr lang="fr-FR" sz="2400" dirty="0">
                <a:solidFill>
                  <a:schemeClr val="bg2">
                    <a:lumMod val="50000"/>
                  </a:schemeClr>
                </a:solidFill>
                <a:latin typeface="Gotham Book" panose="02000603040000020004" pitchFamily="2" charset="0"/>
              </a:rPr>
              <a:t> </a:t>
            </a:r>
            <a:r>
              <a:rPr lang="fr-FR" sz="2400" dirty="0" err="1">
                <a:solidFill>
                  <a:schemeClr val="bg2">
                    <a:lumMod val="50000"/>
                  </a:schemeClr>
                </a:solidFill>
                <a:latin typeface="Gotham Book" panose="02000603040000020004" pitchFamily="2" charset="0"/>
              </a:rPr>
              <a:t>menopausia</a:t>
            </a:r>
            <a:r>
              <a:rPr lang="fr-FR" sz="2400" dirty="0">
                <a:solidFill>
                  <a:schemeClr val="bg2">
                    <a:lumMod val="50000"/>
                  </a:schemeClr>
                </a:solidFill>
                <a:latin typeface="Gotham Book" panose="02000603040000020004" pitchFamily="2" charset="0"/>
              </a:rPr>
              <a:t> en España</a:t>
            </a:r>
          </a:p>
          <a:p>
            <a:pPr marL="457200" indent="-457200">
              <a:lnSpc>
                <a:spcPct val="120000"/>
              </a:lnSpc>
              <a:buFont typeface="+mj-lt"/>
              <a:buAutoNum type="arabicPeriod"/>
            </a:pPr>
            <a:r>
              <a:rPr lang="fr-FR" sz="2400" dirty="0" err="1">
                <a:solidFill>
                  <a:schemeClr val="bg2">
                    <a:lumMod val="50000"/>
                  </a:schemeClr>
                </a:solidFill>
                <a:latin typeface="Gotham Book" panose="02000603040000020004" pitchFamily="2" charset="0"/>
              </a:rPr>
              <a:t>Novedades</a:t>
            </a:r>
            <a:r>
              <a:rPr lang="fr-FR" sz="2400" dirty="0">
                <a:solidFill>
                  <a:schemeClr val="bg2">
                    <a:lumMod val="50000"/>
                  </a:schemeClr>
                </a:solidFill>
                <a:latin typeface="Gotham Book" panose="02000603040000020004" pitchFamily="2" charset="0"/>
              </a:rPr>
              <a:t> </a:t>
            </a:r>
            <a:r>
              <a:rPr lang="fr-FR" sz="2400" dirty="0" err="1">
                <a:solidFill>
                  <a:schemeClr val="bg2">
                    <a:lumMod val="50000"/>
                  </a:schemeClr>
                </a:solidFill>
                <a:latin typeface="Gotham Book" panose="02000603040000020004" pitchFamily="2" charset="0"/>
              </a:rPr>
              <a:t>clínicas</a:t>
            </a:r>
            <a:r>
              <a:rPr lang="fr-FR" sz="2400" dirty="0">
                <a:solidFill>
                  <a:schemeClr val="bg2">
                    <a:lumMod val="50000"/>
                  </a:schemeClr>
                </a:solidFill>
                <a:latin typeface="Gotham Book" panose="02000603040000020004" pitchFamily="2" charset="0"/>
              </a:rPr>
              <a:t> en</a:t>
            </a:r>
            <a:endParaRPr lang="fr-FR" sz="1800" dirty="0">
              <a:solidFill>
                <a:schemeClr val="bg2">
                  <a:lumMod val="50000"/>
                </a:schemeClr>
              </a:solidFill>
              <a:latin typeface="Gotham Book" panose="02000603040000020004" pitchFamily="2" charset="0"/>
            </a:endParaRPr>
          </a:p>
          <a:p>
            <a:pPr lvl="1">
              <a:lnSpc>
                <a:spcPct val="120000"/>
              </a:lnSpc>
            </a:pPr>
            <a:r>
              <a:rPr lang="fr-FR" sz="1800" dirty="0" err="1">
                <a:solidFill>
                  <a:schemeClr val="bg2">
                    <a:lumMod val="50000"/>
                  </a:schemeClr>
                </a:solidFill>
                <a:latin typeface="Gotham Book" panose="02000603040000020004" pitchFamily="2" charset="0"/>
              </a:rPr>
              <a:t>Sequedad</a:t>
            </a:r>
            <a:r>
              <a:rPr lang="fr-FR" sz="1800" dirty="0">
                <a:solidFill>
                  <a:schemeClr val="bg2">
                    <a:lumMod val="50000"/>
                  </a:schemeClr>
                </a:solidFill>
                <a:latin typeface="Gotham Book" panose="02000603040000020004" pitchFamily="2" charset="0"/>
              </a:rPr>
              <a:t> vaginal</a:t>
            </a:r>
          </a:p>
          <a:p>
            <a:pPr lvl="1">
              <a:lnSpc>
                <a:spcPct val="120000"/>
              </a:lnSpc>
            </a:pPr>
            <a:r>
              <a:rPr lang="fr-FR" sz="1800" dirty="0" err="1">
                <a:solidFill>
                  <a:schemeClr val="bg2">
                    <a:lumMod val="50000"/>
                  </a:schemeClr>
                </a:solidFill>
                <a:latin typeface="Gotham Book" panose="02000603040000020004" pitchFamily="2" charset="0"/>
              </a:rPr>
              <a:t>Deseo</a:t>
            </a:r>
            <a:r>
              <a:rPr lang="fr-FR" sz="1800" dirty="0">
                <a:solidFill>
                  <a:schemeClr val="bg2">
                    <a:lumMod val="50000"/>
                  </a:schemeClr>
                </a:solidFill>
                <a:latin typeface="Gotham Book" panose="02000603040000020004" pitchFamily="2" charset="0"/>
              </a:rPr>
              <a:t> </a:t>
            </a:r>
            <a:r>
              <a:rPr lang="fr-FR" sz="1800" dirty="0" err="1">
                <a:solidFill>
                  <a:schemeClr val="bg2">
                    <a:lumMod val="50000"/>
                  </a:schemeClr>
                </a:solidFill>
                <a:latin typeface="Gotham Book" panose="02000603040000020004" pitchFamily="2" charset="0"/>
              </a:rPr>
              <a:t>sexual</a:t>
            </a:r>
            <a:endParaRPr lang="fr-FR" sz="1800" dirty="0">
              <a:solidFill>
                <a:schemeClr val="bg2">
                  <a:lumMod val="50000"/>
                </a:schemeClr>
              </a:solidFill>
              <a:latin typeface="Gotham Book" panose="02000603040000020004" pitchFamily="2" charset="0"/>
            </a:endParaRPr>
          </a:p>
          <a:p>
            <a:pPr marL="457200" indent="-457200">
              <a:lnSpc>
                <a:spcPct val="120000"/>
              </a:lnSpc>
              <a:buFont typeface="+mj-lt"/>
              <a:buAutoNum type="arabicPeriod"/>
            </a:pPr>
            <a:r>
              <a:rPr lang="fr-FR" sz="2400" dirty="0">
                <a:solidFill>
                  <a:schemeClr val="bg2">
                    <a:lumMod val="50000"/>
                  </a:schemeClr>
                </a:solidFill>
                <a:latin typeface="Gotham Book" panose="02000603040000020004" pitchFamily="2" charset="0"/>
              </a:rPr>
              <a:t>NUEVO </a:t>
            </a:r>
            <a:r>
              <a:rPr lang="fr-FR" sz="2400" dirty="0" err="1">
                <a:solidFill>
                  <a:schemeClr val="bg2">
                    <a:lumMod val="50000"/>
                  </a:schemeClr>
                </a:solidFill>
                <a:latin typeface="Gotham Book" panose="02000603040000020004" pitchFamily="2" charset="0"/>
              </a:rPr>
              <a:t>Manejo</a:t>
            </a:r>
            <a:r>
              <a:rPr lang="fr-FR" sz="2400" dirty="0">
                <a:solidFill>
                  <a:schemeClr val="bg2">
                    <a:lumMod val="50000"/>
                  </a:schemeClr>
                </a:solidFill>
                <a:latin typeface="Gotham Book" panose="02000603040000020004" pitchFamily="2" charset="0"/>
              </a:rPr>
              <a:t> </a:t>
            </a:r>
            <a:r>
              <a:rPr lang="fr-FR" sz="2400" dirty="0" err="1">
                <a:solidFill>
                  <a:schemeClr val="bg2">
                    <a:lumMod val="50000"/>
                  </a:schemeClr>
                </a:solidFill>
                <a:latin typeface="Gotham Book" panose="02000603040000020004" pitchFamily="2" charset="0"/>
              </a:rPr>
              <a:t>integral</a:t>
            </a:r>
            <a:r>
              <a:rPr lang="fr-FR" sz="2400" dirty="0">
                <a:solidFill>
                  <a:schemeClr val="bg2">
                    <a:lumMod val="50000"/>
                  </a:schemeClr>
                </a:solidFill>
                <a:latin typeface="Gotham Book" panose="02000603040000020004" pitchFamily="2" charset="0"/>
              </a:rPr>
              <a:t> de la </a:t>
            </a:r>
            <a:r>
              <a:rPr lang="fr-FR" sz="2400" dirty="0" err="1">
                <a:solidFill>
                  <a:schemeClr val="bg2">
                    <a:lumMod val="50000"/>
                  </a:schemeClr>
                </a:solidFill>
                <a:latin typeface="Gotham Book" panose="02000603040000020004" pitchFamily="2" charset="0"/>
              </a:rPr>
              <a:t>menopausia</a:t>
            </a:r>
            <a:r>
              <a:rPr lang="fr-FR" sz="2400" dirty="0">
                <a:solidFill>
                  <a:schemeClr val="bg2">
                    <a:lumMod val="50000"/>
                  </a:schemeClr>
                </a:solidFill>
                <a:latin typeface="Gotham Book" panose="02000603040000020004" pitchFamily="2" charset="0"/>
              </a:rPr>
              <a:t>: </a:t>
            </a:r>
            <a:r>
              <a:rPr lang="fr-FR" sz="2400" dirty="0" err="1">
                <a:solidFill>
                  <a:schemeClr val="bg2">
                    <a:lumMod val="50000"/>
                  </a:schemeClr>
                </a:solidFill>
                <a:latin typeface="Gotham Book" panose="02000603040000020004" pitchFamily="2" charset="0"/>
              </a:rPr>
              <a:t>Libicare</a:t>
            </a:r>
            <a:r>
              <a:rPr lang="fr-FR" sz="2400" dirty="0">
                <a:solidFill>
                  <a:schemeClr val="bg2">
                    <a:lumMod val="50000"/>
                  </a:schemeClr>
                </a:solidFill>
                <a:latin typeface="Gotham Book" panose="02000603040000020004" pitchFamily="2" charset="0"/>
              </a:rPr>
              <a:t> </a:t>
            </a:r>
            <a:r>
              <a:rPr lang="fr-FR" sz="2400" dirty="0" err="1">
                <a:solidFill>
                  <a:schemeClr val="bg2">
                    <a:lumMod val="50000"/>
                  </a:schemeClr>
                </a:solidFill>
                <a:latin typeface="Gotham Book" panose="02000603040000020004" pitchFamily="2" charset="0"/>
              </a:rPr>
              <a:t>Meno</a:t>
            </a:r>
            <a:r>
              <a:rPr lang="fr-FR" sz="2400" dirty="0">
                <a:solidFill>
                  <a:schemeClr val="bg2">
                    <a:lumMod val="50000"/>
                  </a:schemeClr>
                </a:solidFill>
                <a:latin typeface="Gotham Book" panose="02000603040000020004" pitchFamily="2" charset="0"/>
              </a:rPr>
              <a:t>®: </a:t>
            </a:r>
          </a:p>
          <a:p>
            <a:pPr marL="457200" indent="-457200">
              <a:buFont typeface="+mj-lt"/>
              <a:buAutoNum type="arabicPeriod"/>
            </a:pPr>
            <a:endParaRPr lang="fr-FR" sz="2400" dirty="0">
              <a:solidFill>
                <a:schemeClr val="bg2">
                  <a:lumMod val="50000"/>
                </a:schemeClr>
              </a:solidFill>
              <a:latin typeface="Gotham Book" panose="02000603040000020004" pitchFamily="2" charset="0"/>
            </a:endParaRPr>
          </a:p>
          <a:p>
            <a:pPr marL="457200" indent="-457200">
              <a:buFont typeface="+mj-lt"/>
              <a:buAutoNum type="arabicPeriod"/>
            </a:pPr>
            <a:endParaRPr lang="fr-FR" sz="2400" dirty="0">
              <a:solidFill>
                <a:schemeClr val="bg2">
                  <a:lumMod val="50000"/>
                </a:schemeClr>
              </a:solidFill>
              <a:latin typeface="Gotham Book" panose="02000603040000020004" pitchFamily="2" charset="0"/>
            </a:endParaRPr>
          </a:p>
        </p:txBody>
      </p:sp>
    </p:spTree>
    <p:extLst>
      <p:ext uri="{BB962C8B-B14F-4D97-AF65-F5344CB8AC3E}">
        <p14:creationId xmlns:p14="http://schemas.microsoft.com/office/powerpoint/2010/main" val="224656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3">
                                            <p:txEl>
                                              <p:pRg st="0" end="0"/>
                                            </p:txEl>
                                          </p:spTgt>
                                        </p:tgtEl>
                                        <p:attrNameLst>
                                          <p:attrName>style.opacity</p:attrName>
                                        </p:attrNameLst>
                                      </p:cBhvr>
                                      <p:to>
                                        <p:strVal val="0.5"/>
                                      </p:to>
                                    </p:set>
                                    <p:animEffect filter="image" prLst="opacity: 0.5">
                                      <p:cBhvr rctx="IE">
                                        <p:cTn id="7" dur="indefinite"/>
                                        <p:tgtEl>
                                          <p:spTgt spid="3">
                                            <p:txEl>
                                              <p:pRg st="0" end="0"/>
                                            </p:txEl>
                                          </p:spTgt>
                                        </p:tgtEl>
                                      </p:cBhvr>
                                    </p:animEffect>
                                  </p:childTnLst>
                                </p:cTn>
                              </p:par>
                              <p:par>
                                <p:cTn id="8" presetID="9" presetClass="emph" presetSubtype="0" nodeType="withEffect">
                                  <p:stCondLst>
                                    <p:cond delay="0"/>
                                  </p:stCondLst>
                                  <p:childTnLst>
                                    <p:set>
                                      <p:cBhvr>
                                        <p:cTn id="9" dur="indefinite"/>
                                        <p:tgtEl>
                                          <p:spTgt spid="3">
                                            <p:txEl>
                                              <p:pRg st="4" end="4"/>
                                            </p:txEl>
                                          </p:spTgt>
                                        </p:tgtEl>
                                        <p:attrNameLst>
                                          <p:attrName>style.opacity</p:attrName>
                                        </p:attrNameLst>
                                      </p:cBhvr>
                                      <p:to>
                                        <p:strVal val="0.5"/>
                                      </p:to>
                                    </p:set>
                                    <p:animEffect filter="image" prLst="opacity: 0.5">
                                      <p:cBhvr rctx="IE">
                                        <p:cTn id="10" dur="indefinite"/>
                                        <p:tgtEl>
                                          <p:spTgt spid="3">
                                            <p:txEl>
                                              <p:pRg st="4" end="4"/>
                                            </p:txEl>
                                          </p:spTgt>
                                        </p:tgtEl>
                                      </p:cBhvr>
                                    </p:animEffect>
                                  </p:childTnLst>
                                </p:cTn>
                              </p:par>
                              <p:par>
                                <p:cTn id="11" presetID="22" presetClass="emph" presetSubtype="0" fill="hold" nodeType="withEffect">
                                  <p:stCondLst>
                                    <p:cond delay="0"/>
                                  </p:stCondLst>
                                  <p:childTnLst>
                                    <p:animClr clrSpc="hsl" dir="cw">
                                      <p:cBhvr override="childStyle">
                                        <p:cTn id="12" dur="500" fill="hold"/>
                                        <p:tgtEl>
                                          <p:spTgt spid="3">
                                            <p:txEl>
                                              <p:pRg st="1" end="1"/>
                                            </p:txEl>
                                          </p:spTgt>
                                        </p:tgtEl>
                                        <p:attrNameLst>
                                          <p:attrName>style.color</p:attrName>
                                        </p:attrNameLst>
                                      </p:cBhvr>
                                      <p:by>
                                        <p:hsl h="-7200000" s="0" l="0"/>
                                      </p:by>
                                    </p:animClr>
                                    <p:animClr clrSpc="hsl" dir="cw">
                                      <p:cBhvr>
                                        <p:cTn id="13" dur="500" fill="hold"/>
                                        <p:tgtEl>
                                          <p:spTgt spid="3">
                                            <p:txEl>
                                              <p:pRg st="1" end="1"/>
                                            </p:txEl>
                                          </p:spTgt>
                                        </p:tgtEl>
                                        <p:attrNameLst>
                                          <p:attrName>fillcolor</p:attrName>
                                        </p:attrNameLst>
                                      </p:cBhvr>
                                      <p:by>
                                        <p:hsl h="-7200000" s="0" l="0"/>
                                      </p:by>
                                    </p:animClr>
                                    <p:animClr clrSpc="hsl" dir="cw">
                                      <p:cBhvr>
                                        <p:cTn id="14" dur="500" fill="hold"/>
                                        <p:tgtEl>
                                          <p:spTgt spid="3">
                                            <p:txEl>
                                              <p:pRg st="1" end="1"/>
                                            </p:txEl>
                                          </p:spTgt>
                                        </p:tgtEl>
                                        <p:attrNameLst>
                                          <p:attrName>stroke.color</p:attrName>
                                        </p:attrNameLst>
                                      </p:cBhvr>
                                      <p:by>
                                        <p:hsl h="-7200000" s="0" l="0"/>
                                      </p:by>
                                    </p:animClr>
                                    <p:set>
                                      <p:cBhvr>
                                        <p:cTn id="15" dur="500" fill="hold"/>
                                        <p:tgtEl>
                                          <p:spTgt spid="3">
                                            <p:txEl>
                                              <p:pRg st="1" end="1"/>
                                            </p:txEl>
                                          </p:spTgt>
                                        </p:tgtEl>
                                        <p:attrNameLst>
                                          <p:attrName>fill.type</p:attrName>
                                        </p:attrNameLst>
                                      </p:cBhvr>
                                      <p:to>
                                        <p:strVal val="solid"/>
                                      </p:to>
                                    </p:set>
                                  </p:childTnLst>
                                </p:cTn>
                              </p:par>
                              <p:par>
                                <p:cTn id="16" presetID="22" presetClass="emph" presetSubtype="0" fill="hold" nodeType="withEffect">
                                  <p:stCondLst>
                                    <p:cond delay="0"/>
                                  </p:stCondLst>
                                  <p:childTnLst>
                                    <p:animClr clrSpc="hsl" dir="cw">
                                      <p:cBhvr override="childStyle">
                                        <p:cTn id="17" dur="500" fill="hold"/>
                                        <p:tgtEl>
                                          <p:spTgt spid="3">
                                            <p:txEl>
                                              <p:pRg st="2" end="2"/>
                                            </p:txEl>
                                          </p:spTgt>
                                        </p:tgtEl>
                                        <p:attrNameLst>
                                          <p:attrName>style.color</p:attrName>
                                        </p:attrNameLst>
                                      </p:cBhvr>
                                      <p:by>
                                        <p:hsl h="-7200000" s="0" l="0"/>
                                      </p:by>
                                    </p:animClr>
                                    <p:animClr clrSpc="hsl" dir="cw">
                                      <p:cBhvr>
                                        <p:cTn id="18" dur="500" fill="hold"/>
                                        <p:tgtEl>
                                          <p:spTgt spid="3">
                                            <p:txEl>
                                              <p:pRg st="2" end="2"/>
                                            </p:txEl>
                                          </p:spTgt>
                                        </p:tgtEl>
                                        <p:attrNameLst>
                                          <p:attrName>fillcolor</p:attrName>
                                        </p:attrNameLst>
                                      </p:cBhvr>
                                      <p:by>
                                        <p:hsl h="-7200000" s="0" l="0"/>
                                      </p:by>
                                    </p:animClr>
                                    <p:animClr clrSpc="hsl" dir="cw">
                                      <p:cBhvr>
                                        <p:cTn id="19" dur="500" fill="hold"/>
                                        <p:tgtEl>
                                          <p:spTgt spid="3">
                                            <p:txEl>
                                              <p:pRg st="2" end="2"/>
                                            </p:txEl>
                                          </p:spTgt>
                                        </p:tgtEl>
                                        <p:attrNameLst>
                                          <p:attrName>stroke.color</p:attrName>
                                        </p:attrNameLst>
                                      </p:cBhvr>
                                      <p:by>
                                        <p:hsl h="-7200000" s="0" l="0"/>
                                      </p:by>
                                    </p:animClr>
                                    <p:set>
                                      <p:cBhvr>
                                        <p:cTn id="20" dur="500" fill="hold"/>
                                        <p:tgtEl>
                                          <p:spTgt spid="3">
                                            <p:txEl>
                                              <p:pRg st="2" end="2"/>
                                            </p:txEl>
                                          </p:spTgt>
                                        </p:tgtEl>
                                        <p:attrNameLst>
                                          <p:attrName>fill.type</p:attrName>
                                        </p:attrNameLst>
                                      </p:cBhvr>
                                      <p:to>
                                        <p:strVal val="solid"/>
                                      </p:to>
                                    </p:set>
                                  </p:childTnLst>
                                </p:cTn>
                              </p:par>
                              <p:par>
                                <p:cTn id="21" presetID="22" presetClass="emph" presetSubtype="0" fill="hold" nodeType="withEffect">
                                  <p:stCondLst>
                                    <p:cond delay="0"/>
                                  </p:stCondLst>
                                  <p:childTnLst>
                                    <p:animClr clrSpc="hsl" dir="cw">
                                      <p:cBhvr override="childStyle">
                                        <p:cTn id="22" dur="500" fill="hold"/>
                                        <p:tgtEl>
                                          <p:spTgt spid="3">
                                            <p:txEl>
                                              <p:pRg st="3" end="3"/>
                                            </p:txEl>
                                          </p:spTgt>
                                        </p:tgtEl>
                                        <p:attrNameLst>
                                          <p:attrName>style.color</p:attrName>
                                        </p:attrNameLst>
                                      </p:cBhvr>
                                      <p:by>
                                        <p:hsl h="-7200000" s="0" l="0"/>
                                      </p:by>
                                    </p:animClr>
                                    <p:animClr clrSpc="hsl" dir="cw">
                                      <p:cBhvr>
                                        <p:cTn id="23" dur="500" fill="hold"/>
                                        <p:tgtEl>
                                          <p:spTgt spid="3">
                                            <p:txEl>
                                              <p:pRg st="3" end="3"/>
                                            </p:txEl>
                                          </p:spTgt>
                                        </p:tgtEl>
                                        <p:attrNameLst>
                                          <p:attrName>fillcolor</p:attrName>
                                        </p:attrNameLst>
                                      </p:cBhvr>
                                      <p:by>
                                        <p:hsl h="-7200000" s="0" l="0"/>
                                      </p:by>
                                    </p:animClr>
                                    <p:animClr clrSpc="hsl" dir="cw">
                                      <p:cBhvr>
                                        <p:cTn id="24" dur="500" fill="hold"/>
                                        <p:tgtEl>
                                          <p:spTgt spid="3">
                                            <p:txEl>
                                              <p:pRg st="3" end="3"/>
                                            </p:txEl>
                                          </p:spTgt>
                                        </p:tgtEl>
                                        <p:attrNameLst>
                                          <p:attrName>stroke.color</p:attrName>
                                        </p:attrNameLst>
                                      </p:cBhvr>
                                      <p:by>
                                        <p:hsl h="-7200000" s="0" l="0"/>
                                      </p:by>
                                    </p:animClr>
                                    <p:set>
                                      <p:cBhvr>
                                        <p:cTn id="25" dur="500" fill="hold"/>
                                        <p:tgtEl>
                                          <p:spTgt spid="3">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E8B85D70-B867-4141-9488-21DC4ECAE99D}"/>
              </a:ext>
            </a:extLst>
          </p:cNvPr>
          <p:cNvPicPr>
            <a:picLocks noChangeAspect="1"/>
          </p:cNvPicPr>
          <p:nvPr/>
        </p:nvPicPr>
        <p:blipFill rotWithShape="1">
          <a:blip r:embed="rId3"/>
          <a:srcRect r="5959"/>
          <a:stretch/>
        </p:blipFill>
        <p:spPr>
          <a:xfrm>
            <a:off x="2976459" y="1072338"/>
            <a:ext cx="7256114" cy="730488"/>
          </a:xfrm>
          <a:prstGeom prst="rect">
            <a:avLst/>
          </a:prstGeom>
        </p:spPr>
      </p:pic>
      <p:sp>
        <p:nvSpPr>
          <p:cNvPr id="4" name="2 Subtítulo">
            <a:extLst>
              <a:ext uri="{FF2B5EF4-FFF2-40B4-BE49-F238E27FC236}">
                <a16:creationId xmlns:a16="http://schemas.microsoft.com/office/drawing/2014/main" id="{832AB2DA-BCBF-2544-9A59-04FE20170534}"/>
              </a:ext>
            </a:extLst>
          </p:cNvPr>
          <p:cNvSpPr txBox="1">
            <a:spLocks/>
          </p:cNvSpPr>
          <p:nvPr/>
        </p:nvSpPr>
        <p:spPr>
          <a:xfrm>
            <a:off x="3373804" y="836574"/>
            <a:ext cx="7084254" cy="730488"/>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000" b="1" dirty="0">
                <a:solidFill>
                  <a:srgbClr val="E5007D"/>
                </a:solidFill>
                <a:cs typeface="Segoe UI" panose="020B0502040204020203" pitchFamily="34" charset="0"/>
              </a:rPr>
              <a:t>Tabla 22. Preguntas clave en el tratamiento del SGM: 			cuestionario SPPOTT</a:t>
            </a:r>
          </a:p>
        </p:txBody>
      </p:sp>
      <p:pic>
        <p:nvPicPr>
          <p:cNvPr id="3" name="Imagen 2" descr="Captura de pantalla de un celular&#10;&#10;Descripción generada automáticamente">
            <a:extLst>
              <a:ext uri="{FF2B5EF4-FFF2-40B4-BE49-F238E27FC236}">
                <a16:creationId xmlns:a16="http://schemas.microsoft.com/office/drawing/2014/main" id="{7C6AE915-3D07-E54F-BBB8-06272D9BB509}"/>
              </a:ext>
            </a:extLst>
          </p:cNvPr>
          <p:cNvPicPr>
            <a:picLocks noChangeAspect="1"/>
          </p:cNvPicPr>
          <p:nvPr/>
        </p:nvPicPr>
        <p:blipFill rotWithShape="1">
          <a:blip r:embed="rId4"/>
          <a:srcRect l="2300" t="53118" r="2858" b="2508"/>
          <a:stretch/>
        </p:blipFill>
        <p:spPr>
          <a:xfrm>
            <a:off x="2142908" y="2532378"/>
            <a:ext cx="8821337" cy="2769019"/>
          </a:xfrm>
          <a:prstGeom prst="rect">
            <a:avLst/>
          </a:prstGeom>
          <a:ln w="25400" cmpd="dbl">
            <a:solidFill>
              <a:srgbClr val="E5007D"/>
            </a:solidFill>
          </a:ln>
        </p:spPr>
      </p:pic>
      <p:sp>
        <p:nvSpPr>
          <p:cNvPr id="2" name="CuadroTexto 1">
            <a:extLst>
              <a:ext uri="{FF2B5EF4-FFF2-40B4-BE49-F238E27FC236}">
                <a16:creationId xmlns:a16="http://schemas.microsoft.com/office/drawing/2014/main" id="{4BFF5262-2D6D-724C-A341-A4E856488009}"/>
              </a:ext>
            </a:extLst>
          </p:cNvPr>
          <p:cNvSpPr txBox="1"/>
          <p:nvPr/>
        </p:nvSpPr>
        <p:spPr>
          <a:xfrm>
            <a:off x="4629092" y="1916825"/>
            <a:ext cx="2933816" cy="369332"/>
          </a:xfrm>
          <a:prstGeom prst="rect">
            <a:avLst/>
          </a:prstGeom>
          <a:noFill/>
        </p:spPr>
        <p:txBody>
          <a:bodyPr wrap="none" rtlCol="0">
            <a:spAutoFit/>
          </a:bodyPr>
          <a:lstStyle/>
          <a:p>
            <a:r>
              <a:rPr lang="es-ES" b="1" dirty="0">
                <a:solidFill>
                  <a:schemeClr val="tx1">
                    <a:lumMod val="65000"/>
                    <a:lumOff val="35000"/>
                  </a:schemeClr>
                </a:solidFill>
              </a:rPr>
              <a:t>“Preguntar antes de recetar”</a:t>
            </a:r>
          </a:p>
        </p:txBody>
      </p:sp>
      <p:sp>
        <p:nvSpPr>
          <p:cNvPr id="5" name="CuadroTexto 4">
            <a:extLst>
              <a:ext uri="{FF2B5EF4-FFF2-40B4-BE49-F238E27FC236}">
                <a16:creationId xmlns:a16="http://schemas.microsoft.com/office/drawing/2014/main" id="{18865B1E-C0A6-E543-9970-B2A6206489EC}"/>
              </a:ext>
            </a:extLst>
          </p:cNvPr>
          <p:cNvSpPr txBox="1"/>
          <p:nvPr/>
        </p:nvSpPr>
        <p:spPr>
          <a:xfrm>
            <a:off x="277585" y="6482443"/>
            <a:ext cx="2210862" cy="246221"/>
          </a:xfrm>
          <a:prstGeom prst="rect">
            <a:avLst/>
          </a:prstGeom>
          <a:noFill/>
        </p:spPr>
        <p:txBody>
          <a:bodyPr wrap="none" rtlCol="0">
            <a:spAutoFit/>
          </a:bodyPr>
          <a:lstStyle/>
          <a:p>
            <a:r>
              <a:rPr lang="es-ES" sz="1000" dirty="0"/>
              <a:t>Baquedano et al. </a:t>
            </a:r>
            <a:r>
              <a:rPr lang="es-ES" sz="1000" dirty="0" err="1"/>
              <a:t>Menoguía</a:t>
            </a:r>
            <a:r>
              <a:rPr lang="es-ES" sz="1000" dirty="0"/>
              <a:t> SGM AEEM</a:t>
            </a:r>
          </a:p>
        </p:txBody>
      </p:sp>
      <p:sp>
        <p:nvSpPr>
          <p:cNvPr id="6" name="Flecha a la derecha con bandas 5">
            <a:extLst>
              <a:ext uri="{FF2B5EF4-FFF2-40B4-BE49-F238E27FC236}">
                <a16:creationId xmlns:a16="http://schemas.microsoft.com/office/drawing/2014/main" id="{86235C29-03DF-574F-98C2-F822DEDC66E2}"/>
              </a:ext>
            </a:extLst>
          </p:cNvPr>
          <p:cNvSpPr/>
          <p:nvPr/>
        </p:nvSpPr>
        <p:spPr>
          <a:xfrm>
            <a:off x="412376" y="4069976"/>
            <a:ext cx="1470212" cy="50202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64215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CF594FD-CC5B-D341-9B86-22998EB6F6B5}"/>
              </a:ext>
            </a:extLst>
          </p:cNvPr>
          <p:cNvSpPr txBox="1"/>
          <p:nvPr/>
        </p:nvSpPr>
        <p:spPr>
          <a:xfrm>
            <a:off x="3217331" y="516996"/>
            <a:ext cx="5275803" cy="461665"/>
          </a:xfrm>
          <a:prstGeom prst="rect">
            <a:avLst/>
          </a:prstGeom>
          <a:noFill/>
        </p:spPr>
        <p:txBody>
          <a:bodyPr wrap="none" rtlCol="0">
            <a:spAutoFit/>
          </a:bodyPr>
          <a:lstStyle/>
          <a:p>
            <a:r>
              <a:rPr lang="es-ES" sz="2400" b="1" dirty="0">
                <a:solidFill>
                  <a:schemeClr val="accent2">
                    <a:lumMod val="50000"/>
                  </a:schemeClr>
                </a:solidFill>
                <a:latin typeface="Arial" panose="020B0604020202020204" pitchFamily="34" charset="0"/>
                <a:cs typeface="Arial" panose="020B0604020202020204" pitchFamily="34" charset="0"/>
              </a:rPr>
              <a:t>PRODUCTOS OTC: LUBRICANTES</a:t>
            </a:r>
          </a:p>
        </p:txBody>
      </p:sp>
      <p:sp>
        <p:nvSpPr>
          <p:cNvPr id="5" name="CuadroTexto 4">
            <a:extLst>
              <a:ext uri="{FF2B5EF4-FFF2-40B4-BE49-F238E27FC236}">
                <a16:creationId xmlns:a16="http://schemas.microsoft.com/office/drawing/2014/main" id="{2614F033-3832-0E49-AB7B-81B97BEE0ECD}"/>
              </a:ext>
            </a:extLst>
          </p:cNvPr>
          <p:cNvSpPr txBox="1"/>
          <p:nvPr/>
        </p:nvSpPr>
        <p:spPr>
          <a:xfrm>
            <a:off x="541505" y="1718427"/>
            <a:ext cx="10346265" cy="3416320"/>
          </a:xfrm>
          <a:prstGeom prst="rect">
            <a:avLst/>
          </a:prstGeom>
          <a:ln w="31750" cmpd="sng">
            <a:noFill/>
          </a:ln>
          <a:effectLst>
            <a:outerShdw blurRad="50800" dist="38100" dir="5400000" algn="t"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endParaRPr lang="es-ES"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Muy utilizados. Aceptabilidad alta por parte de las pacientes</a:t>
            </a:r>
          </a:p>
          <a:p>
            <a:endParaRPr lang="es-ES"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Muy beneficiosos para las mujeres cuya sintomatología es un problema únicamente durante las relaciones sexuales</a:t>
            </a:r>
          </a:p>
          <a:p>
            <a:endParaRPr lang="es-ES"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Aplicación en vagina, la vulva y el pene de la pareja </a:t>
            </a:r>
          </a:p>
          <a:p>
            <a:endParaRPr lang="es-ES"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Actúan rápidamente para proporcionar un alivio a corto plazo de la sequedad vaginal y el dolor relacionado durante las relaciones sexuales</a:t>
            </a:r>
          </a:p>
          <a:p>
            <a:endParaRPr lang="es-ES"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Se han asociado a un incremento de la satisfacción y la capacidad de alcanzar el orgasmo</a:t>
            </a:r>
          </a:p>
        </p:txBody>
      </p:sp>
      <p:sp>
        <p:nvSpPr>
          <p:cNvPr id="7" name="CuadroTexto 6">
            <a:extLst>
              <a:ext uri="{FF2B5EF4-FFF2-40B4-BE49-F238E27FC236}">
                <a16:creationId xmlns:a16="http://schemas.microsoft.com/office/drawing/2014/main" id="{412DBC9F-1A43-934F-8BCA-78F6437F3AF2}"/>
              </a:ext>
            </a:extLst>
          </p:cNvPr>
          <p:cNvSpPr txBox="1"/>
          <p:nvPr/>
        </p:nvSpPr>
        <p:spPr>
          <a:xfrm>
            <a:off x="3217331" y="998660"/>
            <a:ext cx="4994614" cy="369332"/>
          </a:xfrm>
          <a:prstGeom prst="rect">
            <a:avLst/>
          </a:prstGeom>
          <a:noFill/>
        </p:spPr>
        <p:txBody>
          <a:bodyPr wrap="none" rtlCol="0">
            <a:spAutoFit/>
          </a:bodyPr>
          <a:lstStyle/>
          <a:p>
            <a:r>
              <a:rPr lang="es-ES" dirty="0"/>
              <a:t>OTC: “</a:t>
            </a:r>
            <a:r>
              <a:rPr lang="es-ES" dirty="0" err="1"/>
              <a:t>over</a:t>
            </a:r>
            <a:r>
              <a:rPr lang="es-ES" dirty="0"/>
              <a:t> </a:t>
            </a:r>
            <a:r>
              <a:rPr lang="es-ES" dirty="0" err="1"/>
              <a:t>the</a:t>
            </a:r>
            <a:r>
              <a:rPr lang="es-ES" dirty="0"/>
              <a:t> </a:t>
            </a:r>
            <a:r>
              <a:rPr lang="es-ES" dirty="0" err="1"/>
              <a:t>counter</a:t>
            </a:r>
            <a:r>
              <a:rPr lang="es-ES" dirty="0"/>
              <a:t>” </a:t>
            </a:r>
            <a:r>
              <a:rPr lang="es-ES" dirty="0">
                <a:sym typeface="Wingdings"/>
              </a:rPr>
              <a:t> sin autorización médica</a:t>
            </a:r>
            <a:endParaRPr lang="es-ES" dirty="0"/>
          </a:p>
        </p:txBody>
      </p:sp>
      <p:sp>
        <p:nvSpPr>
          <p:cNvPr id="8" name="Rectángulo 7">
            <a:extLst>
              <a:ext uri="{FF2B5EF4-FFF2-40B4-BE49-F238E27FC236}">
                <a16:creationId xmlns:a16="http://schemas.microsoft.com/office/drawing/2014/main" id="{4F5A7F5C-C42D-7449-BC6D-CFDED4F17D79}"/>
              </a:ext>
            </a:extLst>
          </p:cNvPr>
          <p:cNvSpPr/>
          <p:nvPr/>
        </p:nvSpPr>
        <p:spPr>
          <a:xfrm>
            <a:off x="541868" y="6291329"/>
            <a:ext cx="10527768" cy="246221"/>
          </a:xfrm>
          <a:prstGeom prst="rect">
            <a:avLst/>
          </a:prstGeom>
        </p:spPr>
        <p:txBody>
          <a:bodyPr wrap="square">
            <a:spAutoFit/>
          </a:bodyPr>
          <a:lstStyle/>
          <a:p>
            <a:r>
              <a:rPr lang="es-ES" sz="1000" dirty="0"/>
              <a:t>Edwards D, Panay N. </a:t>
            </a:r>
            <a:r>
              <a:rPr lang="es-ES" sz="1000" dirty="0" err="1"/>
              <a:t>Treating</a:t>
            </a:r>
            <a:r>
              <a:rPr lang="es-ES" sz="1000" dirty="0"/>
              <a:t> </a:t>
            </a:r>
            <a:r>
              <a:rPr lang="es-ES" sz="1000" dirty="0" err="1"/>
              <a:t>vulvovaginal</a:t>
            </a:r>
            <a:r>
              <a:rPr lang="es-ES" sz="1000" dirty="0"/>
              <a:t> </a:t>
            </a:r>
            <a:r>
              <a:rPr lang="es-ES" sz="1000" dirty="0" err="1"/>
              <a:t>atrophy</a:t>
            </a:r>
            <a:r>
              <a:rPr lang="es-ES" sz="1000" dirty="0"/>
              <a:t>/</a:t>
            </a:r>
            <a:r>
              <a:rPr lang="es-ES" sz="1000" dirty="0" err="1"/>
              <a:t>genitourinary</a:t>
            </a:r>
            <a:r>
              <a:rPr lang="es-ES" sz="1000" dirty="0"/>
              <a:t> </a:t>
            </a:r>
            <a:r>
              <a:rPr lang="es-ES" sz="1000" dirty="0" err="1"/>
              <a:t>syndrome</a:t>
            </a:r>
            <a:r>
              <a:rPr lang="es-ES" sz="1000" dirty="0"/>
              <a:t> of </a:t>
            </a:r>
            <a:r>
              <a:rPr lang="es-ES" sz="1000" dirty="0" err="1"/>
              <a:t>menopause</a:t>
            </a:r>
            <a:r>
              <a:rPr lang="es-ES" sz="1000" dirty="0"/>
              <a:t>: </a:t>
            </a:r>
            <a:r>
              <a:rPr lang="es-ES" sz="1000" dirty="0" err="1"/>
              <a:t>how</a:t>
            </a:r>
            <a:r>
              <a:rPr lang="es-ES" sz="1000" dirty="0"/>
              <a:t> </a:t>
            </a:r>
            <a:r>
              <a:rPr lang="es-ES" sz="1000" dirty="0" err="1"/>
              <a:t>important</a:t>
            </a:r>
            <a:r>
              <a:rPr lang="es-ES" sz="1000" dirty="0"/>
              <a:t> </a:t>
            </a:r>
            <a:r>
              <a:rPr lang="es-ES" sz="1000" dirty="0" err="1"/>
              <a:t>is</a:t>
            </a:r>
            <a:r>
              <a:rPr lang="es-ES" sz="1000" dirty="0"/>
              <a:t> vaginal </a:t>
            </a:r>
            <a:r>
              <a:rPr lang="es-ES" sz="1000" dirty="0" err="1"/>
              <a:t>lubricant</a:t>
            </a:r>
            <a:r>
              <a:rPr lang="es-ES" sz="1000" dirty="0"/>
              <a:t> and </a:t>
            </a:r>
            <a:r>
              <a:rPr lang="es-ES" sz="1000" dirty="0" err="1"/>
              <a:t>moisturizer</a:t>
            </a:r>
            <a:r>
              <a:rPr lang="es-ES" sz="1000" dirty="0"/>
              <a:t> </a:t>
            </a:r>
            <a:r>
              <a:rPr lang="es-ES" sz="1000" dirty="0" err="1"/>
              <a:t>composition?Climateric</a:t>
            </a:r>
            <a:r>
              <a:rPr lang="es-ES" sz="1000" dirty="0"/>
              <a:t>, 2016. VOL. 19; 2, 151–161</a:t>
            </a:r>
            <a:r>
              <a:rPr lang="es-ES_tradnl" sz="1000" dirty="0"/>
              <a:t> </a:t>
            </a:r>
            <a:endParaRPr lang="es-ES" sz="1000" dirty="0"/>
          </a:p>
        </p:txBody>
      </p:sp>
      <p:sp>
        <p:nvSpPr>
          <p:cNvPr id="9" name="Rectángulo 8">
            <a:extLst>
              <a:ext uri="{FF2B5EF4-FFF2-40B4-BE49-F238E27FC236}">
                <a16:creationId xmlns:a16="http://schemas.microsoft.com/office/drawing/2014/main" id="{D6FFCA9F-F0A9-FE47-A17B-D4D0751786F6}"/>
              </a:ext>
            </a:extLst>
          </p:cNvPr>
          <p:cNvSpPr/>
          <p:nvPr/>
        </p:nvSpPr>
        <p:spPr>
          <a:xfrm>
            <a:off x="541868" y="5940894"/>
            <a:ext cx="10345902" cy="400110"/>
          </a:xfrm>
          <a:prstGeom prst="rect">
            <a:avLst/>
          </a:prstGeom>
          <a:solidFill>
            <a:srgbClr val="FFFFFF"/>
          </a:solidFill>
        </p:spPr>
        <p:txBody>
          <a:bodyPr wrap="square">
            <a:spAutoFit/>
          </a:bodyPr>
          <a:lstStyle/>
          <a:p>
            <a:r>
              <a:rPr lang="es-ES" sz="1000" dirty="0" err="1"/>
              <a:t>World</a:t>
            </a:r>
            <a:r>
              <a:rPr lang="es-ES" sz="1000" dirty="0"/>
              <a:t> </a:t>
            </a:r>
            <a:r>
              <a:rPr lang="es-ES" sz="1000" dirty="0" err="1"/>
              <a:t>Health</a:t>
            </a:r>
            <a:r>
              <a:rPr lang="es-ES" sz="1000" dirty="0"/>
              <a:t> </a:t>
            </a:r>
            <a:r>
              <a:rPr lang="es-ES" sz="1000" dirty="0" err="1"/>
              <a:t>Organization</a:t>
            </a:r>
            <a:r>
              <a:rPr lang="es-ES" sz="1000" dirty="0"/>
              <a:t>. Use and </a:t>
            </a:r>
            <a:r>
              <a:rPr lang="es-ES" sz="1000" dirty="0" err="1"/>
              <a:t>procurement</a:t>
            </a:r>
            <a:r>
              <a:rPr lang="es-ES" sz="1000" dirty="0"/>
              <a:t> of </a:t>
            </a:r>
            <a:r>
              <a:rPr lang="es-ES" sz="1000" dirty="0" err="1"/>
              <a:t>additional</a:t>
            </a:r>
            <a:r>
              <a:rPr lang="es-ES" sz="1000" dirty="0"/>
              <a:t> </a:t>
            </a:r>
            <a:r>
              <a:rPr lang="es-ES" sz="1000" dirty="0" err="1"/>
              <a:t>lubricants</a:t>
            </a:r>
            <a:r>
              <a:rPr lang="es-ES" sz="1000" dirty="0"/>
              <a:t> </a:t>
            </a:r>
            <a:r>
              <a:rPr lang="es-ES" sz="1000" dirty="0" err="1"/>
              <a:t>for</a:t>
            </a:r>
            <a:r>
              <a:rPr lang="es-ES" sz="1000" dirty="0"/>
              <a:t> </a:t>
            </a:r>
            <a:r>
              <a:rPr lang="es-ES" sz="1000" dirty="0" err="1"/>
              <a:t>male</a:t>
            </a:r>
            <a:r>
              <a:rPr lang="es-ES" sz="1000" dirty="0"/>
              <a:t> and </a:t>
            </a:r>
            <a:r>
              <a:rPr lang="es-ES" sz="1000" dirty="0" err="1"/>
              <a:t>female</a:t>
            </a:r>
            <a:r>
              <a:rPr lang="es-ES" sz="1000" dirty="0"/>
              <a:t> </a:t>
            </a:r>
            <a:r>
              <a:rPr lang="es-ES" sz="1000" dirty="0" err="1"/>
              <a:t>condoms</a:t>
            </a:r>
            <a:r>
              <a:rPr lang="es-ES" sz="1000" dirty="0"/>
              <a:t>: WHO/UNFPA/FHI360 </a:t>
            </a:r>
            <a:r>
              <a:rPr lang="es-ES" sz="1000" dirty="0" err="1"/>
              <a:t>advisory</a:t>
            </a:r>
            <a:r>
              <a:rPr lang="es-ES" sz="1000" dirty="0"/>
              <a:t> note 2012 [7 </a:t>
            </a:r>
            <a:r>
              <a:rPr lang="es-ES" sz="1000" dirty="0" err="1"/>
              <a:t>July</a:t>
            </a:r>
            <a:r>
              <a:rPr lang="es-ES" sz="1000" dirty="0"/>
              <a:t> 2015]. </a:t>
            </a:r>
            <a:r>
              <a:rPr lang="es-ES" sz="1000" dirty="0" err="1"/>
              <a:t>Available</a:t>
            </a:r>
            <a:r>
              <a:rPr lang="es-ES" sz="1000" dirty="0"/>
              <a:t> </a:t>
            </a:r>
            <a:r>
              <a:rPr lang="es-ES" sz="1000" dirty="0" err="1"/>
              <a:t>from</a:t>
            </a:r>
            <a:r>
              <a:rPr lang="es-ES" sz="1000" dirty="0"/>
              <a:t>: http://</a:t>
            </a:r>
            <a:r>
              <a:rPr lang="es-ES" sz="1000" dirty="0" err="1"/>
              <a:t>apps.who.int</a:t>
            </a:r>
            <a:r>
              <a:rPr lang="es-ES" sz="1000" dirty="0"/>
              <a:t>/iris/</a:t>
            </a:r>
            <a:r>
              <a:rPr lang="es-ES" sz="1000" dirty="0" err="1"/>
              <a:t>bitstream</a:t>
            </a:r>
            <a:r>
              <a:rPr lang="es-ES" sz="1000" dirty="0"/>
              <a:t>/10665/ 76580/1/WHO_RHR_12.33_eng.pdf</a:t>
            </a:r>
            <a:r>
              <a:rPr lang="es-ES_tradnl" sz="1000" dirty="0"/>
              <a:t> </a:t>
            </a:r>
            <a:endParaRPr lang="es-ES" sz="1000" dirty="0"/>
          </a:p>
        </p:txBody>
      </p:sp>
      <p:sp>
        <p:nvSpPr>
          <p:cNvPr id="2" name="Rectángulo 1">
            <a:extLst>
              <a:ext uri="{FF2B5EF4-FFF2-40B4-BE49-F238E27FC236}">
                <a16:creationId xmlns:a16="http://schemas.microsoft.com/office/drawing/2014/main" id="{98115440-40BB-0846-BE92-4917B4B8C538}"/>
              </a:ext>
            </a:extLst>
          </p:cNvPr>
          <p:cNvSpPr/>
          <p:nvPr/>
        </p:nvSpPr>
        <p:spPr>
          <a:xfrm>
            <a:off x="541868" y="6512677"/>
            <a:ext cx="10527768" cy="246221"/>
          </a:xfrm>
          <a:prstGeom prst="rect">
            <a:avLst/>
          </a:prstGeom>
        </p:spPr>
        <p:txBody>
          <a:bodyPr wrap="square">
            <a:spAutoFit/>
          </a:bodyPr>
          <a:lstStyle/>
          <a:p>
            <a:r>
              <a:rPr lang="en-US" sz="1000" dirty="0" err="1">
                <a:ea typeface="Calibri" panose="020F0502020204030204" pitchFamily="34" charset="0"/>
              </a:rPr>
              <a:t>Jozkowski</a:t>
            </a:r>
            <a:r>
              <a:rPr lang="en-US" sz="1000" dirty="0">
                <a:ea typeface="Calibri" panose="020F0502020204030204" pitchFamily="34" charset="0"/>
              </a:rPr>
              <a:t> KN, </a:t>
            </a:r>
            <a:r>
              <a:rPr lang="en-US" sz="1000" dirty="0" err="1">
                <a:ea typeface="Calibri" panose="020F0502020204030204" pitchFamily="34" charset="0"/>
              </a:rPr>
              <a:t>Herbenick</a:t>
            </a:r>
            <a:r>
              <a:rPr lang="en-US" sz="1000" dirty="0">
                <a:ea typeface="Calibri" panose="020F0502020204030204" pitchFamily="34" charset="0"/>
              </a:rPr>
              <a:t> D, Schick V, Reece M, Sanders SA, Fortenberry JD. Women’s perceptions about lubricant use and vaginal wetness during sexual activities. J Sex Med 2013;10:484-492</a:t>
            </a:r>
            <a:r>
              <a:rPr lang="es-ES" sz="1000" dirty="0">
                <a:effectLst/>
              </a:rPr>
              <a:t> </a:t>
            </a:r>
            <a:endParaRPr lang="es-ES" sz="1000" dirty="0"/>
          </a:p>
        </p:txBody>
      </p:sp>
      <p:pic>
        <p:nvPicPr>
          <p:cNvPr id="10" name="Google Shape;550;p16">
            <a:extLst>
              <a:ext uri="{FF2B5EF4-FFF2-40B4-BE49-F238E27FC236}">
                <a16:creationId xmlns:a16="http://schemas.microsoft.com/office/drawing/2014/main" id="{BC41D47F-0EAE-1946-9B64-A3F403BB41CD}"/>
              </a:ext>
            </a:extLst>
          </p:cNvPr>
          <p:cNvPicPr preferRelativeResize="0"/>
          <p:nvPr/>
        </p:nvPicPr>
        <p:blipFill rotWithShape="1">
          <a:blip r:embed="rId2">
            <a:alphaModFix/>
          </a:blip>
          <a:srcRect/>
          <a:stretch/>
        </p:blipFill>
        <p:spPr>
          <a:xfrm>
            <a:off x="9340195" y="654011"/>
            <a:ext cx="2309938" cy="1427962"/>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29024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anim calcmode="lin" valueType="num">
                                      <p:cBhvr>
                                        <p:cTn id="8" dur="1500" fill="hold"/>
                                        <p:tgtEl>
                                          <p:spTgt spid="5"/>
                                        </p:tgtEl>
                                        <p:attrNameLst>
                                          <p:attrName>ppt_x</p:attrName>
                                        </p:attrNameLst>
                                      </p:cBhvr>
                                      <p:tavLst>
                                        <p:tav tm="0">
                                          <p:val>
                                            <p:strVal val="#ppt_x"/>
                                          </p:val>
                                        </p:tav>
                                        <p:tav tm="100000">
                                          <p:val>
                                            <p:strVal val="#ppt_x"/>
                                          </p:val>
                                        </p:tav>
                                      </p:tavLst>
                                    </p:anim>
                                    <p:anim calcmode="lin" valueType="num">
                                      <p:cBhvr>
                                        <p:cTn id="9" dur="1350" decel="100000" fill="hold"/>
                                        <p:tgtEl>
                                          <p:spTgt spid="5"/>
                                        </p:tgtEl>
                                        <p:attrNameLst>
                                          <p:attrName>ppt_y</p:attrName>
                                        </p:attrNameLst>
                                      </p:cBhvr>
                                      <p:tavLst>
                                        <p:tav tm="0">
                                          <p:val>
                                            <p:strVal val="#ppt_y+1"/>
                                          </p:val>
                                        </p:tav>
                                        <p:tav tm="100000">
                                          <p:val>
                                            <p:strVal val="#ppt_y-.03"/>
                                          </p:val>
                                        </p:tav>
                                      </p:tavLst>
                                    </p:anim>
                                    <p:anim calcmode="lin" valueType="num">
                                      <p:cBhvr>
                                        <p:cTn id="10" dur="150" accel="100000" fill="hold">
                                          <p:stCondLst>
                                            <p:cond delay="13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CF594FD-CC5B-D341-9B86-22998EB6F6B5}"/>
              </a:ext>
            </a:extLst>
          </p:cNvPr>
          <p:cNvSpPr txBox="1"/>
          <p:nvPr/>
        </p:nvSpPr>
        <p:spPr>
          <a:xfrm>
            <a:off x="3217331" y="516996"/>
            <a:ext cx="5229380" cy="461665"/>
          </a:xfrm>
          <a:prstGeom prst="rect">
            <a:avLst/>
          </a:prstGeom>
          <a:noFill/>
        </p:spPr>
        <p:txBody>
          <a:bodyPr wrap="none" rtlCol="0">
            <a:spAutoFit/>
          </a:bodyPr>
          <a:lstStyle/>
          <a:p>
            <a:r>
              <a:rPr lang="es-ES" sz="2400" b="1" dirty="0">
                <a:solidFill>
                  <a:schemeClr val="accent2">
                    <a:lumMod val="50000"/>
                  </a:schemeClr>
                </a:solidFill>
                <a:latin typeface="Arial" panose="020B0604020202020204" pitchFamily="34" charset="0"/>
                <a:cs typeface="Arial" panose="020B0604020202020204" pitchFamily="34" charset="0"/>
              </a:rPr>
              <a:t>PRODUCTOS OTC: HIDRATANTES</a:t>
            </a:r>
          </a:p>
        </p:txBody>
      </p:sp>
      <p:sp>
        <p:nvSpPr>
          <p:cNvPr id="5" name="CuadroTexto 4">
            <a:extLst>
              <a:ext uri="{FF2B5EF4-FFF2-40B4-BE49-F238E27FC236}">
                <a16:creationId xmlns:a16="http://schemas.microsoft.com/office/drawing/2014/main" id="{2614F033-3832-0E49-AB7B-81B97BEE0ECD}"/>
              </a:ext>
            </a:extLst>
          </p:cNvPr>
          <p:cNvSpPr txBox="1"/>
          <p:nvPr/>
        </p:nvSpPr>
        <p:spPr>
          <a:xfrm>
            <a:off x="672353" y="1708968"/>
            <a:ext cx="9408712" cy="3970318"/>
          </a:xfrm>
          <a:prstGeom prst="rect">
            <a:avLst/>
          </a:prstGeom>
          <a:ln w="31750" cmpd="sng">
            <a:noFill/>
          </a:ln>
          <a:effectLst>
            <a:outerShdw blurRad="50800" dist="38100" dir="5400000" algn="t"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endParaRPr lang="es-ES"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Objetivo: humedecer la mucosa. A base de agua</a:t>
            </a:r>
          </a:p>
          <a:p>
            <a:endParaRPr lang="es-ES"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Indicación de primera línea:</a:t>
            </a:r>
          </a:p>
          <a:p>
            <a:endParaRPr lang="es-ES" dirty="0">
              <a:latin typeface="Arial" panose="020B0604020202020204" pitchFamily="34" charset="0"/>
              <a:cs typeface="Arial" panose="020B0604020202020204" pitchFamily="34" charset="0"/>
            </a:endParaRPr>
          </a:p>
          <a:p>
            <a:pPr marL="742950" lvl="1" indent="-285750">
              <a:buClr>
                <a:schemeClr val="accent2"/>
              </a:buClr>
              <a:buFont typeface="Wingdings" pitchFamily="2" charset="2"/>
              <a:buChar char="v"/>
            </a:pPr>
            <a:r>
              <a:rPr lang="es-ES" dirty="0">
                <a:latin typeface="Arial" panose="020B0604020202020204" pitchFamily="34" charset="0"/>
                <a:cs typeface="Arial" panose="020B0604020202020204" pitchFamily="34" charset="0"/>
              </a:rPr>
              <a:t>Mujeres con síntomas leves de AVV</a:t>
            </a:r>
          </a:p>
          <a:p>
            <a:pPr marL="742950" lvl="1" indent="-285750">
              <a:buClr>
                <a:schemeClr val="accent2"/>
              </a:buClr>
              <a:buFont typeface="Wingdings" pitchFamily="2" charset="2"/>
              <a:buChar char="v"/>
            </a:pPr>
            <a:r>
              <a:rPr lang="es-ES" dirty="0">
                <a:latin typeface="Arial" panose="020B0604020202020204" pitchFamily="34" charset="0"/>
                <a:cs typeface="Arial" panose="020B0604020202020204" pitchFamily="34" charset="0"/>
              </a:rPr>
              <a:t>Mujeres que no quieren o no pueden utilizar tratamiento hormonal</a:t>
            </a:r>
          </a:p>
          <a:p>
            <a:pPr marL="742950" lvl="1" indent="-285750">
              <a:buClr>
                <a:schemeClr val="accent2"/>
              </a:buClr>
              <a:buFont typeface="Wingdings" pitchFamily="2" charset="2"/>
              <a:buChar char="v"/>
            </a:pPr>
            <a:r>
              <a:rPr lang="es-ES" dirty="0">
                <a:effectLst/>
                <a:latin typeface="Arial" panose="020B0604020202020204" pitchFamily="34" charset="0"/>
                <a:cs typeface="Arial" panose="020B0604020202020204" pitchFamily="34" charset="0"/>
              </a:rPr>
              <a:t>Como coadyuvantes a los tratamientos </a:t>
            </a:r>
            <a:r>
              <a:rPr lang="es-ES" dirty="0">
                <a:latin typeface="Arial" panose="020B0604020202020204" pitchFamily="34" charset="0"/>
                <a:cs typeface="Arial" panose="020B0604020202020204" pitchFamily="34" charset="0"/>
              </a:rPr>
              <a:t>mé</a:t>
            </a:r>
            <a:r>
              <a:rPr lang="es-ES" dirty="0">
                <a:effectLst/>
                <a:latin typeface="Arial" panose="020B0604020202020204" pitchFamily="34" charset="0"/>
                <a:cs typeface="Arial" panose="020B0604020202020204" pitchFamily="34" charset="0"/>
              </a:rPr>
              <a:t>dicos </a:t>
            </a:r>
          </a:p>
          <a:p>
            <a:pPr marL="285750" indent="-285750">
              <a:buClr>
                <a:schemeClr val="accent2"/>
              </a:buClr>
              <a:buFont typeface="Wingdings" pitchFamily="2" charset="2"/>
              <a:buChar char="v"/>
            </a:pPr>
            <a:endParaRPr lang="es-ES"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Son útiles en mujeres independientemente de la actividad sexual</a:t>
            </a:r>
          </a:p>
          <a:p>
            <a:endParaRPr lang="es-ES"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PH: intentar ser lo más parecido al fisiológico: ácido</a:t>
            </a:r>
          </a:p>
          <a:p>
            <a:endParaRPr lang="es-ES" dirty="0">
              <a:latin typeface="Arial" panose="020B0604020202020204" pitchFamily="34" charset="0"/>
              <a:cs typeface="Arial" panose="020B0604020202020204" pitchFamily="34" charset="0"/>
            </a:endParaRPr>
          </a:p>
          <a:p>
            <a:endParaRPr lang="es-ES" dirty="0">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1846ACBC-59F7-A644-B47C-4940565452ED}"/>
              </a:ext>
            </a:extLst>
          </p:cNvPr>
          <p:cNvSpPr/>
          <p:nvPr/>
        </p:nvSpPr>
        <p:spPr>
          <a:xfrm>
            <a:off x="285264" y="6132595"/>
            <a:ext cx="9795801" cy="400110"/>
          </a:xfrm>
          <a:prstGeom prst="rect">
            <a:avLst/>
          </a:prstGeom>
          <a:solidFill>
            <a:schemeClr val="bg1"/>
          </a:solidFill>
          <a:ln>
            <a:solidFill>
              <a:schemeClr val="accent3">
                <a:lumMod val="75000"/>
              </a:schemeClr>
            </a:solidFill>
          </a:ln>
        </p:spPr>
        <p:txBody>
          <a:bodyPr wrap="square">
            <a:spAutoFit/>
          </a:bodyPr>
          <a:lstStyle/>
          <a:p>
            <a:r>
              <a:rPr lang="es-ES" sz="1000" dirty="0" err="1"/>
              <a:t>Najjarzadeh</a:t>
            </a:r>
            <a:r>
              <a:rPr lang="es-ES" sz="1000" dirty="0"/>
              <a:t> M, </a:t>
            </a:r>
            <a:r>
              <a:rPr lang="es-ES" sz="1000" dirty="0" err="1"/>
              <a:t>Mohammad</a:t>
            </a:r>
            <a:r>
              <a:rPr lang="es-ES" sz="1000" dirty="0"/>
              <a:t> </a:t>
            </a:r>
            <a:r>
              <a:rPr lang="es-ES" sz="1000" dirty="0" err="1"/>
              <a:t>Alizadeh</a:t>
            </a:r>
            <a:r>
              <a:rPr lang="es-ES" sz="1000" dirty="0"/>
              <a:t> </a:t>
            </a:r>
            <a:r>
              <a:rPr lang="es-ES" sz="1000" dirty="0" err="1"/>
              <a:t>Charandabi</a:t>
            </a:r>
            <a:r>
              <a:rPr lang="es-ES" sz="1000" dirty="0"/>
              <a:t> S, </a:t>
            </a:r>
            <a:r>
              <a:rPr lang="es-ES" sz="1000" dirty="0" err="1"/>
              <a:t>Mohammadi</a:t>
            </a:r>
            <a:r>
              <a:rPr lang="es-ES" sz="1000" dirty="0"/>
              <a:t> M, </a:t>
            </a:r>
            <a:r>
              <a:rPr lang="es-ES" sz="1000" dirty="0" err="1"/>
              <a:t>Mirghafourvand</a:t>
            </a:r>
            <a:r>
              <a:rPr lang="es-ES" sz="1000" dirty="0"/>
              <a:t> M. </a:t>
            </a:r>
            <a:r>
              <a:rPr lang="es-ES" sz="1000" dirty="0" err="1"/>
              <a:t>Comparison</a:t>
            </a:r>
            <a:r>
              <a:rPr lang="es-ES" sz="1000" dirty="0"/>
              <a:t> of </a:t>
            </a:r>
            <a:r>
              <a:rPr lang="es-ES" sz="1000" dirty="0" err="1"/>
              <a:t>the</a:t>
            </a:r>
            <a:r>
              <a:rPr lang="es-ES" sz="1000" dirty="0"/>
              <a:t> </a:t>
            </a:r>
            <a:r>
              <a:rPr lang="es-ES" sz="1000" dirty="0" err="1"/>
              <a:t>effect</a:t>
            </a:r>
            <a:r>
              <a:rPr lang="es-ES" sz="1000" dirty="0"/>
              <a:t> of </a:t>
            </a:r>
            <a:r>
              <a:rPr lang="es-ES" sz="1000" dirty="0" err="1"/>
              <a:t>hyaluronic</a:t>
            </a:r>
            <a:r>
              <a:rPr lang="es-ES" sz="1000" dirty="0"/>
              <a:t> </a:t>
            </a:r>
            <a:r>
              <a:rPr lang="es-ES" sz="1000" dirty="0" err="1"/>
              <a:t>acid</a:t>
            </a:r>
            <a:r>
              <a:rPr lang="es-ES" sz="1000" dirty="0"/>
              <a:t> and </a:t>
            </a:r>
            <a:r>
              <a:rPr lang="es-ES" sz="1000" dirty="0" err="1"/>
              <a:t>estrogen</a:t>
            </a:r>
            <a:r>
              <a:rPr lang="es-ES" sz="1000" dirty="0"/>
              <a:t> </a:t>
            </a:r>
            <a:r>
              <a:rPr lang="es-ES" sz="1000" dirty="0" err="1"/>
              <a:t>on</a:t>
            </a:r>
            <a:r>
              <a:rPr lang="es-ES" sz="1000" dirty="0"/>
              <a:t> </a:t>
            </a:r>
            <a:r>
              <a:rPr lang="es-ES" sz="1000" dirty="0" err="1"/>
              <a:t>atrophic</a:t>
            </a:r>
            <a:r>
              <a:rPr lang="es-ES" sz="1000" dirty="0"/>
              <a:t> vaginitis in </a:t>
            </a:r>
            <a:r>
              <a:rPr lang="es-ES" sz="1000" dirty="0" err="1"/>
              <a:t>menopausal</a:t>
            </a:r>
            <a:r>
              <a:rPr lang="es-ES" sz="1000" dirty="0"/>
              <a:t> </a:t>
            </a:r>
            <a:r>
              <a:rPr lang="es-ES" sz="1000" dirty="0" err="1"/>
              <a:t>women</a:t>
            </a:r>
            <a:r>
              <a:rPr lang="es-ES" sz="1000" dirty="0"/>
              <a:t>: A </a:t>
            </a:r>
            <a:r>
              <a:rPr lang="es-ES" sz="1000" dirty="0" err="1"/>
              <a:t>systematic</a:t>
            </a:r>
            <a:r>
              <a:rPr lang="es-ES" sz="1000" dirty="0"/>
              <a:t> </a:t>
            </a:r>
            <a:r>
              <a:rPr lang="es-ES" sz="1000" dirty="0" err="1"/>
              <a:t>review</a:t>
            </a:r>
            <a:r>
              <a:rPr lang="es-ES" sz="1000" dirty="0"/>
              <a:t>. Post </a:t>
            </a:r>
            <a:r>
              <a:rPr lang="es-ES" sz="1000" dirty="0" err="1"/>
              <a:t>Reprod</a:t>
            </a:r>
            <a:r>
              <a:rPr lang="es-ES" sz="1000" dirty="0"/>
              <a:t> </a:t>
            </a:r>
            <a:r>
              <a:rPr lang="es-ES" sz="1000" dirty="0" err="1"/>
              <a:t>Health</a:t>
            </a:r>
            <a:r>
              <a:rPr lang="es-ES" sz="1000" dirty="0"/>
              <a:t>. 2019 Feb 24</a:t>
            </a:r>
          </a:p>
        </p:txBody>
      </p:sp>
      <p:sp>
        <p:nvSpPr>
          <p:cNvPr id="7" name="CuadroTexto 6">
            <a:extLst>
              <a:ext uri="{FF2B5EF4-FFF2-40B4-BE49-F238E27FC236}">
                <a16:creationId xmlns:a16="http://schemas.microsoft.com/office/drawing/2014/main" id="{412DBC9F-1A43-934F-8BCA-78F6437F3AF2}"/>
              </a:ext>
            </a:extLst>
          </p:cNvPr>
          <p:cNvSpPr txBox="1"/>
          <p:nvPr/>
        </p:nvSpPr>
        <p:spPr>
          <a:xfrm>
            <a:off x="3217331" y="998660"/>
            <a:ext cx="4994614" cy="369332"/>
          </a:xfrm>
          <a:prstGeom prst="rect">
            <a:avLst/>
          </a:prstGeom>
          <a:noFill/>
        </p:spPr>
        <p:txBody>
          <a:bodyPr wrap="none" rtlCol="0">
            <a:spAutoFit/>
          </a:bodyPr>
          <a:lstStyle/>
          <a:p>
            <a:r>
              <a:rPr lang="es-ES" dirty="0"/>
              <a:t>OTC: “</a:t>
            </a:r>
            <a:r>
              <a:rPr lang="es-ES" dirty="0" err="1"/>
              <a:t>over</a:t>
            </a:r>
            <a:r>
              <a:rPr lang="es-ES" dirty="0"/>
              <a:t> </a:t>
            </a:r>
            <a:r>
              <a:rPr lang="es-ES" dirty="0" err="1"/>
              <a:t>the</a:t>
            </a:r>
            <a:r>
              <a:rPr lang="es-ES" dirty="0"/>
              <a:t> </a:t>
            </a:r>
            <a:r>
              <a:rPr lang="es-ES" dirty="0" err="1"/>
              <a:t>counter</a:t>
            </a:r>
            <a:r>
              <a:rPr lang="es-ES" dirty="0"/>
              <a:t>” </a:t>
            </a:r>
            <a:r>
              <a:rPr lang="es-ES" dirty="0">
                <a:sym typeface="Wingdings"/>
              </a:rPr>
              <a:t> sin autorización médica</a:t>
            </a:r>
            <a:endParaRPr lang="es-ES" dirty="0"/>
          </a:p>
        </p:txBody>
      </p:sp>
    </p:spTree>
    <p:extLst>
      <p:ext uri="{BB962C8B-B14F-4D97-AF65-F5344CB8AC3E}">
        <p14:creationId xmlns:p14="http://schemas.microsoft.com/office/powerpoint/2010/main" val="265497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anim calcmode="lin" valueType="num">
                                      <p:cBhvr>
                                        <p:cTn id="8" dur="1500" fill="hold"/>
                                        <p:tgtEl>
                                          <p:spTgt spid="5"/>
                                        </p:tgtEl>
                                        <p:attrNameLst>
                                          <p:attrName>ppt_x</p:attrName>
                                        </p:attrNameLst>
                                      </p:cBhvr>
                                      <p:tavLst>
                                        <p:tav tm="0">
                                          <p:val>
                                            <p:strVal val="#ppt_x"/>
                                          </p:val>
                                        </p:tav>
                                        <p:tav tm="100000">
                                          <p:val>
                                            <p:strVal val="#ppt_x"/>
                                          </p:val>
                                        </p:tav>
                                      </p:tavLst>
                                    </p:anim>
                                    <p:anim calcmode="lin" valueType="num">
                                      <p:cBhvr>
                                        <p:cTn id="9" dur="1350" decel="100000" fill="hold"/>
                                        <p:tgtEl>
                                          <p:spTgt spid="5"/>
                                        </p:tgtEl>
                                        <p:attrNameLst>
                                          <p:attrName>ppt_y</p:attrName>
                                        </p:attrNameLst>
                                      </p:cBhvr>
                                      <p:tavLst>
                                        <p:tav tm="0">
                                          <p:val>
                                            <p:strVal val="#ppt_y+1"/>
                                          </p:val>
                                        </p:tav>
                                        <p:tav tm="100000">
                                          <p:val>
                                            <p:strVal val="#ppt_y-.03"/>
                                          </p:val>
                                        </p:tav>
                                      </p:tavLst>
                                    </p:anim>
                                    <p:anim calcmode="lin" valueType="num">
                                      <p:cBhvr>
                                        <p:cTn id="10" dur="150" accel="100000" fill="hold">
                                          <p:stCondLst>
                                            <p:cond delay="13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Texto&#10;&#10;Descripción generada automáticamente">
            <a:extLst>
              <a:ext uri="{FF2B5EF4-FFF2-40B4-BE49-F238E27FC236}">
                <a16:creationId xmlns:a16="http://schemas.microsoft.com/office/drawing/2014/main" id="{C5D31040-ED6A-7541-AD3F-BD6C2041CF53}"/>
              </a:ext>
            </a:extLst>
          </p:cNvPr>
          <p:cNvPicPr>
            <a:picLocks noChangeAspect="1"/>
          </p:cNvPicPr>
          <p:nvPr/>
        </p:nvPicPr>
        <p:blipFill>
          <a:blip r:embed="rId2"/>
          <a:stretch>
            <a:fillRect/>
          </a:stretch>
        </p:blipFill>
        <p:spPr>
          <a:xfrm>
            <a:off x="4885802" y="2966050"/>
            <a:ext cx="1765300" cy="368300"/>
          </a:xfrm>
          <a:prstGeom prst="rect">
            <a:avLst/>
          </a:prstGeom>
        </p:spPr>
      </p:pic>
      <p:pic>
        <p:nvPicPr>
          <p:cNvPr id="5" name="Imagen 4" descr="Texto&#10;&#10;Descripción generada automáticamente">
            <a:extLst>
              <a:ext uri="{FF2B5EF4-FFF2-40B4-BE49-F238E27FC236}">
                <a16:creationId xmlns:a16="http://schemas.microsoft.com/office/drawing/2014/main" id="{77607EFD-6338-3946-B6C4-0EC95ED80600}"/>
              </a:ext>
            </a:extLst>
          </p:cNvPr>
          <p:cNvPicPr>
            <a:picLocks noChangeAspect="1"/>
          </p:cNvPicPr>
          <p:nvPr/>
        </p:nvPicPr>
        <p:blipFill>
          <a:blip r:embed="rId3"/>
          <a:stretch>
            <a:fillRect/>
          </a:stretch>
        </p:blipFill>
        <p:spPr>
          <a:xfrm>
            <a:off x="1569372" y="1102999"/>
            <a:ext cx="5994400" cy="1460500"/>
          </a:xfrm>
          <a:prstGeom prst="rect">
            <a:avLst/>
          </a:prstGeom>
          <a:ln>
            <a:noFill/>
          </a:ln>
          <a:effectLst>
            <a:outerShdw blurRad="292100" dist="139700" dir="2700000" algn="tl" rotWithShape="0">
              <a:srgbClr val="333333">
                <a:alpha val="65000"/>
              </a:srgbClr>
            </a:outerShdw>
          </a:effectLst>
        </p:spPr>
      </p:pic>
      <p:pic>
        <p:nvPicPr>
          <p:cNvPr id="7" name="Imagen 6" descr="Gráfico, Gráfico de líneas&#10;&#10;Descripción generada automáticamente">
            <a:extLst>
              <a:ext uri="{FF2B5EF4-FFF2-40B4-BE49-F238E27FC236}">
                <a16:creationId xmlns:a16="http://schemas.microsoft.com/office/drawing/2014/main" id="{4231D0B3-D5A8-1947-8FBA-1F9E8A700CD6}"/>
              </a:ext>
            </a:extLst>
          </p:cNvPr>
          <p:cNvPicPr>
            <a:picLocks noChangeAspect="1"/>
          </p:cNvPicPr>
          <p:nvPr/>
        </p:nvPicPr>
        <p:blipFill>
          <a:blip r:embed="rId4"/>
          <a:stretch>
            <a:fillRect/>
          </a:stretch>
        </p:blipFill>
        <p:spPr>
          <a:xfrm>
            <a:off x="793183" y="3512960"/>
            <a:ext cx="2971800" cy="2400300"/>
          </a:xfrm>
          <a:prstGeom prst="rect">
            <a:avLst/>
          </a:prstGeom>
          <a:ln>
            <a:noFill/>
          </a:ln>
          <a:effectLst>
            <a:outerShdw blurRad="292100" dist="139700" dir="2700000" algn="tl" rotWithShape="0">
              <a:srgbClr val="333333">
                <a:alpha val="65000"/>
              </a:srgbClr>
            </a:outerShdw>
          </a:effectLst>
        </p:spPr>
      </p:pic>
      <p:sp>
        <p:nvSpPr>
          <p:cNvPr id="8" name="CuadroTexto 7">
            <a:extLst>
              <a:ext uri="{FF2B5EF4-FFF2-40B4-BE49-F238E27FC236}">
                <a16:creationId xmlns:a16="http://schemas.microsoft.com/office/drawing/2014/main" id="{0F6CE3AB-9B13-234C-9FBE-E94AA0CA1C1D}"/>
              </a:ext>
            </a:extLst>
          </p:cNvPr>
          <p:cNvSpPr txBox="1"/>
          <p:nvPr/>
        </p:nvSpPr>
        <p:spPr>
          <a:xfrm>
            <a:off x="4326446" y="3881935"/>
            <a:ext cx="5953105" cy="2031325"/>
          </a:xfrm>
          <a:prstGeom prst="rect">
            <a:avLst/>
          </a:prstGeom>
          <a:noFill/>
        </p:spPr>
        <p:txBody>
          <a:bodyPr wrap="none" rtlCol="0">
            <a:spAutoFit/>
          </a:bodyPr>
          <a:lstStyle/>
          <a:p>
            <a:r>
              <a:rPr lang="es-ES" dirty="0"/>
              <a:t>Limitaciones: </a:t>
            </a:r>
          </a:p>
          <a:p>
            <a:r>
              <a:rPr lang="es-ES" dirty="0"/>
              <a:t>	no fue doble ciego</a:t>
            </a:r>
          </a:p>
          <a:p>
            <a:r>
              <a:rPr lang="es-ES" dirty="0"/>
              <a:t>	se incluyeron mujeres </a:t>
            </a:r>
            <a:r>
              <a:rPr lang="es-ES" dirty="0" err="1"/>
              <a:t>premenop</a:t>
            </a:r>
            <a:endParaRPr lang="es-ES" dirty="0"/>
          </a:p>
          <a:p>
            <a:r>
              <a:rPr lang="es-ES" dirty="0"/>
              <a:t>	algunas con síntomas muy leves</a:t>
            </a:r>
          </a:p>
          <a:p>
            <a:r>
              <a:rPr lang="es-ES" dirty="0"/>
              <a:t>	no informes de </a:t>
            </a:r>
            <a:r>
              <a:rPr lang="es-ES" dirty="0" err="1"/>
              <a:t>dispareunia</a:t>
            </a:r>
            <a:endParaRPr lang="es-ES" dirty="0"/>
          </a:p>
          <a:p>
            <a:r>
              <a:rPr lang="es-ES" dirty="0"/>
              <a:t>	no se midieron parámetros objetivos</a:t>
            </a:r>
          </a:p>
          <a:p>
            <a:r>
              <a:rPr lang="es-ES" dirty="0"/>
              <a:t>	no se mostraron valores de p antes y después del </a:t>
            </a:r>
            <a:r>
              <a:rPr lang="es-ES" dirty="0" err="1"/>
              <a:t>tratam</a:t>
            </a:r>
            <a:endParaRPr lang="es-ES" dirty="0"/>
          </a:p>
        </p:txBody>
      </p:sp>
      <p:pic>
        <p:nvPicPr>
          <p:cNvPr id="1026" name="Picture 2" descr="Goliat png imágenes | PNGWing">
            <a:extLst>
              <a:ext uri="{FF2B5EF4-FFF2-40B4-BE49-F238E27FC236}">
                <a16:creationId xmlns:a16="http://schemas.microsoft.com/office/drawing/2014/main" id="{389EC1CA-6C15-E04B-87FA-8A42B335777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43" b="89915" l="10000" r="94130">
                        <a14:foregroundMark x1="56087" y1="48864" x2="78478" y2="46875"/>
                        <a14:foregroundMark x1="78478" y1="46875" x2="94130" y2="72017"/>
                        <a14:foregroundMark x1="94130" y1="72017" x2="76957" y2="85227"/>
                        <a14:foregroundMark x1="76957" y1="85227" x2="59239" y2="82528"/>
                        <a14:foregroundMark x1="56630" y1="60653" x2="80652" y2="41619"/>
                        <a14:foregroundMark x1="80652" y1="41619" x2="77500" y2="67756"/>
                        <a14:foregroundMark x1="77500" y1="67756" x2="58913" y2="68324"/>
                        <a14:foregroundMark x1="58913" y1="68324" x2="68804" y2="47301"/>
                        <a14:foregroundMark x1="68804" y1="47301" x2="71413" y2="45455"/>
                        <a14:foregroundMark x1="72391" y1="44744" x2="52391" y2="86080"/>
                      </a14:backgroundRemoval>
                    </a14:imgEffect>
                  </a14:imgLayer>
                </a14:imgProps>
              </a:ext>
              <a:ext uri="{28A0092B-C50C-407E-A947-70E740481C1C}">
                <a14:useLocalDpi xmlns:a14="http://schemas.microsoft.com/office/drawing/2010/main" val="0"/>
              </a:ext>
            </a:extLst>
          </a:blip>
          <a:srcRect/>
          <a:stretch>
            <a:fillRect/>
          </a:stretch>
        </p:blipFill>
        <p:spPr bwMode="auto">
          <a:xfrm>
            <a:off x="8597016" y="663254"/>
            <a:ext cx="2594804" cy="1985749"/>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1CD521ED-8040-A346-B13B-9F2C5B4D1BA0}"/>
              </a:ext>
            </a:extLst>
          </p:cNvPr>
          <p:cNvSpPr txBox="1"/>
          <p:nvPr/>
        </p:nvSpPr>
        <p:spPr>
          <a:xfrm>
            <a:off x="8367237" y="2827256"/>
            <a:ext cx="1229824" cy="369332"/>
          </a:xfrm>
          <a:prstGeom prst="rect">
            <a:avLst/>
          </a:prstGeom>
          <a:noFill/>
        </p:spPr>
        <p:txBody>
          <a:bodyPr wrap="none" rtlCol="0">
            <a:spAutoFit/>
          </a:bodyPr>
          <a:lstStyle/>
          <a:p>
            <a:r>
              <a:rPr lang="es-ES" dirty="0" err="1"/>
              <a:t>Estriol</a:t>
            </a:r>
            <a:r>
              <a:rPr lang="es-ES" dirty="0"/>
              <a:t> 0.5g</a:t>
            </a:r>
          </a:p>
        </p:txBody>
      </p:sp>
      <p:sp>
        <p:nvSpPr>
          <p:cNvPr id="10" name="CuadroTexto 9">
            <a:extLst>
              <a:ext uri="{FF2B5EF4-FFF2-40B4-BE49-F238E27FC236}">
                <a16:creationId xmlns:a16="http://schemas.microsoft.com/office/drawing/2014/main" id="{FCADD946-0FA0-8B46-BE78-05BF14D0D0AE}"/>
              </a:ext>
            </a:extLst>
          </p:cNvPr>
          <p:cNvSpPr txBox="1"/>
          <p:nvPr/>
        </p:nvSpPr>
        <p:spPr>
          <a:xfrm>
            <a:off x="9894418" y="2827256"/>
            <a:ext cx="1824538" cy="369332"/>
          </a:xfrm>
          <a:prstGeom prst="rect">
            <a:avLst/>
          </a:prstGeom>
          <a:noFill/>
        </p:spPr>
        <p:txBody>
          <a:bodyPr wrap="none" rtlCol="0">
            <a:spAutoFit/>
          </a:bodyPr>
          <a:lstStyle/>
          <a:p>
            <a:r>
              <a:rPr lang="es-ES" dirty="0"/>
              <a:t>Ac hialurónico 5g</a:t>
            </a:r>
          </a:p>
        </p:txBody>
      </p:sp>
      <p:pic>
        <p:nvPicPr>
          <p:cNvPr id="1028" name="Picture 4" descr="Nube lluvia y nieve mezclado gif, selfie, azul, niño, nube png | Klipartz">
            <a:extLst>
              <a:ext uri="{FF2B5EF4-FFF2-40B4-BE49-F238E27FC236}">
                <a16:creationId xmlns:a16="http://schemas.microsoft.com/office/drawing/2014/main" id="{D426C49D-4256-0C46-8B53-3012161282D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353" b="94388" l="10000" r="90000">
                        <a14:foregroundMark x1="27753" y1="70072" x2="25730" y2="80144"/>
                        <a14:foregroundMark x1="38315" y1="89640" x2="37303" y2="84173"/>
                        <a14:foregroundMark x1="55169" y1="9496" x2="73596" y2="11223"/>
                        <a14:foregroundMark x1="73596" y1="11223" x2="56180" y2="9496"/>
                        <a14:foregroundMark x1="62472" y1="86906" x2="63596" y2="94388"/>
                        <a14:foregroundMark x1="77753" y1="71367" x2="80449" y2="68777"/>
                      </a14:backgroundRemoval>
                    </a14:imgEffect>
                  </a14:imgLayer>
                </a14:imgProps>
              </a:ext>
              <a:ext uri="{28A0092B-C50C-407E-A947-70E740481C1C}">
                <a14:useLocalDpi xmlns:a14="http://schemas.microsoft.com/office/drawing/2010/main" val="0"/>
              </a:ext>
            </a:extLst>
          </a:blip>
          <a:srcRect/>
          <a:stretch>
            <a:fillRect/>
          </a:stretch>
        </p:blipFill>
        <p:spPr bwMode="auto">
          <a:xfrm>
            <a:off x="8982149" y="3629536"/>
            <a:ext cx="2594804" cy="2026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154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CF594FD-CC5B-D341-9B86-22998EB6F6B5}"/>
              </a:ext>
            </a:extLst>
          </p:cNvPr>
          <p:cNvSpPr txBox="1"/>
          <p:nvPr/>
        </p:nvSpPr>
        <p:spPr>
          <a:xfrm>
            <a:off x="2692867" y="778260"/>
            <a:ext cx="5229380" cy="461665"/>
          </a:xfrm>
          <a:prstGeom prst="rect">
            <a:avLst/>
          </a:prstGeom>
          <a:noFill/>
        </p:spPr>
        <p:txBody>
          <a:bodyPr wrap="none" rtlCol="0">
            <a:spAutoFit/>
          </a:bodyPr>
          <a:lstStyle/>
          <a:p>
            <a:r>
              <a:rPr lang="es-ES" sz="2400" b="1" dirty="0">
                <a:solidFill>
                  <a:schemeClr val="accent2">
                    <a:lumMod val="50000"/>
                  </a:schemeClr>
                </a:solidFill>
                <a:latin typeface="Arial" panose="020B0604020202020204" pitchFamily="34" charset="0"/>
                <a:cs typeface="Arial" panose="020B0604020202020204" pitchFamily="34" charset="0"/>
              </a:rPr>
              <a:t>PRODUCTOS OTC: HIDRATANTES</a:t>
            </a:r>
          </a:p>
        </p:txBody>
      </p:sp>
      <p:sp>
        <p:nvSpPr>
          <p:cNvPr id="7" name="CuadroTexto 6">
            <a:extLst>
              <a:ext uri="{FF2B5EF4-FFF2-40B4-BE49-F238E27FC236}">
                <a16:creationId xmlns:a16="http://schemas.microsoft.com/office/drawing/2014/main" id="{412DBC9F-1A43-934F-8BCA-78F6437F3AF2}"/>
              </a:ext>
            </a:extLst>
          </p:cNvPr>
          <p:cNvSpPr txBox="1"/>
          <p:nvPr/>
        </p:nvSpPr>
        <p:spPr>
          <a:xfrm>
            <a:off x="2692867" y="1259924"/>
            <a:ext cx="4994614" cy="369332"/>
          </a:xfrm>
          <a:prstGeom prst="rect">
            <a:avLst/>
          </a:prstGeom>
          <a:noFill/>
        </p:spPr>
        <p:txBody>
          <a:bodyPr wrap="none" rtlCol="0">
            <a:spAutoFit/>
          </a:bodyPr>
          <a:lstStyle/>
          <a:p>
            <a:r>
              <a:rPr lang="es-ES" dirty="0"/>
              <a:t>OTC: “</a:t>
            </a:r>
            <a:r>
              <a:rPr lang="es-ES" dirty="0" err="1"/>
              <a:t>over</a:t>
            </a:r>
            <a:r>
              <a:rPr lang="es-ES" dirty="0"/>
              <a:t> </a:t>
            </a:r>
            <a:r>
              <a:rPr lang="es-ES" dirty="0" err="1"/>
              <a:t>the</a:t>
            </a:r>
            <a:r>
              <a:rPr lang="es-ES" dirty="0"/>
              <a:t> </a:t>
            </a:r>
            <a:r>
              <a:rPr lang="es-ES" dirty="0" err="1"/>
              <a:t>counter</a:t>
            </a:r>
            <a:r>
              <a:rPr lang="es-ES" dirty="0"/>
              <a:t>” </a:t>
            </a:r>
            <a:r>
              <a:rPr lang="es-ES" dirty="0">
                <a:sym typeface="Wingdings"/>
              </a:rPr>
              <a:t> sin autorización médica</a:t>
            </a:r>
            <a:endParaRPr lang="es-ES" dirty="0"/>
          </a:p>
        </p:txBody>
      </p:sp>
      <p:pic>
        <p:nvPicPr>
          <p:cNvPr id="2050" name="Picture 2" descr="Jamón serrano o de York? Éste es el que más calorías tiene">
            <a:extLst>
              <a:ext uri="{FF2B5EF4-FFF2-40B4-BE49-F238E27FC236}">
                <a16:creationId xmlns:a16="http://schemas.microsoft.com/office/drawing/2014/main" id="{2AC3B9F0-7B4C-6849-8692-12174048A3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1482" y="208804"/>
            <a:ext cx="3464967" cy="1949044"/>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descr="Interfaz de usuario gráfica, Texto, Aplicación, Correo electrónico&#10;&#10;Descripción generada automáticamente">
            <a:extLst>
              <a:ext uri="{FF2B5EF4-FFF2-40B4-BE49-F238E27FC236}">
                <a16:creationId xmlns:a16="http://schemas.microsoft.com/office/drawing/2014/main" id="{91235E93-273C-EE4E-ACB4-7947E8388902}"/>
              </a:ext>
            </a:extLst>
          </p:cNvPr>
          <p:cNvPicPr>
            <a:picLocks noChangeAspect="1"/>
          </p:cNvPicPr>
          <p:nvPr/>
        </p:nvPicPr>
        <p:blipFill>
          <a:blip r:embed="rId4"/>
          <a:stretch>
            <a:fillRect/>
          </a:stretch>
        </p:blipFill>
        <p:spPr>
          <a:xfrm>
            <a:off x="771784" y="2270182"/>
            <a:ext cx="5151367" cy="2500278"/>
          </a:xfrm>
          <a:prstGeom prst="rect">
            <a:avLst/>
          </a:prstGeom>
          <a:ln>
            <a:noFill/>
          </a:ln>
          <a:effectLst>
            <a:outerShdw blurRad="292100" dist="139700" dir="2700000" algn="tl" rotWithShape="0">
              <a:srgbClr val="333333">
                <a:alpha val="65000"/>
              </a:srgbClr>
            </a:outerShdw>
          </a:effectLst>
        </p:spPr>
      </p:pic>
      <p:sp>
        <p:nvSpPr>
          <p:cNvPr id="10" name="CuadroTexto 9">
            <a:extLst>
              <a:ext uri="{FF2B5EF4-FFF2-40B4-BE49-F238E27FC236}">
                <a16:creationId xmlns:a16="http://schemas.microsoft.com/office/drawing/2014/main" id="{6783E8EE-EA03-8D43-881A-6B8B3EB1977F}"/>
              </a:ext>
            </a:extLst>
          </p:cNvPr>
          <p:cNvSpPr txBox="1"/>
          <p:nvPr/>
        </p:nvSpPr>
        <p:spPr>
          <a:xfrm>
            <a:off x="6602256" y="2916973"/>
            <a:ext cx="1470274" cy="461665"/>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s-ES" sz="2400" dirty="0" err="1">
                <a:solidFill>
                  <a:schemeClr val="bg1"/>
                </a:solidFill>
              </a:rPr>
              <a:t>Parabenos</a:t>
            </a:r>
            <a:endParaRPr lang="es-ES" sz="2400" dirty="0">
              <a:solidFill>
                <a:schemeClr val="bg1"/>
              </a:solidFill>
            </a:endParaRPr>
          </a:p>
        </p:txBody>
      </p:sp>
      <p:sp>
        <p:nvSpPr>
          <p:cNvPr id="13" name="CuadroTexto 12">
            <a:extLst>
              <a:ext uri="{FF2B5EF4-FFF2-40B4-BE49-F238E27FC236}">
                <a16:creationId xmlns:a16="http://schemas.microsoft.com/office/drawing/2014/main" id="{93DACCCD-E209-0C4A-B997-4C1E574404F3}"/>
              </a:ext>
            </a:extLst>
          </p:cNvPr>
          <p:cNvSpPr txBox="1"/>
          <p:nvPr/>
        </p:nvSpPr>
        <p:spPr>
          <a:xfrm>
            <a:off x="6744923" y="3726813"/>
            <a:ext cx="1184940" cy="461665"/>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s-ES" sz="2400" dirty="0">
                <a:solidFill>
                  <a:schemeClr val="bg1"/>
                </a:solidFill>
              </a:rPr>
              <a:t>Glicoles</a:t>
            </a:r>
          </a:p>
        </p:txBody>
      </p:sp>
      <p:sp>
        <p:nvSpPr>
          <p:cNvPr id="11" name="Placa 10">
            <a:extLst>
              <a:ext uri="{FF2B5EF4-FFF2-40B4-BE49-F238E27FC236}">
                <a16:creationId xmlns:a16="http://schemas.microsoft.com/office/drawing/2014/main" id="{5D22A8D6-BB4D-CA45-B9D2-9A6EF7F7E810}"/>
              </a:ext>
            </a:extLst>
          </p:cNvPr>
          <p:cNvSpPr/>
          <p:nvPr/>
        </p:nvSpPr>
        <p:spPr>
          <a:xfrm>
            <a:off x="8587995" y="2966154"/>
            <a:ext cx="1702419" cy="1182764"/>
          </a:xfrm>
          <a:prstGeom prst="plaqu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sp>
        <p:nvSpPr>
          <p:cNvPr id="12" name="CuadroTexto 11">
            <a:extLst>
              <a:ext uri="{FF2B5EF4-FFF2-40B4-BE49-F238E27FC236}">
                <a16:creationId xmlns:a16="http://schemas.microsoft.com/office/drawing/2014/main" id="{F98BC0AA-5EC1-6448-96F8-FBC64E0C61B0}"/>
              </a:ext>
            </a:extLst>
          </p:cNvPr>
          <p:cNvSpPr txBox="1"/>
          <p:nvPr/>
        </p:nvSpPr>
        <p:spPr>
          <a:xfrm>
            <a:off x="8783575" y="3388259"/>
            <a:ext cx="1311258" cy="338554"/>
          </a:xfrm>
          <a:prstGeom prst="rect">
            <a:avLst/>
          </a:prstGeom>
          <a:noFill/>
        </p:spPr>
        <p:txBody>
          <a:bodyPr wrap="square" rtlCol="0">
            <a:spAutoFit/>
          </a:bodyPr>
          <a:lstStyle/>
          <a:p>
            <a:r>
              <a:rPr lang="es-ES" sz="1600" dirty="0"/>
              <a:t>SEGURIDAD</a:t>
            </a:r>
          </a:p>
        </p:txBody>
      </p:sp>
      <p:sp>
        <p:nvSpPr>
          <p:cNvPr id="14" name="CuadroTexto 13">
            <a:extLst>
              <a:ext uri="{FF2B5EF4-FFF2-40B4-BE49-F238E27FC236}">
                <a16:creationId xmlns:a16="http://schemas.microsoft.com/office/drawing/2014/main" id="{F88B5973-F018-934B-8277-207FE5FBCC82}"/>
              </a:ext>
            </a:extLst>
          </p:cNvPr>
          <p:cNvSpPr txBox="1"/>
          <p:nvPr/>
        </p:nvSpPr>
        <p:spPr>
          <a:xfrm>
            <a:off x="6800707" y="4772558"/>
            <a:ext cx="2543645" cy="369332"/>
          </a:xfrm>
          <a:prstGeom prst="rect">
            <a:avLst/>
          </a:prstGeom>
          <a:noFill/>
          <a:ln w="38100">
            <a:solidFill>
              <a:srgbClr val="00B050"/>
            </a:solidFill>
          </a:ln>
        </p:spPr>
        <p:txBody>
          <a:bodyPr wrap="none" rtlCol="0">
            <a:spAutoFit/>
          </a:bodyPr>
          <a:lstStyle/>
          <a:p>
            <a:r>
              <a:rPr lang="es-ES" dirty="0"/>
              <a:t>ACIDO HIALURONICO</a:t>
            </a:r>
          </a:p>
        </p:txBody>
      </p:sp>
    </p:spTree>
    <p:extLst>
      <p:ext uri="{BB962C8B-B14F-4D97-AF65-F5344CB8AC3E}">
        <p14:creationId xmlns:p14="http://schemas.microsoft.com/office/powerpoint/2010/main" val="92007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1" grpId="0" animBg="1"/>
      <p:bldP spid="12" grpId="0"/>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380FECAC-0B63-46EB-85F2-E0482AAFF42B}"/>
              </a:ext>
            </a:extLst>
          </p:cNvPr>
          <p:cNvSpPr>
            <a:spLocks noGrp="1"/>
          </p:cNvSpPr>
          <p:nvPr>
            <p:ph type="title"/>
          </p:nvPr>
        </p:nvSpPr>
        <p:spPr>
          <a:xfrm>
            <a:off x="1432913" y="1346176"/>
            <a:ext cx="10515600" cy="1325563"/>
          </a:xfrm>
        </p:spPr>
        <p:txBody>
          <a:bodyPr>
            <a:normAutofit/>
          </a:bodyPr>
          <a:lstStyle/>
          <a:p>
            <a:pPr algn="ctr">
              <a:lnSpc>
                <a:spcPct val="150000"/>
              </a:lnSpc>
            </a:pPr>
            <a:r>
              <a:rPr lang="es-ES" sz="2000" b="1" dirty="0">
                <a:solidFill>
                  <a:schemeClr val="bg2">
                    <a:lumMod val="50000"/>
                  </a:schemeClr>
                </a:solidFill>
                <a:latin typeface="+mn-lt"/>
              </a:rPr>
              <a:t>– Resultados </a:t>
            </a:r>
            <a:r>
              <a:rPr lang="es-ES" sz="2000" b="1" dirty="0">
                <a:solidFill>
                  <a:schemeClr val="accent1">
                    <a:lumMod val="60000"/>
                    <a:lumOff val="40000"/>
                  </a:schemeClr>
                </a:solidFill>
                <a:latin typeface="+mn-lt"/>
              </a:rPr>
              <a:t>preliminares</a:t>
            </a:r>
            <a:br>
              <a:rPr lang="fr-FR" sz="2000" dirty="0">
                <a:solidFill>
                  <a:schemeClr val="bg2">
                    <a:lumMod val="50000"/>
                  </a:schemeClr>
                </a:solidFill>
                <a:latin typeface="Calibri" panose="020F0502020204030204" pitchFamily="34" charset="0"/>
              </a:rPr>
            </a:br>
            <a:endParaRPr lang="fr-FR" sz="2000" dirty="0">
              <a:solidFill>
                <a:schemeClr val="bg2">
                  <a:lumMod val="50000"/>
                </a:schemeClr>
              </a:solidFill>
              <a:latin typeface="Calibri" panose="020F0502020204030204" pitchFamily="34" charset="0"/>
            </a:endParaRPr>
          </a:p>
        </p:txBody>
      </p:sp>
      <p:sp>
        <p:nvSpPr>
          <p:cNvPr id="7" name="Rectangle 9">
            <a:extLst>
              <a:ext uri="{FF2B5EF4-FFF2-40B4-BE49-F238E27FC236}">
                <a16:creationId xmlns:a16="http://schemas.microsoft.com/office/drawing/2014/main" id="{35801DBF-A37B-40E6-AA0F-817E859B4388}"/>
              </a:ext>
            </a:extLst>
          </p:cNvPr>
          <p:cNvSpPr>
            <a:spLocks noChangeArrowheads="1"/>
          </p:cNvSpPr>
          <p:nvPr/>
        </p:nvSpPr>
        <p:spPr bwMode="auto">
          <a:xfrm>
            <a:off x="421040" y="2425344"/>
            <a:ext cx="11349919" cy="686574"/>
          </a:xfrm>
          <a:prstGeom prst="roundRect">
            <a:avLst>
              <a:gd name="adj" fmla="val 25834"/>
            </a:avLst>
          </a:prstGeom>
          <a:solidFill>
            <a:schemeClr val="bg1"/>
          </a:solidFill>
          <a:ln w="28575">
            <a:solidFill>
              <a:schemeClr val="accent5"/>
            </a:solidFill>
          </a:ln>
        </p:spPr>
        <p:txBody>
          <a:bodyPr wrap="square" anchor="ctr">
            <a:spAutoFit/>
          </a:bodyPr>
          <a:lstStyle>
            <a:lvl1pPr>
              <a:spcBef>
                <a:spcPct val="20000"/>
              </a:spcBef>
              <a:buFont typeface="Arial" panose="020B0604020202020204" pitchFamily="34" charset="0"/>
              <a:buChar char="•"/>
              <a:defRPr sz="2400">
                <a:solidFill>
                  <a:srgbClr val="7F7F7F"/>
                </a:solidFill>
                <a:latin typeface="Gotham Light" pitchFamily="2" charset="0"/>
                <a:ea typeface="MS PGothic" panose="020B0600070205080204" pitchFamily="34" charset="-128"/>
                <a:cs typeface="Gotham Light" pitchFamily="2" charset="0"/>
              </a:defRPr>
            </a:lvl1pPr>
            <a:lvl2pPr marL="742950" indent="-285750">
              <a:spcBef>
                <a:spcPct val="20000"/>
              </a:spcBef>
              <a:buFont typeface="Arial" panose="020B0604020202020204" pitchFamily="34" charset="0"/>
              <a:buChar char="–"/>
              <a:defRPr sz="2000">
                <a:solidFill>
                  <a:srgbClr val="7F7F7F"/>
                </a:solidFill>
                <a:latin typeface="Gotham Light" pitchFamily="2" charset="0"/>
                <a:ea typeface="MS PGothic" panose="020B0600070205080204" pitchFamily="34" charset="-128"/>
                <a:cs typeface="Gotham Light" pitchFamily="2" charset="0"/>
              </a:defRPr>
            </a:lvl2pPr>
            <a:lvl3pPr marL="1143000" indent="-228600">
              <a:spcBef>
                <a:spcPct val="20000"/>
              </a:spcBef>
              <a:buFont typeface="Arial" panose="020B0604020202020204" pitchFamily="34" charset="0"/>
              <a:buChar char="•"/>
              <a:defRPr>
                <a:solidFill>
                  <a:srgbClr val="7F7F7F"/>
                </a:solidFill>
                <a:latin typeface="Gotham Light" pitchFamily="2" charset="0"/>
                <a:ea typeface="MS PGothic" panose="020B0600070205080204" pitchFamily="34" charset="-128"/>
                <a:cs typeface="Gotham Light" pitchFamily="2" charset="0"/>
              </a:defRPr>
            </a:lvl3pPr>
            <a:lvl4pPr marL="1600200" indent="-228600">
              <a:spcBef>
                <a:spcPct val="20000"/>
              </a:spcBef>
              <a:buFont typeface="Arial" panose="020B0604020202020204" pitchFamily="34" charset="0"/>
              <a:buChar char="–"/>
              <a:defRPr sz="1600">
                <a:solidFill>
                  <a:srgbClr val="7F7F7F"/>
                </a:solidFill>
                <a:latin typeface="Gotham Light" pitchFamily="2" charset="0"/>
                <a:ea typeface="MS PGothic" panose="020B0600070205080204" pitchFamily="34" charset="-128"/>
                <a:cs typeface="Gotham Light" pitchFamily="2" charset="0"/>
              </a:defRPr>
            </a:lvl4pPr>
            <a:lvl5pPr marL="2057400" indent="-228600">
              <a:spcBef>
                <a:spcPct val="20000"/>
              </a:spcBef>
              <a:buFont typeface="Arial" panose="020B0604020202020204" pitchFamily="34" charset="0"/>
              <a:buChar char="»"/>
              <a:defRPr sz="1600">
                <a:solidFill>
                  <a:srgbClr val="7F7F7F"/>
                </a:solidFill>
                <a:latin typeface="Gotham Light" pitchFamily="2" charset="0"/>
                <a:ea typeface="MS PGothic" panose="020B0600070205080204" pitchFamily="34" charset="-128"/>
                <a:cs typeface="Gotham Light"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rgbClr val="7F7F7F"/>
                </a:solidFill>
                <a:latin typeface="Gotham Light" pitchFamily="2" charset="0"/>
                <a:ea typeface="MS PGothic" panose="020B0600070205080204" pitchFamily="34" charset="-128"/>
                <a:cs typeface="Gotham Light"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rgbClr val="7F7F7F"/>
                </a:solidFill>
                <a:latin typeface="Gotham Light" pitchFamily="2" charset="0"/>
                <a:ea typeface="MS PGothic" panose="020B0600070205080204" pitchFamily="34" charset="-128"/>
                <a:cs typeface="Gotham Light"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rgbClr val="7F7F7F"/>
                </a:solidFill>
                <a:latin typeface="Gotham Light" pitchFamily="2" charset="0"/>
                <a:ea typeface="MS PGothic" panose="020B0600070205080204" pitchFamily="34" charset="-128"/>
                <a:cs typeface="Gotham Light"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rgbClr val="7F7F7F"/>
                </a:solidFill>
                <a:latin typeface="Gotham Light" pitchFamily="2" charset="0"/>
                <a:ea typeface="MS PGothic" panose="020B0600070205080204" pitchFamily="34" charset="-128"/>
                <a:cs typeface="Gotham Light" pitchFamily="2" charset="0"/>
              </a:defRPr>
            </a:lvl9pPr>
          </a:lstStyle>
          <a:p>
            <a:pPr algn="ctr">
              <a:buNone/>
            </a:pPr>
            <a:r>
              <a:rPr kumimoji="0" lang="es-ES" altLang="es-ES" sz="1600" i="0" u="none" strike="noStrike" cap="none" normalizeH="0" baseline="0" dirty="0">
                <a:ln>
                  <a:noFill/>
                </a:ln>
                <a:effectLst/>
                <a:latin typeface="Calibri" panose="020F0502020204030204" pitchFamily="34" charset="0"/>
                <a:ea typeface="Times New Roman" panose="02020603050405020304" pitchFamily="18" charset="0"/>
                <a:cs typeface="Calibri" panose="020F0502020204030204" pitchFamily="34" charset="0"/>
              </a:rPr>
              <a:t>Ensayo clínico piloto sobre la eficacia y la seguridad de </a:t>
            </a:r>
            <a:r>
              <a:rPr lang="es-ES" altLang="es-ES" sz="1600" dirty="0">
                <a:solidFill>
                  <a:schemeClr val="accent5"/>
                </a:solidFill>
                <a:latin typeface="+mn-lt"/>
                <a:ea typeface="+mj-ea"/>
                <a:cs typeface="Calibri" panose="020F0502020204030204" pitchFamily="34" charset="0"/>
              </a:rPr>
              <a:t>IDRACARE</a:t>
            </a:r>
            <a:r>
              <a:rPr lang="es-ES" altLang="es-ES" sz="1600" dirty="0">
                <a:solidFill>
                  <a:schemeClr val="accent5"/>
                </a:solidFill>
                <a:latin typeface="Calibri" panose="020F0502020204030204" pitchFamily="34" charset="0"/>
                <a:ea typeface="+mj-ea"/>
                <a:cs typeface="Calibri" panose="020F0502020204030204" pitchFamily="34" charset="0"/>
              </a:rPr>
              <a:t>®</a:t>
            </a:r>
            <a:r>
              <a:rPr kumimoji="0" lang="es-ES" altLang="es-ES" sz="1600" b="1" i="0" u="none" strike="noStrike" cap="none" normalizeH="0" baseline="0" dirty="0">
                <a:ln>
                  <a:noFill/>
                </a:ln>
                <a:effectLst/>
                <a:latin typeface="Calibri" panose="020F0502020204030204" pitchFamily="34" charset="0"/>
                <a:ea typeface="Times New Roman" panose="02020603050405020304" pitchFamily="18" charset="0"/>
                <a:cs typeface="Calibri" panose="020F0502020204030204" pitchFamily="34" charset="0"/>
              </a:rPr>
              <a:t> </a:t>
            </a:r>
            <a:r>
              <a:rPr kumimoji="0" lang="es-ES" altLang="es-ES" sz="1600" i="0" u="none" strike="noStrike" cap="none" normalizeH="0" baseline="0" dirty="0">
                <a:ln>
                  <a:noFill/>
                </a:ln>
                <a:effectLst/>
                <a:latin typeface="Calibri" panose="020F0502020204030204" pitchFamily="34" charset="0"/>
                <a:ea typeface="Times New Roman" panose="02020603050405020304" pitchFamily="18" charset="0"/>
                <a:cs typeface="Calibri" panose="020F0502020204030204" pitchFamily="34" charset="0"/>
              </a:rPr>
              <a:t>en los </a:t>
            </a:r>
            <a:r>
              <a:rPr kumimoji="0" lang="es-ES" altLang="es-ES" sz="1600" b="1" i="0" u="none" strike="noStrike" cap="none" normalizeH="0" baseline="0" dirty="0">
                <a:ln>
                  <a:noFill/>
                </a:ln>
                <a:effectLst/>
                <a:latin typeface="Calibri" panose="020F0502020204030204" pitchFamily="34" charset="0"/>
                <a:ea typeface="Times New Roman" panose="02020603050405020304" pitchFamily="18" charset="0"/>
                <a:cs typeface="Calibri" panose="020F0502020204030204" pitchFamily="34" charset="0"/>
              </a:rPr>
              <a:t>síntomas de moderados a severos de la atrofia vulvovaginal.</a:t>
            </a:r>
            <a:endParaRPr lang="es-ES" sz="1600" dirty="0">
              <a:latin typeface="Calibri" panose="020F0502020204030204" pitchFamily="34" charset="0"/>
              <a:cs typeface="Calibri" panose="020F0502020204030204" pitchFamily="34" charset="0"/>
            </a:endParaRPr>
          </a:p>
        </p:txBody>
      </p:sp>
      <p:sp>
        <p:nvSpPr>
          <p:cNvPr id="6" name="Rectángulo: esquinas redondeadas 5">
            <a:extLst>
              <a:ext uri="{FF2B5EF4-FFF2-40B4-BE49-F238E27FC236}">
                <a16:creationId xmlns:a16="http://schemas.microsoft.com/office/drawing/2014/main" id="{CB238C61-BAE9-494A-968E-1743ACFD9B70}"/>
              </a:ext>
            </a:extLst>
          </p:cNvPr>
          <p:cNvSpPr/>
          <p:nvPr/>
        </p:nvSpPr>
        <p:spPr>
          <a:xfrm>
            <a:off x="10236388" y="36356"/>
            <a:ext cx="1897700" cy="839245"/>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t>Molestias Vaginales</a:t>
            </a:r>
          </a:p>
        </p:txBody>
      </p:sp>
      <p:pic>
        <p:nvPicPr>
          <p:cNvPr id="3" name="Imagen 2">
            <a:extLst>
              <a:ext uri="{FF2B5EF4-FFF2-40B4-BE49-F238E27FC236}">
                <a16:creationId xmlns:a16="http://schemas.microsoft.com/office/drawing/2014/main" id="{12B2C5FC-D1E7-4F54-86AE-41906634C3D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1759" y="1412779"/>
            <a:ext cx="3515758" cy="698294"/>
          </a:xfrm>
          <a:prstGeom prst="rect">
            <a:avLst/>
          </a:prstGeom>
        </p:spPr>
      </p:pic>
      <p:sp>
        <p:nvSpPr>
          <p:cNvPr id="8" name="Rectángulo: esquinas redondeadas 7">
            <a:extLst>
              <a:ext uri="{FF2B5EF4-FFF2-40B4-BE49-F238E27FC236}">
                <a16:creationId xmlns:a16="http://schemas.microsoft.com/office/drawing/2014/main" id="{F848A9D3-0809-44F5-A51A-D952149BAFE5}"/>
              </a:ext>
            </a:extLst>
          </p:cNvPr>
          <p:cNvSpPr/>
          <p:nvPr/>
        </p:nvSpPr>
        <p:spPr>
          <a:xfrm>
            <a:off x="243487" y="3806070"/>
            <a:ext cx="1667965" cy="83924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2 centros de investigación</a:t>
            </a:r>
          </a:p>
        </p:txBody>
      </p:sp>
      <p:sp>
        <p:nvSpPr>
          <p:cNvPr id="9" name="Rectángulo: esquinas redondeadas 8">
            <a:extLst>
              <a:ext uri="{FF2B5EF4-FFF2-40B4-BE49-F238E27FC236}">
                <a16:creationId xmlns:a16="http://schemas.microsoft.com/office/drawing/2014/main" id="{F62AD998-DB06-44B7-9A75-650E98984D5D}"/>
              </a:ext>
            </a:extLst>
          </p:cNvPr>
          <p:cNvSpPr/>
          <p:nvPr/>
        </p:nvSpPr>
        <p:spPr>
          <a:xfrm>
            <a:off x="243486" y="4752274"/>
            <a:ext cx="1667965" cy="419623"/>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n=100</a:t>
            </a:r>
          </a:p>
        </p:txBody>
      </p:sp>
      <p:sp>
        <p:nvSpPr>
          <p:cNvPr id="10" name="Rectángulo: esquinas redondeadas 9">
            <a:extLst>
              <a:ext uri="{FF2B5EF4-FFF2-40B4-BE49-F238E27FC236}">
                <a16:creationId xmlns:a16="http://schemas.microsoft.com/office/drawing/2014/main" id="{B7F56EAF-0109-4658-A064-C776F422C475}"/>
              </a:ext>
            </a:extLst>
          </p:cNvPr>
          <p:cNvSpPr/>
          <p:nvPr/>
        </p:nvSpPr>
        <p:spPr>
          <a:xfrm>
            <a:off x="1988597" y="3806070"/>
            <a:ext cx="2583403" cy="1365827"/>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bg2">
                    <a:lumMod val="50000"/>
                  </a:schemeClr>
                </a:solidFill>
              </a:rPr>
              <a:t>Clínica Sagrada Familia </a:t>
            </a:r>
          </a:p>
          <a:p>
            <a:pPr algn="ctr"/>
            <a:r>
              <a:rPr lang="es-ES" sz="1400" dirty="0">
                <a:solidFill>
                  <a:schemeClr val="bg2">
                    <a:lumMod val="50000"/>
                  </a:schemeClr>
                </a:solidFill>
              </a:rPr>
              <a:t>Dr. Fernando Losa</a:t>
            </a:r>
          </a:p>
          <a:p>
            <a:pPr algn="ctr"/>
            <a:endParaRPr lang="es-ES" sz="1400" dirty="0">
              <a:solidFill>
                <a:schemeClr val="bg2">
                  <a:lumMod val="50000"/>
                </a:schemeClr>
              </a:solidFill>
            </a:endParaRPr>
          </a:p>
          <a:p>
            <a:pPr algn="ctr"/>
            <a:r>
              <a:rPr lang="es-ES" sz="1400" b="1" dirty="0">
                <a:solidFill>
                  <a:schemeClr val="bg2">
                    <a:lumMod val="50000"/>
                  </a:schemeClr>
                </a:solidFill>
              </a:rPr>
              <a:t>Instituto Palacios de Salud y Medicina de la Mujer</a:t>
            </a:r>
          </a:p>
          <a:p>
            <a:pPr algn="ctr"/>
            <a:r>
              <a:rPr lang="es-ES" sz="1400" dirty="0">
                <a:solidFill>
                  <a:schemeClr val="bg2">
                    <a:lumMod val="50000"/>
                  </a:schemeClr>
                </a:solidFill>
              </a:rPr>
              <a:t>Dr. Santiago Palacios</a:t>
            </a:r>
          </a:p>
        </p:txBody>
      </p:sp>
      <p:sp>
        <p:nvSpPr>
          <p:cNvPr id="11" name="Rectángulo: esquinas redondeadas 10">
            <a:extLst>
              <a:ext uri="{FF2B5EF4-FFF2-40B4-BE49-F238E27FC236}">
                <a16:creationId xmlns:a16="http://schemas.microsoft.com/office/drawing/2014/main" id="{708969F3-5633-4BDF-9274-FC32D96913E5}"/>
              </a:ext>
            </a:extLst>
          </p:cNvPr>
          <p:cNvSpPr/>
          <p:nvPr/>
        </p:nvSpPr>
        <p:spPr>
          <a:xfrm>
            <a:off x="6163524" y="3779985"/>
            <a:ext cx="1667965" cy="83924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4 centros de investigación</a:t>
            </a:r>
          </a:p>
        </p:txBody>
      </p:sp>
      <p:sp>
        <p:nvSpPr>
          <p:cNvPr id="12" name="Rectángulo: esquinas redondeadas 11">
            <a:extLst>
              <a:ext uri="{FF2B5EF4-FFF2-40B4-BE49-F238E27FC236}">
                <a16:creationId xmlns:a16="http://schemas.microsoft.com/office/drawing/2014/main" id="{6C1ADF8D-18C8-442C-B48E-BEB332414E06}"/>
              </a:ext>
            </a:extLst>
          </p:cNvPr>
          <p:cNvSpPr/>
          <p:nvPr/>
        </p:nvSpPr>
        <p:spPr>
          <a:xfrm>
            <a:off x="6163523" y="4726189"/>
            <a:ext cx="1667965" cy="419623"/>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n=200</a:t>
            </a:r>
          </a:p>
        </p:txBody>
      </p:sp>
      <p:sp>
        <p:nvSpPr>
          <p:cNvPr id="13" name="Rectángulo: esquinas redondeadas 12">
            <a:extLst>
              <a:ext uri="{FF2B5EF4-FFF2-40B4-BE49-F238E27FC236}">
                <a16:creationId xmlns:a16="http://schemas.microsoft.com/office/drawing/2014/main" id="{D9741BAB-23BE-4F2C-8491-05A369E76D6F}"/>
              </a:ext>
            </a:extLst>
          </p:cNvPr>
          <p:cNvSpPr/>
          <p:nvPr/>
        </p:nvSpPr>
        <p:spPr>
          <a:xfrm>
            <a:off x="7900088" y="3557122"/>
            <a:ext cx="4048425" cy="2024109"/>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bg2">
                    <a:lumMod val="50000"/>
                  </a:schemeClr>
                </a:solidFill>
              </a:rPr>
              <a:t>Clínica Sagrada Familia </a:t>
            </a:r>
          </a:p>
          <a:p>
            <a:pPr algn="ctr"/>
            <a:r>
              <a:rPr lang="es-ES" sz="1400" dirty="0">
                <a:solidFill>
                  <a:schemeClr val="bg2">
                    <a:lumMod val="50000"/>
                  </a:schemeClr>
                </a:solidFill>
              </a:rPr>
              <a:t>Dr. Fernando Losa</a:t>
            </a:r>
          </a:p>
          <a:p>
            <a:pPr algn="ctr"/>
            <a:r>
              <a:rPr lang="es-ES" sz="1400" b="1" dirty="0">
                <a:solidFill>
                  <a:schemeClr val="bg2">
                    <a:lumMod val="50000"/>
                  </a:schemeClr>
                </a:solidFill>
              </a:rPr>
              <a:t>Instituto Palacios de Salud y Medicina de la Mujer</a:t>
            </a:r>
          </a:p>
          <a:p>
            <a:pPr algn="ctr"/>
            <a:r>
              <a:rPr lang="es-ES" sz="1400" dirty="0">
                <a:solidFill>
                  <a:schemeClr val="bg2">
                    <a:lumMod val="50000"/>
                  </a:schemeClr>
                </a:solidFill>
              </a:rPr>
              <a:t>Dr. Santiago Palacios</a:t>
            </a:r>
          </a:p>
          <a:p>
            <a:pPr algn="ctr"/>
            <a:r>
              <a:rPr lang="es-ES" sz="1400" b="1" dirty="0">
                <a:solidFill>
                  <a:schemeClr val="bg2">
                    <a:lumMod val="50000"/>
                  </a:schemeClr>
                </a:solidFill>
              </a:rPr>
              <a:t>Hospital Miguel Servet</a:t>
            </a:r>
          </a:p>
          <a:p>
            <a:pPr algn="ctr"/>
            <a:r>
              <a:rPr lang="es-ES" sz="1400" dirty="0">
                <a:solidFill>
                  <a:schemeClr val="bg2">
                    <a:lumMod val="50000"/>
                  </a:schemeClr>
                </a:solidFill>
              </a:rPr>
              <a:t>Dra. Laura Baquedano</a:t>
            </a:r>
          </a:p>
          <a:p>
            <a:pPr algn="ctr"/>
            <a:r>
              <a:rPr lang="es-ES" sz="1400" b="1" dirty="0">
                <a:solidFill>
                  <a:schemeClr val="bg2">
                    <a:lumMod val="50000"/>
                  </a:schemeClr>
                </a:solidFill>
              </a:rPr>
              <a:t>Gabinete Médico Velázquez</a:t>
            </a:r>
          </a:p>
          <a:p>
            <a:pPr algn="ctr"/>
            <a:r>
              <a:rPr lang="es-ES" sz="1400" dirty="0">
                <a:solidFill>
                  <a:schemeClr val="bg2">
                    <a:lumMod val="50000"/>
                  </a:schemeClr>
                </a:solidFill>
              </a:rPr>
              <a:t>Dra. Sílvia González</a:t>
            </a:r>
          </a:p>
        </p:txBody>
      </p:sp>
      <p:cxnSp>
        <p:nvCxnSpPr>
          <p:cNvPr id="15" name="Conector recto de flecha 14">
            <a:extLst>
              <a:ext uri="{FF2B5EF4-FFF2-40B4-BE49-F238E27FC236}">
                <a16:creationId xmlns:a16="http://schemas.microsoft.com/office/drawing/2014/main" id="{17DCAED7-4B9C-4922-9C3C-FD7180605E4F}"/>
              </a:ext>
            </a:extLst>
          </p:cNvPr>
          <p:cNvCxnSpPr/>
          <p:nvPr/>
        </p:nvCxnSpPr>
        <p:spPr>
          <a:xfrm>
            <a:off x="4776186" y="4463037"/>
            <a:ext cx="1216241" cy="0"/>
          </a:xfrm>
          <a:prstGeom prst="straightConnector1">
            <a:avLst/>
          </a:prstGeom>
          <a:ln w="28575">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135AE66F-79F8-4B99-8F7B-06FB2828FC94}"/>
              </a:ext>
            </a:extLst>
          </p:cNvPr>
          <p:cNvSpPr txBox="1"/>
          <p:nvPr/>
        </p:nvSpPr>
        <p:spPr>
          <a:xfrm>
            <a:off x="4811873" y="4124483"/>
            <a:ext cx="1144865" cy="338554"/>
          </a:xfrm>
          <a:prstGeom prst="rect">
            <a:avLst/>
          </a:prstGeom>
          <a:noFill/>
        </p:spPr>
        <p:txBody>
          <a:bodyPr wrap="none" rtlCol="0">
            <a:spAutoFit/>
          </a:bodyPr>
          <a:lstStyle/>
          <a:p>
            <a:r>
              <a:rPr lang="es-ES" sz="1600" b="1" dirty="0">
                <a:solidFill>
                  <a:schemeClr val="bg2">
                    <a:lumMod val="50000"/>
                  </a:schemeClr>
                </a:solidFill>
              </a:rPr>
              <a:t>Ampliación</a:t>
            </a:r>
          </a:p>
        </p:txBody>
      </p:sp>
    </p:spTree>
    <p:extLst>
      <p:ext uri="{BB962C8B-B14F-4D97-AF65-F5344CB8AC3E}">
        <p14:creationId xmlns:p14="http://schemas.microsoft.com/office/powerpoint/2010/main" val="30906772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BEEAA0-01A0-FA45-9B29-C5E6895DD616}"/>
              </a:ext>
            </a:extLst>
          </p:cNvPr>
          <p:cNvSpPr>
            <a:spLocks noGrp="1"/>
          </p:cNvSpPr>
          <p:nvPr>
            <p:ph type="title"/>
          </p:nvPr>
        </p:nvSpPr>
        <p:spPr>
          <a:xfrm>
            <a:off x="2770196" y="523821"/>
            <a:ext cx="6651607" cy="913094"/>
          </a:xfrm>
          <a:ln>
            <a:solidFill>
              <a:schemeClr val="accent5"/>
            </a:solidFill>
          </a:ln>
        </p:spPr>
        <p:txBody>
          <a:bodyPr/>
          <a:lstStyle/>
          <a:p>
            <a:r>
              <a:rPr lang="es-ES" b="1" dirty="0">
                <a:solidFill>
                  <a:srgbClr val="692479"/>
                </a:solidFill>
              </a:rPr>
              <a:t>CONCLUSIONES </a:t>
            </a:r>
          </a:p>
        </p:txBody>
      </p:sp>
      <p:sp>
        <p:nvSpPr>
          <p:cNvPr id="3" name="Marcador de contenido 2">
            <a:extLst>
              <a:ext uri="{FF2B5EF4-FFF2-40B4-BE49-F238E27FC236}">
                <a16:creationId xmlns:a16="http://schemas.microsoft.com/office/drawing/2014/main" id="{33BB257E-66DB-1544-A0F3-305C7FF87D86}"/>
              </a:ext>
            </a:extLst>
          </p:cNvPr>
          <p:cNvSpPr>
            <a:spLocks noGrp="1"/>
          </p:cNvSpPr>
          <p:nvPr>
            <p:ph idx="1"/>
          </p:nvPr>
        </p:nvSpPr>
        <p:spPr>
          <a:xfrm>
            <a:off x="1179629" y="1829020"/>
            <a:ext cx="9832740" cy="4015967"/>
          </a:xfrm>
        </p:spPr>
        <p:txBody>
          <a:bodyPr>
            <a:normAutofit/>
          </a:bodyPr>
          <a:lstStyle/>
          <a:p>
            <a:pPr marL="0" indent="0" algn="just">
              <a:buNone/>
            </a:pPr>
            <a:endParaRPr lang="es-ES" sz="2000" dirty="0">
              <a:latin typeface="Calibri" panose="020F0502020204030204" pitchFamily="34" charset="0"/>
              <a:cs typeface="Calibri" panose="020F0502020204030204" pitchFamily="34" charset="0"/>
            </a:endParaRPr>
          </a:p>
          <a:p>
            <a:pPr algn="just"/>
            <a:r>
              <a:rPr lang="es-ES" sz="2000" dirty="0">
                <a:latin typeface="Calibri" panose="020F0502020204030204" pitchFamily="34" charset="0"/>
                <a:cs typeface="Calibri" panose="020F0502020204030204" pitchFamily="34" charset="0"/>
              </a:rPr>
              <a:t>La </a:t>
            </a:r>
            <a:r>
              <a:rPr lang="es-ES" sz="2000" dirty="0" err="1">
                <a:latin typeface="Calibri" panose="020F0502020204030204" pitchFamily="34" charset="0"/>
                <a:cs typeface="Calibri" panose="020F0502020204030204" pitchFamily="34" charset="0"/>
              </a:rPr>
              <a:t>HRQoL</a:t>
            </a:r>
            <a:r>
              <a:rPr lang="es-ES" sz="2000" dirty="0">
                <a:latin typeface="Calibri" panose="020F0502020204030204" pitchFamily="34" charset="0"/>
                <a:cs typeface="Calibri" panose="020F0502020204030204" pitchFamily="34" charset="0"/>
              </a:rPr>
              <a:t> de las mujeres menopaúsicas puede verse comprometida por muchos aspectos</a:t>
            </a:r>
          </a:p>
          <a:p>
            <a:pPr algn="just"/>
            <a:endParaRPr lang="es-ES" sz="2000" dirty="0">
              <a:latin typeface="Calibri" panose="020F0502020204030204" pitchFamily="34" charset="0"/>
              <a:cs typeface="Calibri" panose="020F0502020204030204" pitchFamily="34" charset="0"/>
            </a:endParaRPr>
          </a:p>
          <a:p>
            <a:pPr algn="just"/>
            <a:r>
              <a:rPr lang="es-ES" sz="2000" dirty="0">
                <a:latin typeface="Calibri" panose="020F0502020204030204" pitchFamily="34" charset="0"/>
                <a:cs typeface="Calibri" panose="020F0502020204030204" pitchFamily="34" charset="0"/>
              </a:rPr>
              <a:t>Los síntomas vasomotores, el insomnio, los trastornos del ánimo, el SGM y las complicaciones como el RCV y la osteoporosis condicionan peor </a:t>
            </a:r>
            <a:r>
              <a:rPr lang="es-ES" sz="2000" dirty="0" err="1">
                <a:latin typeface="Calibri" panose="020F0502020204030204" pitchFamily="34" charset="0"/>
                <a:cs typeface="Calibri" panose="020F0502020204030204" pitchFamily="34" charset="0"/>
              </a:rPr>
              <a:t>HRQoL</a:t>
            </a:r>
            <a:endParaRPr lang="es-ES" sz="2000" dirty="0">
              <a:latin typeface="Calibri" panose="020F0502020204030204" pitchFamily="34" charset="0"/>
              <a:cs typeface="Calibri" panose="020F0502020204030204" pitchFamily="34" charset="0"/>
            </a:endParaRPr>
          </a:p>
          <a:p>
            <a:pPr algn="just"/>
            <a:endParaRPr lang="es-ES" sz="2000" dirty="0">
              <a:latin typeface="Calibri" panose="020F0502020204030204" pitchFamily="34" charset="0"/>
              <a:cs typeface="Calibri" panose="020F0502020204030204" pitchFamily="34" charset="0"/>
            </a:endParaRPr>
          </a:p>
          <a:p>
            <a:pPr algn="just"/>
            <a:r>
              <a:rPr lang="es-ES" sz="2000" dirty="0">
                <a:latin typeface="Calibri" panose="020F0502020204030204" pitchFamily="34" charset="0"/>
                <a:cs typeface="Calibri" panose="020F0502020204030204" pitchFamily="34" charset="0"/>
              </a:rPr>
              <a:t>El abordaje terapéutico integral de las mujeres menopáusicas y una adecuada información son factores claves para mejorar su </a:t>
            </a:r>
            <a:r>
              <a:rPr lang="es-ES" sz="2000" dirty="0" err="1">
                <a:latin typeface="Calibri" panose="020F0502020204030204" pitchFamily="34" charset="0"/>
                <a:cs typeface="Calibri" panose="020F0502020204030204" pitchFamily="34" charset="0"/>
              </a:rPr>
              <a:t>HRQoL</a:t>
            </a:r>
            <a:endParaRPr lang="es-ES" sz="2000" dirty="0">
              <a:latin typeface="Calibri" panose="020F0502020204030204" pitchFamily="34" charset="0"/>
              <a:cs typeface="Calibri" panose="020F0502020204030204" pitchFamily="34" charset="0"/>
            </a:endParaRPr>
          </a:p>
          <a:p>
            <a:pPr algn="just"/>
            <a:endParaRPr lang="es-ES" sz="2000" dirty="0">
              <a:latin typeface="Calibri" panose="020F0502020204030204" pitchFamily="34" charset="0"/>
              <a:cs typeface="Calibri" panose="020F0502020204030204" pitchFamily="34" charset="0"/>
            </a:endParaRPr>
          </a:p>
          <a:p>
            <a:pPr algn="just"/>
            <a:r>
              <a:rPr lang="es-ES" sz="2000" dirty="0">
                <a:latin typeface="Calibri" panose="020F0502020204030204" pitchFamily="34" charset="0"/>
                <a:cs typeface="Calibri" panose="020F0502020204030204" pitchFamily="34" charset="0"/>
              </a:rPr>
              <a:t>Dejar que la mujeres elijan de acuerdo a una adecuada información</a:t>
            </a:r>
          </a:p>
          <a:p>
            <a:pPr algn="just"/>
            <a:endParaRPr lang="es-E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81012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8217FDD-5729-6C42-92B5-A578ADA0D682}"/>
              </a:ext>
            </a:extLst>
          </p:cNvPr>
          <p:cNvSpPr/>
          <p:nvPr/>
        </p:nvSpPr>
        <p:spPr>
          <a:xfrm>
            <a:off x="2860276" y="1139734"/>
            <a:ext cx="6895991" cy="923330"/>
          </a:xfrm>
          <a:prstGeom prst="rect">
            <a:avLst/>
          </a:prstGeom>
          <a:noFill/>
        </p:spPr>
        <p:txBody>
          <a:bodyPr wrap="none" lIns="91440" tIns="45720" rIns="91440" bIns="45720">
            <a:spAutoFit/>
          </a:bodyPr>
          <a:lstStyle/>
          <a:p>
            <a:pPr algn="ctr"/>
            <a:r>
              <a:rPr lang="es-E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MUCHAS GRACIAS</a:t>
            </a:r>
            <a:endParaRPr lang="es-E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4098" name="Picture 2" descr="The show must go on: Bohemian Rhapsody notebook, 100 lined pages, 6x9'':  Amazon.es: MovieNotebooks: Libros en idiomas extranjeros">
            <a:extLst>
              <a:ext uri="{FF2B5EF4-FFF2-40B4-BE49-F238E27FC236}">
                <a16:creationId xmlns:a16="http://schemas.microsoft.com/office/drawing/2014/main" id="{38B9F719-3FD0-B546-8F28-8A0E296D08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610" b="8517"/>
          <a:stretch/>
        </p:blipFill>
        <p:spPr bwMode="auto">
          <a:xfrm>
            <a:off x="4503965" y="2263198"/>
            <a:ext cx="2909207" cy="34820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4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dissolve">
                                      <p:cBhvr>
                                        <p:cTn id="7"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4C7BB569-CD04-BA46-B735-BF8AF3A12CEF}"/>
              </a:ext>
            </a:extLst>
          </p:cNvPr>
          <p:cNvSpPr/>
          <p:nvPr/>
        </p:nvSpPr>
        <p:spPr>
          <a:xfrm>
            <a:off x="1600200" y="4269282"/>
            <a:ext cx="8991600" cy="1264762"/>
          </a:xfrm>
          <a:prstGeom prst="rect">
            <a:avLst/>
          </a:prstGeom>
        </p:spPr>
        <p:txBody>
          <a:bodyPr vert="horz" lIns="274320" tIns="182880" rIns="274320" bIns="182880" rtlCol="0" anchor="ctr" anchorCtr="1">
            <a:normAutofit/>
          </a:bodyPr>
          <a:lstStyle/>
          <a:p>
            <a:pPr algn="ctr" defTabSz="914400">
              <a:lnSpc>
                <a:spcPct val="90000"/>
              </a:lnSpc>
              <a:spcBef>
                <a:spcPct val="0"/>
              </a:spcBef>
              <a:spcAft>
                <a:spcPts val="600"/>
              </a:spcAft>
            </a:pPr>
            <a:r>
              <a:rPr lang="en-US" sz="2700" b="1" cap="all" spc="200">
                <a:ln w="12700" cmpd="sng">
                  <a:solidFill>
                    <a:schemeClr val="accent4"/>
                  </a:solidFill>
                  <a:prstDash val="solid"/>
                </a:ln>
                <a:solidFill>
                  <a:srgbClr val="262626"/>
                </a:solidFill>
                <a:latin typeface="+mj-lt"/>
                <a:ea typeface="+mj-ea"/>
                <a:cs typeface="+mj-cs"/>
              </a:rPr>
              <a:t>ABORDAJE INTEGRAL NO HORMONAL </a:t>
            </a:r>
          </a:p>
          <a:p>
            <a:pPr algn="ctr" defTabSz="914400">
              <a:lnSpc>
                <a:spcPct val="90000"/>
              </a:lnSpc>
              <a:spcBef>
                <a:spcPct val="0"/>
              </a:spcBef>
              <a:spcAft>
                <a:spcPts val="600"/>
              </a:spcAft>
            </a:pPr>
            <a:r>
              <a:rPr lang="en-US" sz="2700" b="1" cap="all" spc="200">
                <a:ln w="12700" cmpd="sng">
                  <a:solidFill>
                    <a:schemeClr val="accent4"/>
                  </a:solidFill>
                  <a:prstDash val="solid"/>
                </a:ln>
                <a:solidFill>
                  <a:srgbClr val="262626"/>
                </a:solidFill>
                <a:latin typeface="+mj-lt"/>
                <a:ea typeface="+mj-ea"/>
                <a:cs typeface="+mj-cs"/>
              </a:rPr>
              <a:t>DE LOS SINTOMAS DE LA MENOPAUSIA</a:t>
            </a:r>
            <a:endParaRPr lang="en-US" sz="2700" b="1" cap="all" spc="200">
              <a:ln w="12700" cmpd="sng">
                <a:solidFill>
                  <a:schemeClr val="accent4"/>
                </a:solidFill>
                <a:prstDash val="solid"/>
              </a:ln>
              <a:solidFill>
                <a:srgbClr val="262626"/>
              </a:solidFill>
              <a:effectLst/>
              <a:latin typeface="+mj-lt"/>
              <a:ea typeface="+mj-ea"/>
              <a:cs typeface="+mj-cs"/>
            </a:endParaRPr>
          </a:p>
        </p:txBody>
      </p:sp>
      <p:pic>
        <p:nvPicPr>
          <p:cNvPr id="10" name="Imagen 9" descr="Logotipo, nombre de la empresa&#10;&#10;Descripción generada automáticamente">
            <a:extLst>
              <a:ext uri="{FF2B5EF4-FFF2-40B4-BE49-F238E27FC236}">
                <a16:creationId xmlns:a16="http://schemas.microsoft.com/office/drawing/2014/main" id="{A3495662-E897-4705-AD15-6EB67AD0BD28}"/>
              </a:ext>
            </a:extLst>
          </p:cNvPr>
          <p:cNvPicPr>
            <a:picLocks noChangeAspect="1"/>
          </p:cNvPicPr>
          <p:nvPr/>
        </p:nvPicPr>
        <p:blipFill>
          <a:blip r:embed="rId3"/>
          <a:stretch>
            <a:fillRect/>
          </a:stretch>
        </p:blipFill>
        <p:spPr>
          <a:xfrm>
            <a:off x="276961" y="1243989"/>
            <a:ext cx="4297680" cy="2689457"/>
          </a:xfrm>
          <a:prstGeom prst="rect">
            <a:avLst/>
          </a:prstGeom>
        </p:spPr>
      </p:pic>
      <p:pic>
        <p:nvPicPr>
          <p:cNvPr id="4" name="Imagen 3" descr="Interfaz de usuario gráfica&#10;&#10;Descripción generada automáticamente con confianza baja">
            <a:extLst>
              <a:ext uri="{FF2B5EF4-FFF2-40B4-BE49-F238E27FC236}">
                <a16:creationId xmlns:a16="http://schemas.microsoft.com/office/drawing/2014/main" id="{B187D061-E716-DF47-B4FF-636AF6242DBA}"/>
              </a:ext>
            </a:extLst>
          </p:cNvPr>
          <p:cNvPicPr>
            <a:picLocks noChangeAspect="1"/>
          </p:cNvPicPr>
          <p:nvPr/>
        </p:nvPicPr>
        <p:blipFill>
          <a:blip r:embed="rId4"/>
          <a:stretch>
            <a:fillRect/>
          </a:stretch>
        </p:blipFill>
        <p:spPr>
          <a:xfrm>
            <a:off x="4574641" y="1614673"/>
            <a:ext cx="7451178" cy="1751027"/>
          </a:xfrm>
          <a:prstGeom prst="rect">
            <a:avLst/>
          </a:prstGeom>
        </p:spPr>
      </p:pic>
    </p:spTree>
    <p:extLst>
      <p:ext uri="{BB962C8B-B14F-4D97-AF65-F5344CB8AC3E}">
        <p14:creationId xmlns:p14="http://schemas.microsoft.com/office/powerpoint/2010/main" val="28192537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2619A32F-DF4F-C24E-AB12-A1FC67C01CFF}"/>
              </a:ext>
            </a:extLst>
          </p:cNvPr>
          <p:cNvGrpSpPr/>
          <p:nvPr/>
        </p:nvGrpSpPr>
        <p:grpSpPr>
          <a:xfrm>
            <a:off x="86497" y="0"/>
            <a:ext cx="11928391" cy="6858000"/>
            <a:chOff x="86497" y="0"/>
            <a:chExt cx="11928391" cy="6858000"/>
          </a:xfrm>
        </p:grpSpPr>
        <p:sp>
          <p:nvSpPr>
            <p:cNvPr id="5" name="Rectángulo 4">
              <a:extLst>
                <a:ext uri="{FF2B5EF4-FFF2-40B4-BE49-F238E27FC236}">
                  <a16:creationId xmlns:a16="http://schemas.microsoft.com/office/drawing/2014/main" id="{5AB172F2-E592-0349-85CD-6FEE0604E2B3}"/>
                </a:ext>
              </a:extLst>
            </p:cNvPr>
            <p:cNvSpPr/>
            <p:nvPr/>
          </p:nvSpPr>
          <p:spPr>
            <a:xfrm>
              <a:off x="86497" y="0"/>
              <a:ext cx="2100649"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a16="http://schemas.microsoft.com/office/drawing/2014/main" id="{ED12698E-B35D-4C44-B620-7C0A71D9CFE3}"/>
                </a:ext>
              </a:extLst>
            </p:cNvPr>
            <p:cNvSpPr/>
            <p:nvPr/>
          </p:nvSpPr>
          <p:spPr>
            <a:xfrm>
              <a:off x="10639168" y="5764427"/>
              <a:ext cx="1375720"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9" name="CuadroTexto 8">
            <a:extLst>
              <a:ext uri="{FF2B5EF4-FFF2-40B4-BE49-F238E27FC236}">
                <a16:creationId xmlns:a16="http://schemas.microsoft.com/office/drawing/2014/main" id="{A385609D-4A04-5E47-B13B-8BAB84DFE123}"/>
              </a:ext>
            </a:extLst>
          </p:cNvPr>
          <p:cNvSpPr txBox="1"/>
          <p:nvPr/>
        </p:nvSpPr>
        <p:spPr>
          <a:xfrm>
            <a:off x="1727200" y="2790670"/>
            <a:ext cx="10139679" cy="2123658"/>
          </a:xfrm>
          <a:prstGeom prst="rect">
            <a:avLst/>
          </a:prstGeom>
          <a:noFill/>
        </p:spPr>
        <p:txBody>
          <a:bodyPr wrap="square" rtlCol="0">
            <a:spAutoFit/>
          </a:bodyPr>
          <a:lstStyle/>
          <a:p>
            <a:pPr algn="ctr"/>
            <a:r>
              <a:rPr lang="es-ES" sz="4400" b="1" dirty="0">
                <a:solidFill>
                  <a:srgbClr val="7030A0"/>
                </a:solidFill>
              </a:rPr>
              <a:t>MANEJO INTEGRAL NO HORMONAL</a:t>
            </a:r>
          </a:p>
          <a:p>
            <a:pPr algn="ctr"/>
            <a:r>
              <a:rPr lang="es-ES" sz="4400" b="1" dirty="0">
                <a:solidFill>
                  <a:srgbClr val="7030A0"/>
                </a:solidFill>
              </a:rPr>
              <a:t> en  MENOPAUSIA</a:t>
            </a:r>
          </a:p>
          <a:p>
            <a:pPr algn="ctr"/>
            <a:r>
              <a:rPr lang="es-ES" sz="4400" b="1" dirty="0">
                <a:solidFill>
                  <a:srgbClr val="7030A0"/>
                </a:solidFill>
              </a:rPr>
              <a:t> </a:t>
            </a:r>
          </a:p>
        </p:txBody>
      </p:sp>
      <p:sp>
        <p:nvSpPr>
          <p:cNvPr id="2" name="CuadroTexto 1">
            <a:extLst>
              <a:ext uri="{FF2B5EF4-FFF2-40B4-BE49-F238E27FC236}">
                <a16:creationId xmlns:a16="http://schemas.microsoft.com/office/drawing/2014/main" id="{DF8A6219-E63E-2840-846A-0057BA23BAEF}"/>
              </a:ext>
            </a:extLst>
          </p:cNvPr>
          <p:cNvSpPr txBox="1"/>
          <p:nvPr/>
        </p:nvSpPr>
        <p:spPr>
          <a:xfrm>
            <a:off x="8432800" y="5418086"/>
            <a:ext cx="3759200" cy="1138773"/>
          </a:xfrm>
          <a:prstGeom prst="rect">
            <a:avLst/>
          </a:prstGeom>
          <a:noFill/>
        </p:spPr>
        <p:txBody>
          <a:bodyPr wrap="square" rtlCol="0">
            <a:spAutoFit/>
          </a:bodyPr>
          <a:lstStyle/>
          <a:p>
            <a:r>
              <a:rPr lang="es-ES" sz="2000" dirty="0"/>
              <a:t>Dr. Fernando Losa </a:t>
            </a:r>
          </a:p>
          <a:p>
            <a:r>
              <a:rPr lang="es-ES" sz="1600" dirty="0"/>
              <a:t>Coordinador Productos Naturales AEEM</a:t>
            </a:r>
          </a:p>
          <a:p>
            <a:r>
              <a:rPr lang="es-ES" dirty="0"/>
              <a:t>Clínica Sagrada Familia Barcelona</a:t>
            </a:r>
          </a:p>
          <a:p>
            <a:pPr algn="ctr"/>
            <a:r>
              <a:rPr lang="es-ES" sz="1400" dirty="0"/>
              <a:t>@</a:t>
            </a:r>
            <a:r>
              <a:rPr lang="es-ES" sz="1400" dirty="0" err="1"/>
              <a:t>drfernandolosa</a:t>
            </a:r>
            <a:endParaRPr lang="es-ES" sz="1400" dirty="0"/>
          </a:p>
        </p:txBody>
      </p:sp>
      <p:pic>
        <p:nvPicPr>
          <p:cNvPr id="3" name="Imagen 2">
            <a:extLst>
              <a:ext uri="{FF2B5EF4-FFF2-40B4-BE49-F238E27FC236}">
                <a16:creationId xmlns:a16="http://schemas.microsoft.com/office/drawing/2014/main" id="{DBF86415-C9D6-ED49-9A5F-905DEC152C6B}"/>
              </a:ext>
            </a:extLst>
          </p:cNvPr>
          <p:cNvPicPr>
            <a:picLocks noChangeAspect="1"/>
          </p:cNvPicPr>
          <p:nvPr/>
        </p:nvPicPr>
        <p:blipFill>
          <a:blip r:embed="rId3"/>
          <a:stretch>
            <a:fillRect/>
          </a:stretch>
        </p:blipFill>
        <p:spPr>
          <a:xfrm>
            <a:off x="2260413" y="-69418"/>
            <a:ext cx="7671173" cy="2123658"/>
          </a:xfrm>
          <a:prstGeom prst="rect">
            <a:avLst/>
          </a:prstGeom>
        </p:spPr>
      </p:pic>
    </p:spTree>
    <p:extLst>
      <p:ext uri="{BB962C8B-B14F-4D97-AF65-F5344CB8AC3E}">
        <p14:creationId xmlns:p14="http://schemas.microsoft.com/office/powerpoint/2010/main" val="240311816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687A9225-7A6D-4210-B992-DE4009FDDF69}"/>
              </a:ext>
            </a:extLst>
          </p:cNvPr>
          <p:cNvSpPr txBox="1"/>
          <p:nvPr/>
        </p:nvSpPr>
        <p:spPr>
          <a:xfrm>
            <a:off x="1133101" y="1067857"/>
            <a:ext cx="10174946" cy="954107"/>
          </a:xfrm>
          <a:prstGeom prst="rect">
            <a:avLst/>
          </a:prstGeom>
          <a:noFill/>
        </p:spPr>
        <p:txBody>
          <a:bodyPr wrap="square" rtlCol="0">
            <a:spAutoFit/>
          </a:bodyPr>
          <a:lstStyle/>
          <a:p>
            <a:pPr algn="ctr"/>
            <a:r>
              <a:rPr lang="es-ES" sz="2800" b="1">
                <a:solidFill>
                  <a:srgbClr val="767171"/>
                </a:solidFill>
                <a:latin typeface="Gotham Book" panose="02000603040000020004" pitchFamily="2" charset="0"/>
              </a:rPr>
              <a:t>La </a:t>
            </a:r>
            <a:r>
              <a:rPr lang="es-ES" sz="2800" b="1">
                <a:solidFill>
                  <a:schemeClr val="accent5"/>
                </a:solidFill>
                <a:latin typeface="Gotham Book" panose="02000603040000020004" pitchFamily="2" charset="0"/>
              </a:rPr>
              <a:t>SGU afecta la calidad de vida del 45% de las mujeres </a:t>
            </a:r>
            <a:r>
              <a:rPr lang="es-ES" sz="2800" b="1">
                <a:solidFill>
                  <a:srgbClr val="767171"/>
                </a:solidFill>
                <a:latin typeface="Gotham Book" panose="02000603040000020004" pitchFamily="2" charset="0"/>
              </a:rPr>
              <a:t>posmenopáusicas en España.</a:t>
            </a:r>
          </a:p>
        </p:txBody>
      </p:sp>
      <p:sp>
        <p:nvSpPr>
          <p:cNvPr id="9" name="CuadroTexto 8">
            <a:extLst>
              <a:ext uri="{FF2B5EF4-FFF2-40B4-BE49-F238E27FC236}">
                <a16:creationId xmlns:a16="http://schemas.microsoft.com/office/drawing/2014/main" id="{2B800AD5-460D-4612-BCC1-CF40ABBE1E7D}"/>
              </a:ext>
            </a:extLst>
          </p:cNvPr>
          <p:cNvSpPr txBox="1">
            <a:spLocks noChangeArrowheads="1"/>
          </p:cNvSpPr>
          <p:nvPr/>
        </p:nvSpPr>
        <p:spPr bwMode="auto">
          <a:xfrm>
            <a:off x="97532" y="6270207"/>
            <a:ext cx="31974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pPr>
            <a:r>
              <a:rPr lang="es-ES" sz="800">
                <a:solidFill>
                  <a:schemeClr val="bg2">
                    <a:lumMod val="50000"/>
                  </a:schemeClr>
                </a:solidFill>
                <a:latin typeface="Gotham Book" panose="02000603040000020004" pitchFamily="2" charset="0"/>
              </a:rPr>
              <a:t>Palacios S et al. </a:t>
            </a:r>
            <a:r>
              <a:rPr lang="es-ES" sz="800" err="1">
                <a:solidFill>
                  <a:schemeClr val="bg2">
                    <a:lumMod val="50000"/>
                  </a:schemeClr>
                </a:solidFill>
                <a:latin typeface="Gotham Book" panose="02000603040000020004" pitchFamily="2" charset="0"/>
              </a:rPr>
              <a:t>Prog</a:t>
            </a:r>
            <a:r>
              <a:rPr lang="es-ES" sz="800">
                <a:solidFill>
                  <a:schemeClr val="bg2">
                    <a:lumMod val="50000"/>
                  </a:schemeClr>
                </a:solidFill>
                <a:latin typeface="Gotham Book" panose="02000603040000020004" pitchFamily="2" charset="0"/>
              </a:rPr>
              <a:t> </a:t>
            </a:r>
            <a:r>
              <a:rPr lang="es-ES" sz="800" err="1">
                <a:solidFill>
                  <a:schemeClr val="bg2">
                    <a:lumMod val="50000"/>
                  </a:schemeClr>
                </a:solidFill>
                <a:latin typeface="Gotham Book" panose="02000603040000020004" pitchFamily="2" charset="0"/>
              </a:rPr>
              <a:t>Obstet</a:t>
            </a:r>
            <a:r>
              <a:rPr lang="es-ES" sz="800">
                <a:solidFill>
                  <a:schemeClr val="bg2">
                    <a:lumMod val="50000"/>
                  </a:schemeClr>
                </a:solidFill>
                <a:latin typeface="Gotham Book" panose="02000603040000020004" pitchFamily="2" charset="0"/>
              </a:rPr>
              <a:t> </a:t>
            </a:r>
            <a:r>
              <a:rPr lang="es-ES" sz="800" err="1">
                <a:solidFill>
                  <a:schemeClr val="bg2">
                    <a:lumMod val="50000"/>
                  </a:schemeClr>
                </a:solidFill>
                <a:latin typeface="Gotham Book" panose="02000603040000020004" pitchFamily="2" charset="0"/>
              </a:rPr>
              <a:t>Ginecol</a:t>
            </a:r>
            <a:r>
              <a:rPr lang="es-ES" sz="800">
                <a:solidFill>
                  <a:schemeClr val="bg2">
                    <a:lumMod val="50000"/>
                  </a:schemeClr>
                </a:solidFill>
                <a:latin typeface="Gotham Book" panose="02000603040000020004" pitchFamily="2" charset="0"/>
              </a:rPr>
              <a:t>. 2012;55(8):408-415 ;  Palacios S et al. </a:t>
            </a:r>
            <a:r>
              <a:rPr lang="es-ES" sz="800" err="1">
                <a:solidFill>
                  <a:schemeClr val="bg2">
                    <a:lumMod val="50000"/>
                  </a:schemeClr>
                </a:solidFill>
                <a:latin typeface="Gotham Book" panose="02000603040000020004" pitchFamily="2" charset="0"/>
              </a:rPr>
              <a:t>Climateric</a:t>
            </a:r>
            <a:r>
              <a:rPr lang="es-ES" sz="800">
                <a:solidFill>
                  <a:schemeClr val="bg2">
                    <a:lumMod val="50000"/>
                  </a:schemeClr>
                </a:solidFill>
                <a:latin typeface="Gotham Book" panose="02000603040000020004" pitchFamily="2" charset="0"/>
              </a:rPr>
              <a:t> 2017;20(1):55-61  ;  Palacios S et al. </a:t>
            </a:r>
            <a:r>
              <a:rPr lang="en-US" sz="800" err="1">
                <a:solidFill>
                  <a:schemeClr val="bg2">
                    <a:lumMod val="50000"/>
                  </a:schemeClr>
                </a:solidFill>
                <a:latin typeface="Gotham Book" panose="02000603040000020004" pitchFamily="2" charset="0"/>
              </a:rPr>
              <a:t>Toko</a:t>
            </a:r>
            <a:r>
              <a:rPr lang="en-US" sz="800">
                <a:solidFill>
                  <a:schemeClr val="bg2">
                    <a:lumMod val="50000"/>
                  </a:schemeClr>
                </a:solidFill>
                <a:latin typeface="Gotham Book" panose="02000603040000020004" pitchFamily="2" charset="0"/>
              </a:rPr>
              <a:t> - Gin </a:t>
            </a:r>
            <a:r>
              <a:rPr lang="en-US" sz="800" err="1">
                <a:solidFill>
                  <a:schemeClr val="bg2">
                    <a:lumMod val="50000"/>
                  </a:schemeClr>
                </a:solidFill>
                <a:latin typeface="Gotham Book" panose="02000603040000020004" pitchFamily="2" charset="0"/>
              </a:rPr>
              <a:t>Pract</a:t>
            </a:r>
            <a:r>
              <a:rPr lang="en-US" sz="800">
                <a:solidFill>
                  <a:schemeClr val="bg2">
                    <a:lumMod val="50000"/>
                  </a:schemeClr>
                </a:solidFill>
                <a:latin typeface="Gotham Book" panose="02000603040000020004" pitchFamily="2" charset="0"/>
              </a:rPr>
              <a:t> 2020; 79(3). </a:t>
            </a:r>
            <a:endParaRPr lang="en-US" altLang="es-ES" sz="800">
              <a:solidFill>
                <a:schemeClr val="bg2">
                  <a:lumMod val="50000"/>
                </a:schemeClr>
              </a:solidFill>
              <a:latin typeface="Gotham Book" panose="02000603040000020004" pitchFamily="2" charset="0"/>
            </a:endParaRPr>
          </a:p>
        </p:txBody>
      </p:sp>
      <p:sp>
        <p:nvSpPr>
          <p:cNvPr id="14" name="CuadroTexto 13">
            <a:extLst>
              <a:ext uri="{FF2B5EF4-FFF2-40B4-BE49-F238E27FC236}">
                <a16:creationId xmlns:a16="http://schemas.microsoft.com/office/drawing/2014/main" id="{61DE4699-3514-472D-901C-5E5677E62C6D}"/>
              </a:ext>
            </a:extLst>
          </p:cNvPr>
          <p:cNvSpPr txBox="1"/>
          <p:nvPr/>
        </p:nvSpPr>
        <p:spPr>
          <a:xfrm flipH="1">
            <a:off x="8515696" y="2993067"/>
            <a:ext cx="3594537" cy="2092881"/>
          </a:xfrm>
          <a:prstGeom prst="rect">
            <a:avLst/>
          </a:prstGeom>
          <a:noFill/>
        </p:spPr>
        <p:txBody>
          <a:bodyPr wrap="square" rtlCol="0">
            <a:spAutoFit/>
          </a:bodyPr>
          <a:lstStyle/>
          <a:p>
            <a:r>
              <a:rPr lang="es-ES">
                <a:solidFill>
                  <a:srgbClr val="767171"/>
                </a:solidFill>
                <a:latin typeface="Gotham Book" panose="02000603040000020004" pitchFamily="2" charset="0"/>
              </a:rPr>
              <a:t>Afecta a un </a:t>
            </a:r>
            <a:r>
              <a:rPr lang="es-ES" sz="3200" b="1">
                <a:solidFill>
                  <a:schemeClr val="accent5"/>
                </a:solidFill>
                <a:latin typeface="Gotham Book" panose="02000603040000020004" pitchFamily="2" charset="0"/>
              </a:rPr>
              <a:t>15%</a:t>
            </a:r>
            <a:r>
              <a:rPr lang="es-ES">
                <a:solidFill>
                  <a:srgbClr val="767171"/>
                </a:solidFill>
                <a:latin typeface="Gotham Book" panose="02000603040000020004" pitchFamily="2" charset="0"/>
              </a:rPr>
              <a:t> de las mujeres </a:t>
            </a:r>
            <a:r>
              <a:rPr lang="es-ES" sz="2400">
                <a:solidFill>
                  <a:schemeClr val="accent5"/>
                </a:solidFill>
                <a:latin typeface="Gotham Book" panose="02000603040000020004" pitchFamily="2" charset="0"/>
              </a:rPr>
              <a:t>premenopáusicas</a:t>
            </a:r>
            <a:r>
              <a:rPr lang="es-ES">
                <a:solidFill>
                  <a:srgbClr val="767171"/>
                </a:solidFill>
                <a:latin typeface="Gotham Book" panose="02000603040000020004" pitchFamily="2" charset="0"/>
              </a:rPr>
              <a:t>.</a:t>
            </a:r>
          </a:p>
          <a:p>
            <a:endParaRPr lang="es-ES">
              <a:solidFill>
                <a:srgbClr val="767171"/>
              </a:solidFill>
              <a:latin typeface="Gotham Book" panose="02000603040000020004" pitchFamily="2" charset="0"/>
            </a:endParaRPr>
          </a:p>
          <a:p>
            <a:r>
              <a:rPr lang="es-ES">
                <a:solidFill>
                  <a:srgbClr val="767171"/>
                </a:solidFill>
                <a:latin typeface="Gotham Book" panose="02000603040000020004" pitchFamily="2" charset="0"/>
              </a:rPr>
              <a:t>Afecta hasta el </a:t>
            </a:r>
            <a:r>
              <a:rPr lang="es-ES" sz="3200" b="1">
                <a:solidFill>
                  <a:schemeClr val="accent5"/>
                </a:solidFill>
                <a:latin typeface="Gotham Book" panose="02000603040000020004" pitchFamily="2" charset="0"/>
              </a:rPr>
              <a:t>50-60%</a:t>
            </a:r>
            <a:r>
              <a:rPr lang="es-ES">
                <a:solidFill>
                  <a:srgbClr val="767171"/>
                </a:solidFill>
                <a:latin typeface="Gotham Book" panose="02000603040000020004" pitchFamily="2" charset="0"/>
              </a:rPr>
              <a:t> de las mujeres </a:t>
            </a:r>
            <a:r>
              <a:rPr lang="es-ES" sz="2400">
                <a:solidFill>
                  <a:schemeClr val="accent5"/>
                </a:solidFill>
                <a:latin typeface="Gotham Book" panose="02000603040000020004" pitchFamily="2" charset="0"/>
              </a:rPr>
              <a:t>posmenopáusicas</a:t>
            </a:r>
            <a:r>
              <a:rPr lang="es-ES">
                <a:solidFill>
                  <a:srgbClr val="767171"/>
                </a:solidFill>
                <a:latin typeface="Gotham Book" panose="02000603040000020004" pitchFamily="2" charset="0"/>
              </a:rPr>
              <a:t>.</a:t>
            </a:r>
          </a:p>
        </p:txBody>
      </p:sp>
      <p:grpSp>
        <p:nvGrpSpPr>
          <p:cNvPr id="6" name="Grupo 5">
            <a:extLst>
              <a:ext uri="{FF2B5EF4-FFF2-40B4-BE49-F238E27FC236}">
                <a16:creationId xmlns:a16="http://schemas.microsoft.com/office/drawing/2014/main" id="{D9BCC4DA-E9E8-4510-B20B-6B4D808F7C72}"/>
              </a:ext>
            </a:extLst>
          </p:cNvPr>
          <p:cNvGrpSpPr/>
          <p:nvPr/>
        </p:nvGrpSpPr>
        <p:grpSpPr>
          <a:xfrm>
            <a:off x="507435" y="1994261"/>
            <a:ext cx="7644003" cy="3946157"/>
            <a:chOff x="2164374" y="902214"/>
            <a:chExt cx="7644003" cy="3946157"/>
          </a:xfrm>
        </p:grpSpPr>
        <p:pic>
          <p:nvPicPr>
            <p:cNvPr id="5" name="Imagen 4" descr="Captura de pantalla de un celular&#10;&#10;Descripción generada automáticamente">
              <a:extLst>
                <a:ext uri="{FF2B5EF4-FFF2-40B4-BE49-F238E27FC236}">
                  <a16:creationId xmlns:a16="http://schemas.microsoft.com/office/drawing/2014/main" id="{8A4A0332-9EFE-49A9-B5F5-1C94AAA2B699}"/>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64374" y="902214"/>
              <a:ext cx="7644003" cy="3921111"/>
            </a:xfrm>
            <a:prstGeom prst="rect">
              <a:avLst/>
            </a:prstGeom>
          </p:spPr>
        </p:pic>
        <p:sp>
          <p:nvSpPr>
            <p:cNvPr id="11" name="Elipse 10">
              <a:extLst>
                <a:ext uri="{FF2B5EF4-FFF2-40B4-BE49-F238E27FC236}">
                  <a16:creationId xmlns:a16="http://schemas.microsoft.com/office/drawing/2014/main" id="{581836F5-D5A9-4A0B-A762-ECBCB7A7F68C}"/>
                </a:ext>
              </a:extLst>
            </p:cNvPr>
            <p:cNvSpPr/>
            <p:nvPr/>
          </p:nvSpPr>
          <p:spPr>
            <a:xfrm>
              <a:off x="3528712" y="4458078"/>
              <a:ext cx="1070517" cy="39029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8" name="Rectángulo: esquinas redondeadas 7">
            <a:extLst>
              <a:ext uri="{FF2B5EF4-FFF2-40B4-BE49-F238E27FC236}">
                <a16:creationId xmlns:a16="http://schemas.microsoft.com/office/drawing/2014/main" id="{CBE10C73-7F7C-4E2D-9DDA-C25607BB1473}"/>
              </a:ext>
            </a:extLst>
          </p:cNvPr>
          <p:cNvSpPr/>
          <p:nvPr/>
        </p:nvSpPr>
        <p:spPr>
          <a:xfrm>
            <a:off x="10236388" y="36356"/>
            <a:ext cx="1897700" cy="839245"/>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Calibri" panose="020F0502020204030204" pitchFamily="34" charset="0"/>
              </a:rPr>
              <a:t>Molestias Vaginales</a:t>
            </a:r>
          </a:p>
        </p:txBody>
      </p:sp>
      <p:sp>
        <p:nvSpPr>
          <p:cNvPr id="12" name="Rectángulo 11">
            <a:extLst>
              <a:ext uri="{FF2B5EF4-FFF2-40B4-BE49-F238E27FC236}">
                <a16:creationId xmlns:a16="http://schemas.microsoft.com/office/drawing/2014/main" id="{8E2DA89B-71C8-2F44-A0FC-80E5EB960041}"/>
              </a:ext>
            </a:extLst>
          </p:cNvPr>
          <p:cNvSpPr/>
          <p:nvPr/>
        </p:nvSpPr>
        <p:spPr>
          <a:xfrm>
            <a:off x="86497" y="0"/>
            <a:ext cx="2100649"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35D54B5E-F4D7-1846-8D17-D976CDBC2140}"/>
              </a:ext>
            </a:extLst>
          </p:cNvPr>
          <p:cNvSpPr/>
          <p:nvPr/>
        </p:nvSpPr>
        <p:spPr>
          <a:xfrm>
            <a:off x="10639168" y="5764427"/>
            <a:ext cx="1375720"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2965465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380FECAC-0B63-46EB-85F2-E0482AAFF42B}"/>
              </a:ext>
            </a:extLst>
          </p:cNvPr>
          <p:cNvSpPr>
            <a:spLocks noGrp="1"/>
          </p:cNvSpPr>
          <p:nvPr>
            <p:ph type="title"/>
          </p:nvPr>
        </p:nvSpPr>
        <p:spPr>
          <a:xfrm>
            <a:off x="2080127" y="1276769"/>
            <a:ext cx="10515600" cy="1325563"/>
          </a:xfrm>
        </p:spPr>
        <p:txBody>
          <a:bodyPr>
            <a:normAutofit/>
          </a:bodyPr>
          <a:lstStyle/>
          <a:p>
            <a:pPr algn="ctr">
              <a:lnSpc>
                <a:spcPct val="150000"/>
              </a:lnSpc>
            </a:pPr>
            <a:r>
              <a:rPr lang="es-ES" sz="2800" dirty="0">
                <a:solidFill>
                  <a:schemeClr val="bg2">
                    <a:lumMod val="50000"/>
                  </a:schemeClr>
                </a:solidFill>
                <a:latin typeface="Calibri" panose="020F0502020204030204" pitchFamily="34" charset="0"/>
              </a:rPr>
              <a:t>– Resultados </a:t>
            </a:r>
            <a:r>
              <a:rPr lang="es-ES" sz="2800" dirty="0">
                <a:solidFill>
                  <a:schemeClr val="accent1">
                    <a:lumMod val="60000"/>
                    <a:lumOff val="40000"/>
                  </a:schemeClr>
                </a:solidFill>
                <a:latin typeface="Calibri" panose="020F0502020204030204" pitchFamily="34" charset="0"/>
              </a:rPr>
              <a:t>preliminares</a:t>
            </a:r>
            <a:br>
              <a:rPr lang="fr-FR" sz="2800" dirty="0">
                <a:solidFill>
                  <a:schemeClr val="bg2">
                    <a:lumMod val="50000"/>
                  </a:schemeClr>
                </a:solidFill>
                <a:latin typeface="Calibri" panose="020F0502020204030204" pitchFamily="34" charset="0"/>
              </a:rPr>
            </a:br>
            <a:endParaRPr lang="fr-FR" sz="2800" dirty="0">
              <a:solidFill>
                <a:schemeClr val="bg2">
                  <a:lumMod val="50000"/>
                </a:schemeClr>
              </a:solidFill>
              <a:latin typeface="Calibri" panose="020F0502020204030204" pitchFamily="34" charset="0"/>
            </a:endParaRPr>
          </a:p>
        </p:txBody>
      </p:sp>
      <p:sp>
        <p:nvSpPr>
          <p:cNvPr id="7" name="Rectangle 9">
            <a:extLst>
              <a:ext uri="{FF2B5EF4-FFF2-40B4-BE49-F238E27FC236}">
                <a16:creationId xmlns:a16="http://schemas.microsoft.com/office/drawing/2014/main" id="{35801DBF-A37B-40E6-AA0F-817E859B4388}"/>
              </a:ext>
            </a:extLst>
          </p:cNvPr>
          <p:cNvSpPr>
            <a:spLocks noChangeArrowheads="1"/>
          </p:cNvSpPr>
          <p:nvPr/>
        </p:nvSpPr>
        <p:spPr bwMode="auto">
          <a:xfrm>
            <a:off x="421040" y="2244667"/>
            <a:ext cx="11349919" cy="1047929"/>
          </a:xfrm>
          <a:prstGeom prst="roundRect">
            <a:avLst>
              <a:gd name="adj" fmla="val 25834"/>
            </a:avLst>
          </a:prstGeom>
          <a:solidFill>
            <a:schemeClr val="bg1"/>
          </a:solidFill>
          <a:ln w="28575">
            <a:solidFill>
              <a:schemeClr val="accent5"/>
            </a:solidFill>
          </a:ln>
        </p:spPr>
        <p:txBody>
          <a:bodyPr wrap="square" anchor="ctr">
            <a:spAutoFit/>
          </a:bodyPr>
          <a:lstStyle>
            <a:lvl1pPr>
              <a:spcBef>
                <a:spcPct val="20000"/>
              </a:spcBef>
              <a:buFont typeface="Arial" panose="020B0604020202020204" pitchFamily="34" charset="0"/>
              <a:buChar char="•"/>
              <a:defRPr sz="2400">
                <a:solidFill>
                  <a:srgbClr val="7F7F7F"/>
                </a:solidFill>
                <a:latin typeface="Gotham Light" pitchFamily="2" charset="0"/>
                <a:ea typeface="MS PGothic" panose="020B0600070205080204" pitchFamily="34" charset="-128"/>
                <a:cs typeface="Gotham Light" pitchFamily="2" charset="0"/>
              </a:defRPr>
            </a:lvl1pPr>
            <a:lvl2pPr marL="742950" indent="-285750">
              <a:spcBef>
                <a:spcPct val="20000"/>
              </a:spcBef>
              <a:buFont typeface="Arial" panose="020B0604020202020204" pitchFamily="34" charset="0"/>
              <a:buChar char="–"/>
              <a:defRPr sz="2000">
                <a:solidFill>
                  <a:srgbClr val="7F7F7F"/>
                </a:solidFill>
                <a:latin typeface="Gotham Light" pitchFamily="2" charset="0"/>
                <a:ea typeface="MS PGothic" panose="020B0600070205080204" pitchFamily="34" charset="-128"/>
                <a:cs typeface="Gotham Light" pitchFamily="2" charset="0"/>
              </a:defRPr>
            </a:lvl2pPr>
            <a:lvl3pPr marL="1143000" indent="-228600">
              <a:spcBef>
                <a:spcPct val="20000"/>
              </a:spcBef>
              <a:buFont typeface="Arial" panose="020B0604020202020204" pitchFamily="34" charset="0"/>
              <a:buChar char="•"/>
              <a:defRPr>
                <a:solidFill>
                  <a:srgbClr val="7F7F7F"/>
                </a:solidFill>
                <a:latin typeface="Gotham Light" pitchFamily="2" charset="0"/>
                <a:ea typeface="MS PGothic" panose="020B0600070205080204" pitchFamily="34" charset="-128"/>
                <a:cs typeface="Gotham Light" pitchFamily="2" charset="0"/>
              </a:defRPr>
            </a:lvl3pPr>
            <a:lvl4pPr marL="1600200" indent="-228600">
              <a:spcBef>
                <a:spcPct val="20000"/>
              </a:spcBef>
              <a:buFont typeface="Arial" panose="020B0604020202020204" pitchFamily="34" charset="0"/>
              <a:buChar char="–"/>
              <a:defRPr sz="1600">
                <a:solidFill>
                  <a:srgbClr val="7F7F7F"/>
                </a:solidFill>
                <a:latin typeface="Gotham Light" pitchFamily="2" charset="0"/>
                <a:ea typeface="MS PGothic" panose="020B0600070205080204" pitchFamily="34" charset="-128"/>
                <a:cs typeface="Gotham Light" pitchFamily="2" charset="0"/>
              </a:defRPr>
            </a:lvl4pPr>
            <a:lvl5pPr marL="2057400" indent="-228600">
              <a:spcBef>
                <a:spcPct val="20000"/>
              </a:spcBef>
              <a:buFont typeface="Arial" panose="020B0604020202020204" pitchFamily="34" charset="0"/>
              <a:buChar char="»"/>
              <a:defRPr sz="1600">
                <a:solidFill>
                  <a:srgbClr val="7F7F7F"/>
                </a:solidFill>
                <a:latin typeface="Gotham Light" pitchFamily="2" charset="0"/>
                <a:ea typeface="MS PGothic" panose="020B0600070205080204" pitchFamily="34" charset="-128"/>
                <a:cs typeface="Gotham Light"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rgbClr val="7F7F7F"/>
                </a:solidFill>
                <a:latin typeface="Gotham Light" pitchFamily="2" charset="0"/>
                <a:ea typeface="MS PGothic" panose="020B0600070205080204" pitchFamily="34" charset="-128"/>
                <a:cs typeface="Gotham Light"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rgbClr val="7F7F7F"/>
                </a:solidFill>
                <a:latin typeface="Gotham Light" pitchFamily="2" charset="0"/>
                <a:ea typeface="MS PGothic" panose="020B0600070205080204" pitchFamily="34" charset="-128"/>
                <a:cs typeface="Gotham Light"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rgbClr val="7F7F7F"/>
                </a:solidFill>
                <a:latin typeface="Gotham Light" pitchFamily="2" charset="0"/>
                <a:ea typeface="MS PGothic" panose="020B0600070205080204" pitchFamily="34" charset="-128"/>
                <a:cs typeface="Gotham Light"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rgbClr val="7F7F7F"/>
                </a:solidFill>
                <a:latin typeface="Gotham Light" pitchFamily="2" charset="0"/>
                <a:ea typeface="MS PGothic" panose="020B0600070205080204" pitchFamily="34" charset="-128"/>
                <a:cs typeface="Gotham Light" pitchFamily="2" charset="0"/>
              </a:defRPr>
            </a:lvl9pPr>
          </a:lstStyle>
          <a:p>
            <a:pPr algn="ctr">
              <a:buNone/>
            </a:pPr>
            <a:r>
              <a:rPr kumimoji="0" lang="es-ES" altLang="es-ES" i="0" u="none" strike="noStrike" cap="none" normalizeH="0" baseline="0" dirty="0">
                <a:ln>
                  <a:noFill/>
                </a:ln>
                <a:effectLst/>
                <a:latin typeface="Calibri" panose="020F0502020204030204" pitchFamily="34" charset="0"/>
                <a:ea typeface="Times New Roman" panose="02020603050405020304" pitchFamily="18" charset="0"/>
                <a:cs typeface="Calibri" panose="020F0502020204030204" pitchFamily="34" charset="0"/>
              </a:rPr>
              <a:t>Ensayo clínico piloto sobre la eficacia y la seguridad de </a:t>
            </a:r>
            <a:r>
              <a:rPr lang="es-ES" altLang="es-ES" sz="2800" dirty="0">
                <a:solidFill>
                  <a:schemeClr val="accent5"/>
                </a:solidFill>
                <a:latin typeface="Calibri" panose="020F0502020204030204" pitchFamily="34" charset="0"/>
                <a:ea typeface="+mj-ea"/>
                <a:cs typeface="Calibri" panose="020F0502020204030204" pitchFamily="34" charset="0"/>
              </a:rPr>
              <a:t>IDRACARE®</a:t>
            </a:r>
            <a:r>
              <a:rPr kumimoji="0" lang="es-ES" altLang="es-ES" b="1" i="0" u="none" strike="noStrike" cap="none" normalizeH="0" baseline="0" dirty="0">
                <a:ln>
                  <a:noFill/>
                </a:ln>
                <a:effectLst/>
                <a:latin typeface="Calibri" panose="020F0502020204030204" pitchFamily="34" charset="0"/>
                <a:ea typeface="Times New Roman" panose="02020603050405020304" pitchFamily="18" charset="0"/>
                <a:cs typeface="Calibri" panose="020F0502020204030204" pitchFamily="34" charset="0"/>
              </a:rPr>
              <a:t> </a:t>
            </a:r>
            <a:r>
              <a:rPr kumimoji="0" lang="es-ES" altLang="es-ES" i="0" u="none" strike="noStrike" cap="none" normalizeH="0" baseline="0" dirty="0">
                <a:ln>
                  <a:noFill/>
                </a:ln>
                <a:effectLst/>
                <a:latin typeface="Calibri" panose="020F0502020204030204" pitchFamily="34" charset="0"/>
                <a:ea typeface="Times New Roman" panose="02020603050405020304" pitchFamily="18" charset="0"/>
                <a:cs typeface="Calibri" panose="020F0502020204030204" pitchFamily="34" charset="0"/>
              </a:rPr>
              <a:t>en los </a:t>
            </a:r>
            <a:r>
              <a:rPr kumimoji="0" lang="es-ES" altLang="es-ES" b="1" i="0" u="none" strike="noStrike" cap="none" normalizeH="0" baseline="0" dirty="0">
                <a:ln>
                  <a:noFill/>
                </a:ln>
                <a:effectLst/>
                <a:latin typeface="Calibri" panose="020F0502020204030204" pitchFamily="34" charset="0"/>
                <a:ea typeface="Times New Roman" panose="02020603050405020304" pitchFamily="18" charset="0"/>
                <a:cs typeface="Calibri" panose="020F0502020204030204" pitchFamily="34" charset="0"/>
              </a:rPr>
              <a:t>síntomas de moderados a severos de la atrofia vulvovaginal.</a:t>
            </a:r>
            <a:endParaRPr lang="es-ES" sz="1800" dirty="0">
              <a:latin typeface="Calibri" panose="020F0502020204030204" pitchFamily="34" charset="0"/>
              <a:cs typeface="Calibri" panose="020F0502020204030204" pitchFamily="34" charset="0"/>
            </a:endParaRPr>
          </a:p>
        </p:txBody>
      </p:sp>
      <p:sp>
        <p:nvSpPr>
          <p:cNvPr id="6" name="Rectángulo: esquinas redondeadas 5">
            <a:extLst>
              <a:ext uri="{FF2B5EF4-FFF2-40B4-BE49-F238E27FC236}">
                <a16:creationId xmlns:a16="http://schemas.microsoft.com/office/drawing/2014/main" id="{CB238C61-BAE9-494A-968E-1743ACFD9B70}"/>
              </a:ext>
            </a:extLst>
          </p:cNvPr>
          <p:cNvSpPr/>
          <p:nvPr/>
        </p:nvSpPr>
        <p:spPr>
          <a:xfrm>
            <a:off x="10236388" y="36356"/>
            <a:ext cx="1897700" cy="839245"/>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Calibri" panose="020F0502020204030204" pitchFamily="34" charset="0"/>
              </a:rPr>
              <a:t>Molestias Vaginales</a:t>
            </a:r>
          </a:p>
        </p:txBody>
      </p:sp>
      <p:pic>
        <p:nvPicPr>
          <p:cNvPr id="3" name="Imagen 2">
            <a:extLst>
              <a:ext uri="{FF2B5EF4-FFF2-40B4-BE49-F238E27FC236}">
                <a16:creationId xmlns:a16="http://schemas.microsoft.com/office/drawing/2014/main" id="{12B2C5FC-D1E7-4F54-86AE-41906634C3D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746233" y="1276769"/>
            <a:ext cx="3515758" cy="698294"/>
          </a:xfrm>
          <a:prstGeom prst="rect">
            <a:avLst/>
          </a:prstGeom>
        </p:spPr>
      </p:pic>
      <p:sp>
        <p:nvSpPr>
          <p:cNvPr id="8" name="Rectángulo: esquinas redondeadas 7">
            <a:extLst>
              <a:ext uri="{FF2B5EF4-FFF2-40B4-BE49-F238E27FC236}">
                <a16:creationId xmlns:a16="http://schemas.microsoft.com/office/drawing/2014/main" id="{F848A9D3-0809-44F5-A51A-D952149BAFE5}"/>
              </a:ext>
            </a:extLst>
          </p:cNvPr>
          <p:cNvSpPr/>
          <p:nvPr/>
        </p:nvSpPr>
        <p:spPr>
          <a:xfrm>
            <a:off x="243487" y="3806070"/>
            <a:ext cx="1667965" cy="83924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2 centros de investigación</a:t>
            </a:r>
          </a:p>
        </p:txBody>
      </p:sp>
      <p:sp>
        <p:nvSpPr>
          <p:cNvPr id="9" name="Rectángulo: esquinas redondeadas 8">
            <a:extLst>
              <a:ext uri="{FF2B5EF4-FFF2-40B4-BE49-F238E27FC236}">
                <a16:creationId xmlns:a16="http://schemas.microsoft.com/office/drawing/2014/main" id="{F62AD998-DB06-44B7-9A75-650E98984D5D}"/>
              </a:ext>
            </a:extLst>
          </p:cNvPr>
          <p:cNvSpPr/>
          <p:nvPr/>
        </p:nvSpPr>
        <p:spPr>
          <a:xfrm>
            <a:off x="243486" y="4752274"/>
            <a:ext cx="1667965" cy="419623"/>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n=100</a:t>
            </a:r>
          </a:p>
        </p:txBody>
      </p:sp>
      <p:sp>
        <p:nvSpPr>
          <p:cNvPr id="10" name="Rectángulo: esquinas redondeadas 9">
            <a:extLst>
              <a:ext uri="{FF2B5EF4-FFF2-40B4-BE49-F238E27FC236}">
                <a16:creationId xmlns:a16="http://schemas.microsoft.com/office/drawing/2014/main" id="{B7F56EAF-0109-4658-A064-C776F422C475}"/>
              </a:ext>
            </a:extLst>
          </p:cNvPr>
          <p:cNvSpPr/>
          <p:nvPr/>
        </p:nvSpPr>
        <p:spPr>
          <a:xfrm>
            <a:off x="1988597" y="3806070"/>
            <a:ext cx="2583403" cy="1365827"/>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bg2">
                    <a:lumMod val="50000"/>
                  </a:schemeClr>
                </a:solidFill>
              </a:rPr>
              <a:t>Clínica Sagrada </a:t>
            </a:r>
            <a:r>
              <a:rPr lang="es-ES" sz="1400" b="1" dirty="0" err="1">
                <a:solidFill>
                  <a:schemeClr val="bg2">
                    <a:lumMod val="50000"/>
                  </a:schemeClr>
                </a:solidFill>
              </a:rPr>
              <a:t>Família</a:t>
            </a:r>
            <a:r>
              <a:rPr lang="es-ES" sz="1400" b="1" dirty="0">
                <a:solidFill>
                  <a:schemeClr val="bg2">
                    <a:lumMod val="50000"/>
                  </a:schemeClr>
                </a:solidFill>
              </a:rPr>
              <a:t> </a:t>
            </a:r>
          </a:p>
          <a:p>
            <a:pPr algn="ctr"/>
            <a:r>
              <a:rPr lang="es-ES" sz="1400" dirty="0">
                <a:solidFill>
                  <a:schemeClr val="bg2">
                    <a:lumMod val="50000"/>
                  </a:schemeClr>
                </a:solidFill>
              </a:rPr>
              <a:t>Dr. Fernando Losa</a:t>
            </a:r>
          </a:p>
          <a:p>
            <a:pPr algn="ctr"/>
            <a:endParaRPr lang="es-ES" sz="1400" dirty="0">
              <a:solidFill>
                <a:schemeClr val="bg2">
                  <a:lumMod val="50000"/>
                </a:schemeClr>
              </a:solidFill>
            </a:endParaRPr>
          </a:p>
          <a:p>
            <a:pPr algn="ctr"/>
            <a:r>
              <a:rPr lang="es-ES" sz="1400" b="1" dirty="0">
                <a:solidFill>
                  <a:schemeClr val="bg2">
                    <a:lumMod val="50000"/>
                  </a:schemeClr>
                </a:solidFill>
              </a:rPr>
              <a:t>Instituto Palacios de Salud y Medicina de la Mujer</a:t>
            </a:r>
          </a:p>
          <a:p>
            <a:pPr algn="ctr"/>
            <a:r>
              <a:rPr lang="es-ES" sz="1400" dirty="0">
                <a:solidFill>
                  <a:schemeClr val="bg2">
                    <a:lumMod val="50000"/>
                  </a:schemeClr>
                </a:solidFill>
              </a:rPr>
              <a:t>Dr. Santiago Palacios</a:t>
            </a:r>
          </a:p>
        </p:txBody>
      </p:sp>
      <p:sp>
        <p:nvSpPr>
          <p:cNvPr id="11" name="Rectángulo: esquinas redondeadas 10">
            <a:extLst>
              <a:ext uri="{FF2B5EF4-FFF2-40B4-BE49-F238E27FC236}">
                <a16:creationId xmlns:a16="http://schemas.microsoft.com/office/drawing/2014/main" id="{708969F3-5633-4BDF-9274-FC32D96913E5}"/>
              </a:ext>
            </a:extLst>
          </p:cNvPr>
          <p:cNvSpPr/>
          <p:nvPr/>
        </p:nvSpPr>
        <p:spPr>
          <a:xfrm>
            <a:off x="6163524" y="3779985"/>
            <a:ext cx="1667965" cy="83924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latin typeface="Calibri" panose="020F0502020204030204" pitchFamily="34" charset="0"/>
              </a:rPr>
              <a:t>4 centros de investigación</a:t>
            </a:r>
          </a:p>
        </p:txBody>
      </p:sp>
      <p:sp>
        <p:nvSpPr>
          <p:cNvPr id="12" name="Rectángulo: esquinas redondeadas 11">
            <a:extLst>
              <a:ext uri="{FF2B5EF4-FFF2-40B4-BE49-F238E27FC236}">
                <a16:creationId xmlns:a16="http://schemas.microsoft.com/office/drawing/2014/main" id="{6C1ADF8D-18C8-442C-B48E-BEB332414E06}"/>
              </a:ext>
            </a:extLst>
          </p:cNvPr>
          <p:cNvSpPr/>
          <p:nvPr/>
        </p:nvSpPr>
        <p:spPr>
          <a:xfrm>
            <a:off x="6163523" y="4726189"/>
            <a:ext cx="1667965" cy="419623"/>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latin typeface="Calibri" panose="020F0502020204030204" pitchFamily="34" charset="0"/>
              </a:rPr>
              <a:t>n=200</a:t>
            </a:r>
          </a:p>
        </p:txBody>
      </p:sp>
      <p:sp>
        <p:nvSpPr>
          <p:cNvPr id="13" name="Rectángulo: esquinas redondeadas 12">
            <a:extLst>
              <a:ext uri="{FF2B5EF4-FFF2-40B4-BE49-F238E27FC236}">
                <a16:creationId xmlns:a16="http://schemas.microsoft.com/office/drawing/2014/main" id="{D9741BAB-23BE-4F2C-8491-05A369E76D6F}"/>
              </a:ext>
            </a:extLst>
          </p:cNvPr>
          <p:cNvSpPr/>
          <p:nvPr/>
        </p:nvSpPr>
        <p:spPr>
          <a:xfrm>
            <a:off x="7900088" y="3557122"/>
            <a:ext cx="4048425" cy="2024109"/>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bg2">
                    <a:lumMod val="50000"/>
                  </a:schemeClr>
                </a:solidFill>
              </a:rPr>
              <a:t>Clínica Sagrada Familia </a:t>
            </a:r>
          </a:p>
          <a:p>
            <a:pPr algn="ctr"/>
            <a:r>
              <a:rPr lang="es-ES" sz="1400" dirty="0">
                <a:solidFill>
                  <a:schemeClr val="bg2">
                    <a:lumMod val="50000"/>
                  </a:schemeClr>
                </a:solidFill>
              </a:rPr>
              <a:t>Dr. Fernando Losa</a:t>
            </a:r>
          </a:p>
          <a:p>
            <a:pPr algn="ctr"/>
            <a:r>
              <a:rPr lang="es-ES" sz="1400" b="1" dirty="0">
                <a:solidFill>
                  <a:schemeClr val="bg2">
                    <a:lumMod val="50000"/>
                  </a:schemeClr>
                </a:solidFill>
              </a:rPr>
              <a:t>Instituto Palacios de Salud y Medicina de la Mujer</a:t>
            </a:r>
          </a:p>
          <a:p>
            <a:pPr algn="ctr"/>
            <a:r>
              <a:rPr lang="es-ES" sz="1400" dirty="0">
                <a:solidFill>
                  <a:schemeClr val="bg2">
                    <a:lumMod val="50000"/>
                  </a:schemeClr>
                </a:solidFill>
              </a:rPr>
              <a:t>Dr. Santiago Palacios</a:t>
            </a:r>
          </a:p>
          <a:p>
            <a:pPr algn="ctr"/>
            <a:r>
              <a:rPr lang="es-ES" sz="1400" b="1" dirty="0">
                <a:solidFill>
                  <a:schemeClr val="bg2">
                    <a:lumMod val="50000"/>
                  </a:schemeClr>
                </a:solidFill>
              </a:rPr>
              <a:t>Hospital Miguel Servet</a:t>
            </a:r>
          </a:p>
          <a:p>
            <a:pPr algn="ctr"/>
            <a:r>
              <a:rPr lang="es-ES" sz="1400" dirty="0">
                <a:solidFill>
                  <a:schemeClr val="bg2">
                    <a:lumMod val="50000"/>
                  </a:schemeClr>
                </a:solidFill>
              </a:rPr>
              <a:t>Dra. Laura Manzano</a:t>
            </a:r>
          </a:p>
          <a:p>
            <a:pPr algn="ctr"/>
            <a:r>
              <a:rPr lang="es-ES" sz="1400" b="1" dirty="0">
                <a:solidFill>
                  <a:schemeClr val="bg2">
                    <a:lumMod val="50000"/>
                  </a:schemeClr>
                </a:solidFill>
              </a:rPr>
              <a:t>Gabinete Médico Velázquez</a:t>
            </a:r>
          </a:p>
          <a:p>
            <a:pPr algn="ctr"/>
            <a:r>
              <a:rPr lang="es-ES" sz="1400" dirty="0">
                <a:solidFill>
                  <a:schemeClr val="bg2">
                    <a:lumMod val="50000"/>
                  </a:schemeClr>
                </a:solidFill>
              </a:rPr>
              <a:t>Dra. Sílvia González</a:t>
            </a:r>
          </a:p>
        </p:txBody>
      </p:sp>
      <p:cxnSp>
        <p:nvCxnSpPr>
          <p:cNvPr id="15" name="Conector recto de flecha 14">
            <a:extLst>
              <a:ext uri="{FF2B5EF4-FFF2-40B4-BE49-F238E27FC236}">
                <a16:creationId xmlns:a16="http://schemas.microsoft.com/office/drawing/2014/main" id="{17DCAED7-4B9C-4922-9C3C-FD7180605E4F}"/>
              </a:ext>
            </a:extLst>
          </p:cNvPr>
          <p:cNvCxnSpPr/>
          <p:nvPr/>
        </p:nvCxnSpPr>
        <p:spPr>
          <a:xfrm>
            <a:off x="4776186" y="4463037"/>
            <a:ext cx="1216241" cy="0"/>
          </a:xfrm>
          <a:prstGeom prst="straightConnector1">
            <a:avLst/>
          </a:prstGeom>
          <a:ln w="28575">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135AE66F-79F8-4B99-8F7B-06FB2828FC94}"/>
              </a:ext>
            </a:extLst>
          </p:cNvPr>
          <p:cNvSpPr txBox="1"/>
          <p:nvPr/>
        </p:nvSpPr>
        <p:spPr>
          <a:xfrm>
            <a:off x="4811873" y="4124483"/>
            <a:ext cx="1144865" cy="338554"/>
          </a:xfrm>
          <a:prstGeom prst="rect">
            <a:avLst/>
          </a:prstGeom>
          <a:noFill/>
        </p:spPr>
        <p:txBody>
          <a:bodyPr wrap="none" rtlCol="0">
            <a:spAutoFit/>
          </a:bodyPr>
          <a:lstStyle/>
          <a:p>
            <a:r>
              <a:rPr lang="es-ES" sz="1600" b="1" dirty="0">
                <a:solidFill>
                  <a:schemeClr val="bg2">
                    <a:lumMod val="50000"/>
                  </a:schemeClr>
                </a:solidFill>
              </a:rPr>
              <a:t>Ampliación</a:t>
            </a:r>
          </a:p>
        </p:txBody>
      </p:sp>
      <p:sp>
        <p:nvSpPr>
          <p:cNvPr id="14" name="Rectángulo 13">
            <a:extLst>
              <a:ext uri="{FF2B5EF4-FFF2-40B4-BE49-F238E27FC236}">
                <a16:creationId xmlns:a16="http://schemas.microsoft.com/office/drawing/2014/main" id="{E1B05F77-C8CC-E54E-8900-95F88F526822}"/>
              </a:ext>
            </a:extLst>
          </p:cNvPr>
          <p:cNvSpPr/>
          <p:nvPr/>
        </p:nvSpPr>
        <p:spPr>
          <a:xfrm>
            <a:off x="86497" y="0"/>
            <a:ext cx="2100649"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F48CA8BF-8A5C-374E-888E-D50FA74F8E43}"/>
              </a:ext>
            </a:extLst>
          </p:cNvPr>
          <p:cNvSpPr/>
          <p:nvPr/>
        </p:nvSpPr>
        <p:spPr>
          <a:xfrm>
            <a:off x="10639168" y="5764427"/>
            <a:ext cx="1375720"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5581535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esquinas redondeadas 5">
            <a:extLst>
              <a:ext uri="{FF2B5EF4-FFF2-40B4-BE49-F238E27FC236}">
                <a16:creationId xmlns:a16="http://schemas.microsoft.com/office/drawing/2014/main" id="{CB238C61-BAE9-494A-968E-1743ACFD9B70}"/>
              </a:ext>
            </a:extLst>
          </p:cNvPr>
          <p:cNvSpPr/>
          <p:nvPr/>
        </p:nvSpPr>
        <p:spPr>
          <a:xfrm>
            <a:off x="10236388" y="36356"/>
            <a:ext cx="1897700" cy="839245"/>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Calibri" panose="020F0502020204030204" pitchFamily="34" charset="0"/>
              </a:rPr>
              <a:t>Molestias Vaginales</a:t>
            </a:r>
          </a:p>
        </p:txBody>
      </p:sp>
      <p:sp>
        <p:nvSpPr>
          <p:cNvPr id="17" name="Rectángulo: esquinas redondeadas 16">
            <a:extLst>
              <a:ext uri="{FF2B5EF4-FFF2-40B4-BE49-F238E27FC236}">
                <a16:creationId xmlns:a16="http://schemas.microsoft.com/office/drawing/2014/main" id="{276BED5C-A32F-419A-9B14-F365B118BC1D}"/>
              </a:ext>
            </a:extLst>
          </p:cNvPr>
          <p:cNvSpPr/>
          <p:nvPr/>
        </p:nvSpPr>
        <p:spPr>
          <a:xfrm>
            <a:off x="10236388" y="36356"/>
            <a:ext cx="1897700" cy="839245"/>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Calibri" panose="020F0502020204030204" pitchFamily="34" charset="0"/>
              </a:rPr>
              <a:t>Molestias Vaginales</a:t>
            </a:r>
          </a:p>
        </p:txBody>
      </p:sp>
      <p:pic>
        <p:nvPicPr>
          <p:cNvPr id="18" name="Imagen 17">
            <a:extLst>
              <a:ext uri="{FF2B5EF4-FFF2-40B4-BE49-F238E27FC236}">
                <a16:creationId xmlns:a16="http://schemas.microsoft.com/office/drawing/2014/main" id="{68618D4B-54BB-42A9-AF6C-FC30457DABC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143202" y="195611"/>
            <a:ext cx="3515758" cy="698294"/>
          </a:xfrm>
          <a:prstGeom prst="rect">
            <a:avLst/>
          </a:prstGeom>
        </p:spPr>
      </p:pic>
      <p:sp>
        <p:nvSpPr>
          <p:cNvPr id="19" name="Titre 1">
            <a:extLst>
              <a:ext uri="{FF2B5EF4-FFF2-40B4-BE49-F238E27FC236}">
                <a16:creationId xmlns:a16="http://schemas.microsoft.com/office/drawing/2014/main" id="{DB0A5102-6F1A-4753-B04A-ABEE6542AB0E}"/>
              </a:ext>
            </a:extLst>
          </p:cNvPr>
          <p:cNvSpPr txBox="1">
            <a:spLocks/>
          </p:cNvSpPr>
          <p:nvPr/>
        </p:nvSpPr>
        <p:spPr>
          <a:xfrm>
            <a:off x="3941863" y="632054"/>
            <a:ext cx="3930018" cy="5044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s-ES" sz="2000" dirty="0">
                <a:solidFill>
                  <a:schemeClr val="bg2">
                    <a:lumMod val="50000"/>
                  </a:schemeClr>
                </a:solidFill>
                <a:latin typeface="Calibri" panose="020F0502020204030204" pitchFamily="34" charset="0"/>
              </a:rPr>
              <a:t>Resultados preliminares</a:t>
            </a:r>
            <a:endParaRPr lang="fr-FR" sz="2000" dirty="0">
              <a:solidFill>
                <a:schemeClr val="bg2">
                  <a:lumMod val="50000"/>
                </a:schemeClr>
              </a:solidFill>
              <a:latin typeface="Calibri" panose="020F0502020204030204" pitchFamily="34" charset="0"/>
            </a:endParaRPr>
          </a:p>
        </p:txBody>
      </p:sp>
      <p:pic>
        <p:nvPicPr>
          <p:cNvPr id="54" name="Imagen 53">
            <a:extLst>
              <a:ext uri="{FF2B5EF4-FFF2-40B4-BE49-F238E27FC236}">
                <a16:creationId xmlns:a16="http://schemas.microsoft.com/office/drawing/2014/main" id="{D75CC853-4561-43D8-94C8-3066C02C6EF4}"/>
              </a:ext>
            </a:extLst>
          </p:cNvPr>
          <p:cNvPicPr>
            <a:picLocks noChangeAspect="1"/>
          </p:cNvPicPr>
          <p:nvPr/>
        </p:nvPicPr>
        <p:blipFill>
          <a:blip r:embed="rId3"/>
          <a:stretch>
            <a:fillRect/>
          </a:stretch>
        </p:blipFill>
        <p:spPr>
          <a:xfrm>
            <a:off x="1739992" y="1729890"/>
            <a:ext cx="8322178" cy="3911667"/>
          </a:xfrm>
          <a:prstGeom prst="rect">
            <a:avLst/>
          </a:prstGeom>
        </p:spPr>
      </p:pic>
      <p:sp>
        <p:nvSpPr>
          <p:cNvPr id="55" name="Titre 1">
            <a:extLst>
              <a:ext uri="{FF2B5EF4-FFF2-40B4-BE49-F238E27FC236}">
                <a16:creationId xmlns:a16="http://schemas.microsoft.com/office/drawing/2014/main" id="{F7663CEE-8F4D-47B6-933F-1ABC2DEE6366}"/>
              </a:ext>
            </a:extLst>
          </p:cNvPr>
          <p:cNvSpPr txBox="1">
            <a:spLocks/>
          </p:cNvSpPr>
          <p:nvPr/>
        </p:nvSpPr>
        <p:spPr>
          <a:xfrm>
            <a:off x="838200" y="1136544"/>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s-ES" sz="2800" dirty="0">
                <a:solidFill>
                  <a:schemeClr val="bg2">
                    <a:lumMod val="50000"/>
                  </a:schemeClr>
                </a:solidFill>
                <a:latin typeface="Calibri" panose="020F0502020204030204" pitchFamily="34" charset="0"/>
              </a:rPr>
              <a:t>Diseño del estudio</a:t>
            </a:r>
          </a:p>
          <a:p>
            <a:pPr>
              <a:lnSpc>
                <a:spcPct val="150000"/>
              </a:lnSpc>
            </a:pPr>
            <a:endParaRPr lang="fr-FR" sz="2800" dirty="0">
              <a:solidFill>
                <a:schemeClr val="bg2">
                  <a:lumMod val="50000"/>
                </a:schemeClr>
              </a:solidFill>
              <a:latin typeface="Calibri" panose="020F0502020204030204" pitchFamily="34" charset="0"/>
            </a:endParaRPr>
          </a:p>
        </p:txBody>
      </p:sp>
      <p:sp>
        <p:nvSpPr>
          <p:cNvPr id="56" name="Rectángulo: esquinas redondeadas 55">
            <a:extLst>
              <a:ext uri="{FF2B5EF4-FFF2-40B4-BE49-F238E27FC236}">
                <a16:creationId xmlns:a16="http://schemas.microsoft.com/office/drawing/2014/main" id="{B34CA578-06F4-43BD-AAF4-497D262F1F2C}"/>
              </a:ext>
            </a:extLst>
          </p:cNvPr>
          <p:cNvSpPr/>
          <p:nvPr/>
        </p:nvSpPr>
        <p:spPr>
          <a:xfrm>
            <a:off x="-248574" y="5812377"/>
            <a:ext cx="3525645" cy="58232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bg2">
                    <a:lumMod val="50000"/>
                  </a:schemeClr>
                </a:solidFill>
              </a:rPr>
              <a:t>Reclutamiento abierto hasta 12/2021</a:t>
            </a:r>
          </a:p>
        </p:txBody>
      </p:sp>
      <p:sp>
        <p:nvSpPr>
          <p:cNvPr id="9" name="Rectángulo 8">
            <a:extLst>
              <a:ext uri="{FF2B5EF4-FFF2-40B4-BE49-F238E27FC236}">
                <a16:creationId xmlns:a16="http://schemas.microsoft.com/office/drawing/2014/main" id="{1823DFFF-E920-9244-9A35-08AF337817D6}"/>
              </a:ext>
            </a:extLst>
          </p:cNvPr>
          <p:cNvSpPr/>
          <p:nvPr/>
        </p:nvSpPr>
        <p:spPr>
          <a:xfrm>
            <a:off x="86497" y="0"/>
            <a:ext cx="2100649"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a:extLst>
              <a:ext uri="{FF2B5EF4-FFF2-40B4-BE49-F238E27FC236}">
                <a16:creationId xmlns:a16="http://schemas.microsoft.com/office/drawing/2014/main" id="{F991C94A-1FB0-0748-8BC9-354BDD9F2C93}"/>
              </a:ext>
            </a:extLst>
          </p:cNvPr>
          <p:cNvSpPr/>
          <p:nvPr/>
        </p:nvSpPr>
        <p:spPr>
          <a:xfrm>
            <a:off x="10639168" y="5764427"/>
            <a:ext cx="1375720"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502901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622867C-AD8C-407A-A077-1DFE091567F9}"/>
              </a:ext>
            </a:extLst>
          </p:cNvPr>
          <p:cNvSpPr txBox="1"/>
          <p:nvPr/>
        </p:nvSpPr>
        <p:spPr>
          <a:xfrm>
            <a:off x="6226378" y="1273212"/>
            <a:ext cx="5321731" cy="830997"/>
          </a:xfrm>
          <a:prstGeom prst="rect">
            <a:avLst/>
          </a:prstGeom>
          <a:noFill/>
        </p:spPr>
        <p:txBody>
          <a:bodyPr wrap="square" rtlCol="0">
            <a:spAutoFit/>
          </a:bodyPr>
          <a:lstStyle/>
          <a:p>
            <a:r>
              <a:rPr lang="es-ES" sz="2400" dirty="0" err="1">
                <a:solidFill>
                  <a:schemeClr val="accent5"/>
                </a:solidFill>
                <a:latin typeface="Calibri" panose="020F0502020204030204" pitchFamily="34" charset="0"/>
                <a:ea typeface="+mj-ea"/>
                <a:cs typeface="+mj-cs"/>
              </a:rPr>
              <a:t>Idracare</a:t>
            </a:r>
            <a:r>
              <a:rPr lang="es-ES" sz="2400" dirty="0">
                <a:solidFill>
                  <a:schemeClr val="accent5"/>
                </a:solidFill>
                <a:latin typeface="Calibri" panose="020F0502020204030204" pitchFamily="34" charset="0"/>
                <a:ea typeface="+mj-ea"/>
                <a:cs typeface="+mj-cs"/>
              </a:rPr>
              <a:t>® </a:t>
            </a:r>
            <a:r>
              <a:rPr lang="es-ES" sz="2400" dirty="0">
                <a:solidFill>
                  <a:schemeClr val="bg2">
                    <a:lumMod val="50000"/>
                  </a:schemeClr>
                </a:solidFill>
                <a:latin typeface="Calibri" panose="020F0502020204030204" pitchFamily="34" charset="0"/>
                <a:ea typeface="+mj-ea"/>
                <a:cs typeface="+mj-cs"/>
              </a:rPr>
              <a:t>mejora la hidratación vaginal en un 80% de usuarias </a:t>
            </a:r>
          </a:p>
        </p:txBody>
      </p:sp>
      <p:graphicFrame>
        <p:nvGraphicFramePr>
          <p:cNvPr id="5" name="Gráfico 4">
            <a:extLst>
              <a:ext uri="{FF2B5EF4-FFF2-40B4-BE49-F238E27FC236}">
                <a16:creationId xmlns:a16="http://schemas.microsoft.com/office/drawing/2014/main" id="{4ADC743E-D36F-49C1-B6D2-A63DC378FC96}"/>
              </a:ext>
            </a:extLst>
          </p:cNvPr>
          <p:cNvGraphicFramePr>
            <a:graphicFrameLocks/>
          </p:cNvGraphicFramePr>
          <p:nvPr/>
        </p:nvGraphicFramePr>
        <p:xfrm>
          <a:off x="1203960" y="2163266"/>
          <a:ext cx="9250680" cy="4146094"/>
        </p:xfrm>
        <a:graphic>
          <a:graphicData uri="http://schemas.openxmlformats.org/drawingml/2006/chart">
            <c:chart xmlns:c="http://schemas.openxmlformats.org/drawingml/2006/chart" xmlns:r="http://schemas.openxmlformats.org/officeDocument/2006/relationships" r:id="rId2"/>
          </a:graphicData>
        </a:graphic>
      </p:graphicFrame>
      <p:sp>
        <p:nvSpPr>
          <p:cNvPr id="6" name="CuadroTexto 5">
            <a:extLst>
              <a:ext uri="{FF2B5EF4-FFF2-40B4-BE49-F238E27FC236}">
                <a16:creationId xmlns:a16="http://schemas.microsoft.com/office/drawing/2014/main" id="{C5531B86-E149-41F5-BE69-E406B19346DE}"/>
              </a:ext>
            </a:extLst>
          </p:cNvPr>
          <p:cNvSpPr txBox="1"/>
          <p:nvPr/>
        </p:nvSpPr>
        <p:spPr>
          <a:xfrm rot="16200000">
            <a:off x="158382" y="3640723"/>
            <a:ext cx="1493520" cy="338554"/>
          </a:xfrm>
          <a:prstGeom prst="rect">
            <a:avLst/>
          </a:prstGeom>
          <a:noFill/>
        </p:spPr>
        <p:txBody>
          <a:bodyPr wrap="square" rtlCol="0">
            <a:spAutoFit/>
          </a:bodyPr>
          <a:lstStyle/>
          <a:p>
            <a:r>
              <a:rPr lang="es-ES" sz="1600">
                <a:solidFill>
                  <a:schemeClr val="tx1">
                    <a:lumMod val="65000"/>
                    <a:lumOff val="35000"/>
                  </a:schemeClr>
                </a:solidFill>
              </a:rPr>
              <a:t>% de pacientes</a:t>
            </a:r>
          </a:p>
        </p:txBody>
      </p:sp>
      <p:pic>
        <p:nvPicPr>
          <p:cNvPr id="8" name="Imagen 7">
            <a:extLst>
              <a:ext uri="{FF2B5EF4-FFF2-40B4-BE49-F238E27FC236}">
                <a16:creationId xmlns:a16="http://schemas.microsoft.com/office/drawing/2014/main" id="{210A85EE-073C-4C12-B47E-21BA32432BC0}"/>
              </a:ext>
            </a:extLst>
          </p:cNvPr>
          <p:cNvPicPr>
            <a:picLocks noChangeAspect="1"/>
          </p:cNvPicPr>
          <p:nvPr/>
        </p:nvPicPr>
        <p:blipFill>
          <a:blip r:embed="rId3"/>
          <a:stretch>
            <a:fillRect/>
          </a:stretch>
        </p:blipFill>
        <p:spPr>
          <a:xfrm>
            <a:off x="1657349" y="1136544"/>
            <a:ext cx="4569029" cy="1131137"/>
          </a:xfrm>
          <a:prstGeom prst="rect">
            <a:avLst/>
          </a:prstGeom>
        </p:spPr>
      </p:pic>
      <p:sp>
        <p:nvSpPr>
          <p:cNvPr id="9" name="Rectángulo: esquinas redondeadas 8">
            <a:extLst>
              <a:ext uri="{FF2B5EF4-FFF2-40B4-BE49-F238E27FC236}">
                <a16:creationId xmlns:a16="http://schemas.microsoft.com/office/drawing/2014/main" id="{304F9E2F-E240-4B09-A916-0B25FE4B3702}"/>
              </a:ext>
            </a:extLst>
          </p:cNvPr>
          <p:cNvSpPr/>
          <p:nvPr/>
        </p:nvSpPr>
        <p:spPr>
          <a:xfrm>
            <a:off x="10236388" y="36356"/>
            <a:ext cx="1897700" cy="839245"/>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Calibri" panose="020F0502020204030204" pitchFamily="34" charset="0"/>
              </a:rPr>
              <a:t>Molestias Vaginales</a:t>
            </a:r>
          </a:p>
        </p:txBody>
      </p:sp>
      <p:pic>
        <p:nvPicPr>
          <p:cNvPr id="11" name="Imagen 10">
            <a:extLst>
              <a:ext uri="{FF2B5EF4-FFF2-40B4-BE49-F238E27FC236}">
                <a16:creationId xmlns:a16="http://schemas.microsoft.com/office/drawing/2014/main" id="{94D97BD2-6981-435E-88B8-69E92A7C917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143202" y="195611"/>
            <a:ext cx="3515758" cy="698294"/>
          </a:xfrm>
          <a:prstGeom prst="rect">
            <a:avLst/>
          </a:prstGeom>
        </p:spPr>
      </p:pic>
      <p:sp>
        <p:nvSpPr>
          <p:cNvPr id="12" name="Titre 1">
            <a:extLst>
              <a:ext uri="{FF2B5EF4-FFF2-40B4-BE49-F238E27FC236}">
                <a16:creationId xmlns:a16="http://schemas.microsoft.com/office/drawing/2014/main" id="{666A7A34-FD7D-46E1-A435-6D25B56666F2}"/>
              </a:ext>
            </a:extLst>
          </p:cNvPr>
          <p:cNvSpPr txBox="1">
            <a:spLocks/>
          </p:cNvSpPr>
          <p:nvPr/>
        </p:nvSpPr>
        <p:spPr>
          <a:xfrm>
            <a:off x="3941863" y="632054"/>
            <a:ext cx="3930018" cy="5044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s-ES" sz="2000" dirty="0">
                <a:solidFill>
                  <a:schemeClr val="bg2">
                    <a:lumMod val="50000"/>
                  </a:schemeClr>
                </a:solidFill>
                <a:latin typeface="Calibri" panose="020F0502020204030204" pitchFamily="34" charset="0"/>
              </a:rPr>
              <a:t>Resultados preliminares</a:t>
            </a:r>
            <a:endParaRPr lang="fr-FR" sz="2000" dirty="0">
              <a:solidFill>
                <a:schemeClr val="bg2">
                  <a:lumMod val="50000"/>
                </a:schemeClr>
              </a:solidFill>
              <a:latin typeface="Calibri" panose="020F0502020204030204" pitchFamily="34" charset="0"/>
            </a:endParaRPr>
          </a:p>
        </p:txBody>
      </p:sp>
      <p:sp>
        <p:nvSpPr>
          <p:cNvPr id="10" name="Rectángulo 9">
            <a:extLst>
              <a:ext uri="{FF2B5EF4-FFF2-40B4-BE49-F238E27FC236}">
                <a16:creationId xmlns:a16="http://schemas.microsoft.com/office/drawing/2014/main" id="{6B474D12-4998-4E40-8681-3472E6081308}"/>
              </a:ext>
            </a:extLst>
          </p:cNvPr>
          <p:cNvSpPr/>
          <p:nvPr/>
        </p:nvSpPr>
        <p:spPr>
          <a:xfrm>
            <a:off x="86497" y="0"/>
            <a:ext cx="2100649"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443E061C-055E-8B4B-BE93-7DF737740A70}"/>
              </a:ext>
            </a:extLst>
          </p:cNvPr>
          <p:cNvSpPr/>
          <p:nvPr/>
        </p:nvSpPr>
        <p:spPr>
          <a:xfrm>
            <a:off x="10639168" y="5764427"/>
            <a:ext cx="1375720"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8108691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495910E8-0A5B-4805-8ED0-1A1A205106DB}"/>
              </a:ext>
            </a:extLst>
          </p:cNvPr>
          <p:cNvSpPr txBox="1"/>
          <p:nvPr/>
        </p:nvSpPr>
        <p:spPr>
          <a:xfrm rot="16200000">
            <a:off x="714346" y="3625987"/>
            <a:ext cx="1431552" cy="338554"/>
          </a:xfrm>
          <a:prstGeom prst="rect">
            <a:avLst/>
          </a:prstGeom>
          <a:noFill/>
        </p:spPr>
        <p:txBody>
          <a:bodyPr wrap="square" rtlCol="0">
            <a:spAutoFit/>
          </a:bodyPr>
          <a:lstStyle/>
          <a:p>
            <a:r>
              <a:rPr lang="es-ES" sz="1600">
                <a:solidFill>
                  <a:schemeClr val="tx1">
                    <a:lumMod val="65000"/>
                    <a:lumOff val="35000"/>
                  </a:schemeClr>
                </a:solidFill>
              </a:rPr>
              <a:t>% de pacientes</a:t>
            </a:r>
          </a:p>
        </p:txBody>
      </p:sp>
      <p:sp>
        <p:nvSpPr>
          <p:cNvPr id="7" name="CuadroTexto 6">
            <a:extLst>
              <a:ext uri="{FF2B5EF4-FFF2-40B4-BE49-F238E27FC236}">
                <a16:creationId xmlns:a16="http://schemas.microsoft.com/office/drawing/2014/main" id="{91EAAB39-C927-4E24-BCE4-9B51481C7894}"/>
              </a:ext>
            </a:extLst>
          </p:cNvPr>
          <p:cNvSpPr txBox="1"/>
          <p:nvPr/>
        </p:nvSpPr>
        <p:spPr>
          <a:xfrm>
            <a:off x="6281522" y="1376711"/>
            <a:ext cx="5269230" cy="461665"/>
          </a:xfrm>
          <a:prstGeom prst="rect">
            <a:avLst/>
          </a:prstGeom>
          <a:noFill/>
        </p:spPr>
        <p:txBody>
          <a:bodyPr wrap="square" rtlCol="0">
            <a:spAutoFit/>
          </a:bodyPr>
          <a:lstStyle/>
          <a:p>
            <a:r>
              <a:rPr lang="es-ES" sz="2400" dirty="0" err="1">
                <a:solidFill>
                  <a:schemeClr val="accent5"/>
                </a:solidFill>
                <a:latin typeface="Calibri" panose="020F0502020204030204" pitchFamily="34" charset="0"/>
                <a:ea typeface="+mj-ea"/>
                <a:cs typeface="+mj-cs"/>
              </a:rPr>
              <a:t>Idracare</a:t>
            </a:r>
            <a:r>
              <a:rPr lang="es-ES" sz="2400" dirty="0">
                <a:solidFill>
                  <a:schemeClr val="accent5"/>
                </a:solidFill>
                <a:latin typeface="Calibri" panose="020F0502020204030204" pitchFamily="34" charset="0"/>
                <a:ea typeface="+mj-ea"/>
                <a:cs typeface="+mj-cs"/>
              </a:rPr>
              <a:t>® </a:t>
            </a:r>
            <a:r>
              <a:rPr lang="es-ES" sz="2400" dirty="0">
                <a:solidFill>
                  <a:schemeClr val="bg2">
                    <a:lumMod val="50000"/>
                  </a:schemeClr>
                </a:solidFill>
                <a:latin typeface="Calibri" panose="020F0502020204030204" pitchFamily="34" charset="0"/>
                <a:ea typeface="+mj-ea"/>
                <a:cs typeface="+mj-cs"/>
              </a:rPr>
              <a:t>usuarias satisfechas</a:t>
            </a:r>
          </a:p>
        </p:txBody>
      </p:sp>
      <p:pic>
        <p:nvPicPr>
          <p:cNvPr id="9" name="Imagen 8">
            <a:extLst>
              <a:ext uri="{FF2B5EF4-FFF2-40B4-BE49-F238E27FC236}">
                <a16:creationId xmlns:a16="http://schemas.microsoft.com/office/drawing/2014/main" id="{11647361-AA0E-47F5-97A2-7B97C4C6C569}"/>
              </a:ext>
            </a:extLst>
          </p:cNvPr>
          <p:cNvPicPr>
            <a:picLocks noChangeAspect="1"/>
          </p:cNvPicPr>
          <p:nvPr/>
        </p:nvPicPr>
        <p:blipFill>
          <a:blip r:embed="rId2"/>
          <a:stretch>
            <a:fillRect/>
          </a:stretch>
        </p:blipFill>
        <p:spPr>
          <a:xfrm>
            <a:off x="1599400" y="1092430"/>
            <a:ext cx="4682122" cy="1061007"/>
          </a:xfrm>
          <a:prstGeom prst="rect">
            <a:avLst/>
          </a:prstGeom>
        </p:spPr>
      </p:pic>
      <p:graphicFrame>
        <p:nvGraphicFramePr>
          <p:cNvPr id="10" name="Gráfico 9">
            <a:extLst>
              <a:ext uri="{FF2B5EF4-FFF2-40B4-BE49-F238E27FC236}">
                <a16:creationId xmlns:a16="http://schemas.microsoft.com/office/drawing/2014/main" id="{4E67B15C-D263-40FB-9A9C-F3DBFB39ED79}"/>
              </a:ext>
            </a:extLst>
          </p:cNvPr>
          <p:cNvGraphicFramePr>
            <a:graphicFrameLocks/>
          </p:cNvGraphicFramePr>
          <p:nvPr/>
        </p:nvGraphicFramePr>
        <p:xfrm>
          <a:off x="1072055" y="2267598"/>
          <a:ext cx="9164333" cy="3975239"/>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ángulo: esquinas redondeadas 11">
            <a:extLst>
              <a:ext uri="{FF2B5EF4-FFF2-40B4-BE49-F238E27FC236}">
                <a16:creationId xmlns:a16="http://schemas.microsoft.com/office/drawing/2014/main" id="{97839DD2-BF2C-437B-A05D-6173289192C8}"/>
              </a:ext>
            </a:extLst>
          </p:cNvPr>
          <p:cNvSpPr/>
          <p:nvPr/>
        </p:nvSpPr>
        <p:spPr>
          <a:xfrm>
            <a:off x="10236388" y="36356"/>
            <a:ext cx="1897700" cy="839245"/>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Calibri" panose="020F0502020204030204" pitchFamily="34" charset="0"/>
              </a:rPr>
              <a:t>Molestias Vaginales</a:t>
            </a:r>
          </a:p>
        </p:txBody>
      </p:sp>
      <p:pic>
        <p:nvPicPr>
          <p:cNvPr id="8" name="Imagen 7">
            <a:extLst>
              <a:ext uri="{FF2B5EF4-FFF2-40B4-BE49-F238E27FC236}">
                <a16:creationId xmlns:a16="http://schemas.microsoft.com/office/drawing/2014/main" id="{64A0D78D-0C90-4EC3-A2D3-C298D9395A4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143202" y="195611"/>
            <a:ext cx="3515758" cy="698294"/>
          </a:xfrm>
          <a:prstGeom prst="rect">
            <a:avLst/>
          </a:prstGeom>
        </p:spPr>
      </p:pic>
      <p:sp>
        <p:nvSpPr>
          <p:cNvPr id="13" name="Titre 1">
            <a:extLst>
              <a:ext uri="{FF2B5EF4-FFF2-40B4-BE49-F238E27FC236}">
                <a16:creationId xmlns:a16="http://schemas.microsoft.com/office/drawing/2014/main" id="{62116762-E1AB-402A-A429-780001B4EB13}"/>
              </a:ext>
            </a:extLst>
          </p:cNvPr>
          <p:cNvSpPr txBox="1">
            <a:spLocks/>
          </p:cNvSpPr>
          <p:nvPr/>
        </p:nvSpPr>
        <p:spPr>
          <a:xfrm>
            <a:off x="3941863" y="632054"/>
            <a:ext cx="3930018" cy="5044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s-ES" sz="2000" dirty="0">
                <a:solidFill>
                  <a:schemeClr val="bg2">
                    <a:lumMod val="50000"/>
                  </a:schemeClr>
                </a:solidFill>
                <a:latin typeface="Calibri" panose="020F0502020204030204" pitchFamily="34" charset="0"/>
              </a:rPr>
              <a:t>Resultados preliminares</a:t>
            </a:r>
            <a:endParaRPr lang="fr-FR" sz="2000" dirty="0">
              <a:solidFill>
                <a:schemeClr val="bg2">
                  <a:lumMod val="50000"/>
                </a:schemeClr>
              </a:solidFill>
              <a:latin typeface="Calibri" panose="020F0502020204030204" pitchFamily="34" charset="0"/>
            </a:endParaRPr>
          </a:p>
        </p:txBody>
      </p:sp>
      <p:sp>
        <p:nvSpPr>
          <p:cNvPr id="11" name="Rectángulo 10">
            <a:extLst>
              <a:ext uri="{FF2B5EF4-FFF2-40B4-BE49-F238E27FC236}">
                <a16:creationId xmlns:a16="http://schemas.microsoft.com/office/drawing/2014/main" id="{8CC56933-B1D5-384E-9353-FAC253EF8B3F}"/>
              </a:ext>
            </a:extLst>
          </p:cNvPr>
          <p:cNvSpPr/>
          <p:nvPr/>
        </p:nvSpPr>
        <p:spPr>
          <a:xfrm>
            <a:off x="86497" y="0"/>
            <a:ext cx="2100649"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FEBFA150-9163-0A4F-A9C0-6D73B3B6DC8F}"/>
              </a:ext>
            </a:extLst>
          </p:cNvPr>
          <p:cNvSpPr/>
          <p:nvPr/>
        </p:nvSpPr>
        <p:spPr>
          <a:xfrm>
            <a:off x="10639168" y="5764427"/>
            <a:ext cx="1375720"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5693362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áfico 4">
            <a:extLst>
              <a:ext uri="{FF2B5EF4-FFF2-40B4-BE49-F238E27FC236}">
                <a16:creationId xmlns:a16="http://schemas.microsoft.com/office/drawing/2014/main" id="{C0E37AED-FC86-403D-9D27-F774F80FF1D8}"/>
              </a:ext>
            </a:extLst>
          </p:cNvPr>
          <p:cNvGraphicFramePr>
            <a:graphicFrameLocks/>
          </p:cNvGraphicFramePr>
          <p:nvPr/>
        </p:nvGraphicFramePr>
        <p:xfrm>
          <a:off x="1599399" y="2118360"/>
          <a:ext cx="8686042" cy="4206240"/>
        </p:xfrm>
        <a:graphic>
          <a:graphicData uri="http://schemas.openxmlformats.org/drawingml/2006/chart">
            <c:chart xmlns:c="http://schemas.openxmlformats.org/drawingml/2006/chart" xmlns:r="http://schemas.openxmlformats.org/officeDocument/2006/relationships" r:id="rId2"/>
          </a:graphicData>
        </a:graphic>
      </p:graphicFrame>
      <p:sp>
        <p:nvSpPr>
          <p:cNvPr id="6" name="CuadroTexto 5">
            <a:extLst>
              <a:ext uri="{FF2B5EF4-FFF2-40B4-BE49-F238E27FC236}">
                <a16:creationId xmlns:a16="http://schemas.microsoft.com/office/drawing/2014/main" id="{495910E8-0A5B-4805-8ED0-1A1A205106DB}"/>
              </a:ext>
            </a:extLst>
          </p:cNvPr>
          <p:cNvSpPr txBox="1"/>
          <p:nvPr/>
        </p:nvSpPr>
        <p:spPr>
          <a:xfrm rot="16200000">
            <a:off x="714346" y="3625987"/>
            <a:ext cx="1431552" cy="338554"/>
          </a:xfrm>
          <a:prstGeom prst="rect">
            <a:avLst/>
          </a:prstGeom>
          <a:noFill/>
        </p:spPr>
        <p:txBody>
          <a:bodyPr wrap="square" rtlCol="0">
            <a:spAutoFit/>
          </a:bodyPr>
          <a:lstStyle/>
          <a:p>
            <a:r>
              <a:rPr lang="es-ES" sz="1600">
                <a:solidFill>
                  <a:schemeClr val="tx1">
                    <a:lumMod val="65000"/>
                    <a:lumOff val="35000"/>
                  </a:schemeClr>
                </a:solidFill>
              </a:rPr>
              <a:t>% de pacientes</a:t>
            </a:r>
          </a:p>
        </p:txBody>
      </p:sp>
      <p:sp>
        <p:nvSpPr>
          <p:cNvPr id="7" name="CuadroTexto 6">
            <a:extLst>
              <a:ext uri="{FF2B5EF4-FFF2-40B4-BE49-F238E27FC236}">
                <a16:creationId xmlns:a16="http://schemas.microsoft.com/office/drawing/2014/main" id="{91EAAB39-C927-4E24-BCE4-9B51481C7894}"/>
              </a:ext>
            </a:extLst>
          </p:cNvPr>
          <p:cNvSpPr txBox="1"/>
          <p:nvPr/>
        </p:nvSpPr>
        <p:spPr>
          <a:xfrm>
            <a:off x="1842498" y="1389822"/>
            <a:ext cx="10001250" cy="461665"/>
          </a:xfrm>
          <a:prstGeom prst="rect">
            <a:avLst/>
          </a:prstGeom>
          <a:noFill/>
        </p:spPr>
        <p:txBody>
          <a:bodyPr wrap="square" rtlCol="0">
            <a:spAutoFit/>
          </a:bodyPr>
          <a:lstStyle/>
          <a:p>
            <a:r>
              <a:rPr lang="es-ES" sz="2400" dirty="0" err="1">
                <a:solidFill>
                  <a:schemeClr val="accent5"/>
                </a:solidFill>
                <a:latin typeface="Calibri" panose="020F0502020204030204" pitchFamily="34" charset="0"/>
                <a:ea typeface="+mj-ea"/>
                <a:cs typeface="+mj-cs"/>
              </a:rPr>
              <a:t>Idracare</a:t>
            </a:r>
            <a:r>
              <a:rPr lang="es-ES" sz="2400" dirty="0">
                <a:solidFill>
                  <a:schemeClr val="accent5"/>
                </a:solidFill>
                <a:latin typeface="Calibri" panose="020F0502020204030204" pitchFamily="34" charset="0"/>
                <a:ea typeface="+mj-ea"/>
                <a:cs typeface="+mj-cs"/>
              </a:rPr>
              <a:t>® </a:t>
            </a:r>
            <a:r>
              <a:rPr lang="es-ES" sz="2400" dirty="0">
                <a:solidFill>
                  <a:schemeClr val="bg2">
                    <a:lumMod val="50000"/>
                  </a:schemeClr>
                </a:solidFill>
                <a:latin typeface="Calibri" panose="020F0502020204030204" pitchFamily="34" charset="0"/>
                <a:ea typeface="+mj-ea"/>
                <a:cs typeface="+mj-cs"/>
              </a:rPr>
              <a:t>mejora relaciones sexuales en más de un 65% de usuarias</a:t>
            </a:r>
          </a:p>
        </p:txBody>
      </p:sp>
      <p:sp>
        <p:nvSpPr>
          <p:cNvPr id="9" name="Rectángulo: esquinas redondeadas 8">
            <a:extLst>
              <a:ext uri="{FF2B5EF4-FFF2-40B4-BE49-F238E27FC236}">
                <a16:creationId xmlns:a16="http://schemas.microsoft.com/office/drawing/2014/main" id="{AE248F9A-BD02-4577-8063-78EEB769CE60}"/>
              </a:ext>
            </a:extLst>
          </p:cNvPr>
          <p:cNvSpPr/>
          <p:nvPr/>
        </p:nvSpPr>
        <p:spPr>
          <a:xfrm>
            <a:off x="10039164" y="130795"/>
            <a:ext cx="1897700" cy="839245"/>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Calibri" panose="020F0502020204030204" pitchFamily="34" charset="0"/>
              </a:rPr>
              <a:t>Molestias Vaginales</a:t>
            </a:r>
          </a:p>
        </p:txBody>
      </p:sp>
      <p:pic>
        <p:nvPicPr>
          <p:cNvPr id="8" name="Imagen 7">
            <a:extLst>
              <a:ext uri="{FF2B5EF4-FFF2-40B4-BE49-F238E27FC236}">
                <a16:creationId xmlns:a16="http://schemas.microsoft.com/office/drawing/2014/main" id="{B7C25029-AE5F-4D5A-BFCD-5DE0454BA5E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098814" y="182016"/>
            <a:ext cx="3515758" cy="698294"/>
          </a:xfrm>
          <a:prstGeom prst="rect">
            <a:avLst/>
          </a:prstGeom>
        </p:spPr>
      </p:pic>
      <p:sp>
        <p:nvSpPr>
          <p:cNvPr id="11" name="Titre 1">
            <a:extLst>
              <a:ext uri="{FF2B5EF4-FFF2-40B4-BE49-F238E27FC236}">
                <a16:creationId xmlns:a16="http://schemas.microsoft.com/office/drawing/2014/main" id="{07BFB398-744B-4425-9C11-ABBDB26D7720}"/>
              </a:ext>
            </a:extLst>
          </p:cNvPr>
          <p:cNvSpPr txBox="1">
            <a:spLocks/>
          </p:cNvSpPr>
          <p:nvPr/>
        </p:nvSpPr>
        <p:spPr>
          <a:xfrm>
            <a:off x="3897475" y="618459"/>
            <a:ext cx="3930018" cy="5044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s-ES" sz="2000" dirty="0">
                <a:solidFill>
                  <a:schemeClr val="bg2">
                    <a:lumMod val="50000"/>
                  </a:schemeClr>
                </a:solidFill>
                <a:latin typeface="Calibri" panose="020F0502020204030204" pitchFamily="34" charset="0"/>
              </a:rPr>
              <a:t>Resultados preliminares</a:t>
            </a:r>
            <a:endParaRPr lang="fr-FR" sz="2000" dirty="0">
              <a:solidFill>
                <a:schemeClr val="bg2">
                  <a:lumMod val="50000"/>
                </a:schemeClr>
              </a:solidFill>
              <a:latin typeface="Calibri" panose="020F0502020204030204" pitchFamily="34" charset="0"/>
            </a:endParaRPr>
          </a:p>
        </p:txBody>
      </p:sp>
      <p:sp>
        <p:nvSpPr>
          <p:cNvPr id="10" name="Rectángulo 9">
            <a:extLst>
              <a:ext uri="{FF2B5EF4-FFF2-40B4-BE49-F238E27FC236}">
                <a16:creationId xmlns:a16="http://schemas.microsoft.com/office/drawing/2014/main" id="{E7B97287-7E50-5249-8E97-61ED35D43866}"/>
              </a:ext>
            </a:extLst>
          </p:cNvPr>
          <p:cNvSpPr/>
          <p:nvPr/>
        </p:nvSpPr>
        <p:spPr>
          <a:xfrm>
            <a:off x="86497" y="0"/>
            <a:ext cx="2100649"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6C19DE80-FC9D-0548-84CB-EC8B5452EE55}"/>
              </a:ext>
            </a:extLst>
          </p:cNvPr>
          <p:cNvSpPr/>
          <p:nvPr/>
        </p:nvSpPr>
        <p:spPr>
          <a:xfrm>
            <a:off x="10639168" y="5764427"/>
            <a:ext cx="1375720"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9346900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C6C7DF-C16E-48C4-85A3-C85E92F58CB6}"/>
              </a:ext>
            </a:extLst>
          </p:cNvPr>
          <p:cNvSpPr>
            <a:spLocks noGrp="1"/>
          </p:cNvSpPr>
          <p:nvPr>
            <p:ph type="title"/>
          </p:nvPr>
        </p:nvSpPr>
        <p:spPr>
          <a:xfrm>
            <a:off x="1192613" y="1240735"/>
            <a:ext cx="10515600" cy="1325563"/>
          </a:xfrm>
        </p:spPr>
        <p:txBody>
          <a:bodyPr>
            <a:noAutofit/>
          </a:bodyPr>
          <a:lstStyle/>
          <a:p>
            <a:r>
              <a:rPr lang="es-ES" sz="3200" dirty="0">
                <a:solidFill>
                  <a:srgbClr val="7030A0"/>
                </a:solidFill>
                <a:latin typeface="Calibri" panose="020F0502020204030204" pitchFamily="34" charset="0"/>
              </a:rPr>
              <a:t>7,8 MILLONES de mujeres </a:t>
            </a:r>
            <a:r>
              <a:rPr lang="es-ES" sz="3200" dirty="0">
                <a:latin typeface="Calibri" panose="020F0502020204030204" pitchFamily="34" charset="0"/>
              </a:rPr>
              <a:t>españolas están en el climaterio</a:t>
            </a:r>
            <a:r>
              <a:rPr lang="es-ES" sz="2400" dirty="0">
                <a:latin typeface="Calibri" panose="020F0502020204030204" pitchFamily="34" charset="0"/>
              </a:rPr>
              <a:t> </a:t>
            </a:r>
            <a:r>
              <a:rPr lang="es-ES" sz="2400" baseline="30000" dirty="0">
                <a:latin typeface="Calibri" panose="020F0502020204030204" pitchFamily="34" charset="0"/>
              </a:rPr>
              <a:t>1</a:t>
            </a:r>
            <a:br>
              <a:rPr lang="es-ES" sz="2400" baseline="30000" dirty="0">
                <a:latin typeface="Calibri" panose="020F0502020204030204" pitchFamily="34" charset="0"/>
              </a:rPr>
            </a:br>
            <a:endParaRPr lang="es-ES" sz="3200" dirty="0">
              <a:latin typeface="Calibri" panose="020F0502020204030204" pitchFamily="34" charset="0"/>
            </a:endParaRPr>
          </a:p>
        </p:txBody>
      </p:sp>
      <p:pic>
        <p:nvPicPr>
          <p:cNvPr id="6" name="Imagen 5">
            <a:extLst>
              <a:ext uri="{FF2B5EF4-FFF2-40B4-BE49-F238E27FC236}">
                <a16:creationId xmlns:a16="http://schemas.microsoft.com/office/drawing/2014/main" id="{6468A9B4-04ED-4621-B529-0F9995C987D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49356" y="2892308"/>
            <a:ext cx="3629734" cy="2569361"/>
          </a:xfrm>
          <a:prstGeom prst="rect">
            <a:avLst/>
          </a:prstGeom>
        </p:spPr>
      </p:pic>
      <p:grpSp>
        <p:nvGrpSpPr>
          <p:cNvPr id="7" name="Grupo 6">
            <a:extLst>
              <a:ext uri="{FF2B5EF4-FFF2-40B4-BE49-F238E27FC236}">
                <a16:creationId xmlns:a16="http://schemas.microsoft.com/office/drawing/2014/main" id="{E51A9ED0-A8DD-4FC2-82DA-CC24A3EFADB1}"/>
              </a:ext>
            </a:extLst>
          </p:cNvPr>
          <p:cNvGrpSpPr/>
          <p:nvPr/>
        </p:nvGrpSpPr>
        <p:grpSpPr>
          <a:xfrm>
            <a:off x="4613544" y="2197347"/>
            <a:ext cx="6584339" cy="3811952"/>
            <a:chOff x="1158900" y="938069"/>
            <a:chExt cx="4664917" cy="2488066"/>
          </a:xfrm>
        </p:grpSpPr>
        <p:pic>
          <p:nvPicPr>
            <p:cNvPr id="8" name="Picture 2" descr="menopausia grafica">
              <a:extLst>
                <a:ext uri="{FF2B5EF4-FFF2-40B4-BE49-F238E27FC236}">
                  <a16:creationId xmlns:a16="http://schemas.microsoft.com/office/drawing/2014/main" id="{AF6FA631-7502-46D6-9529-F427B134B9A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6944" t="4536" r="14060" b="4571"/>
            <a:stretch/>
          </p:blipFill>
          <p:spPr bwMode="auto">
            <a:xfrm>
              <a:off x="1158900" y="1214838"/>
              <a:ext cx="4664917" cy="2211297"/>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3F50D9F7-C5A5-4398-97AE-7D57860C1AFB}"/>
                </a:ext>
              </a:extLst>
            </p:cNvPr>
            <p:cNvSpPr txBox="1"/>
            <p:nvPr/>
          </p:nvSpPr>
          <p:spPr>
            <a:xfrm>
              <a:off x="1469983" y="1312834"/>
              <a:ext cx="746586" cy="241063"/>
            </a:xfrm>
            <a:prstGeom prst="rect">
              <a:avLst/>
            </a:prstGeom>
            <a:solidFill>
              <a:schemeClr val="bg2"/>
            </a:solidFill>
          </p:spPr>
          <p:txBody>
            <a:bodyPr wrap="square" rtlCol="0">
              <a:spAutoFit/>
            </a:bodyPr>
            <a:lstStyle/>
            <a:p>
              <a:pPr algn="ctr"/>
              <a:r>
                <a:rPr lang="es-ES" b="1">
                  <a:solidFill>
                    <a:srgbClr val="7030A0"/>
                  </a:solidFill>
                </a:rPr>
                <a:t>2,4M</a:t>
              </a:r>
            </a:p>
          </p:txBody>
        </p:sp>
        <p:cxnSp>
          <p:nvCxnSpPr>
            <p:cNvPr id="10" name="Conector recto 9">
              <a:extLst>
                <a:ext uri="{FF2B5EF4-FFF2-40B4-BE49-F238E27FC236}">
                  <a16:creationId xmlns:a16="http://schemas.microsoft.com/office/drawing/2014/main" id="{D40AE4F0-4E81-4E4F-BC26-C92D15AE0524}"/>
                </a:ext>
              </a:extLst>
            </p:cNvPr>
            <p:cNvCxnSpPr/>
            <p:nvPr/>
          </p:nvCxnSpPr>
          <p:spPr>
            <a:xfrm flipV="1">
              <a:off x="2216569" y="1224729"/>
              <a:ext cx="0" cy="1857524"/>
            </a:xfrm>
            <a:prstGeom prst="line">
              <a:avLst/>
            </a:prstGeom>
            <a:ln>
              <a:solidFill>
                <a:schemeClr val="accent6">
                  <a:lumMod val="7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5EEA08D9-1047-4124-8907-7788D6457739}"/>
                </a:ext>
              </a:extLst>
            </p:cNvPr>
            <p:cNvCxnSpPr/>
            <p:nvPr/>
          </p:nvCxnSpPr>
          <p:spPr>
            <a:xfrm flipV="1">
              <a:off x="1469983" y="1217381"/>
              <a:ext cx="0" cy="1857524"/>
            </a:xfrm>
            <a:prstGeom prst="line">
              <a:avLst/>
            </a:prstGeom>
            <a:ln>
              <a:solidFill>
                <a:schemeClr val="accent6">
                  <a:lumMod val="7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0BE4A063-5B14-46F6-9EF1-1617182CF64E}"/>
                </a:ext>
              </a:extLst>
            </p:cNvPr>
            <p:cNvCxnSpPr/>
            <p:nvPr/>
          </p:nvCxnSpPr>
          <p:spPr>
            <a:xfrm flipV="1">
              <a:off x="3152124" y="1224729"/>
              <a:ext cx="0" cy="1857524"/>
            </a:xfrm>
            <a:prstGeom prst="line">
              <a:avLst/>
            </a:prstGeom>
            <a:ln>
              <a:solidFill>
                <a:schemeClr val="accent6">
                  <a:lumMod val="7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3" name="CuadroTexto 12">
              <a:extLst>
                <a:ext uri="{FF2B5EF4-FFF2-40B4-BE49-F238E27FC236}">
                  <a16:creationId xmlns:a16="http://schemas.microsoft.com/office/drawing/2014/main" id="{CF00820D-B9D7-4FCB-9CE9-C02D99C9AFD2}"/>
                </a:ext>
              </a:extLst>
            </p:cNvPr>
            <p:cNvSpPr txBox="1"/>
            <p:nvPr/>
          </p:nvSpPr>
          <p:spPr>
            <a:xfrm>
              <a:off x="2216569" y="938069"/>
              <a:ext cx="945929" cy="241063"/>
            </a:xfrm>
            <a:prstGeom prst="rect">
              <a:avLst/>
            </a:prstGeom>
            <a:solidFill>
              <a:schemeClr val="bg2"/>
            </a:solidFill>
          </p:spPr>
          <p:txBody>
            <a:bodyPr wrap="square" rtlCol="0">
              <a:spAutoFit/>
            </a:bodyPr>
            <a:lstStyle/>
            <a:p>
              <a:pPr algn="ctr"/>
              <a:r>
                <a:rPr lang="es-ES" b="1">
                  <a:solidFill>
                    <a:srgbClr val="7030A0"/>
                  </a:solidFill>
                </a:rPr>
                <a:t>2,3M</a:t>
              </a:r>
            </a:p>
          </p:txBody>
        </p:sp>
        <p:cxnSp>
          <p:nvCxnSpPr>
            <p:cNvPr id="14" name="Conector recto 13">
              <a:extLst>
                <a:ext uri="{FF2B5EF4-FFF2-40B4-BE49-F238E27FC236}">
                  <a16:creationId xmlns:a16="http://schemas.microsoft.com/office/drawing/2014/main" id="{D3BBACBD-FBE6-4635-BEFF-F500A17FB017}"/>
                </a:ext>
              </a:extLst>
            </p:cNvPr>
            <p:cNvCxnSpPr/>
            <p:nvPr/>
          </p:nvCxnSpPr>
          <p:spPr>
            <a:xfrm flipV="1">
              <a:off x="4242987" y="1224729"/>
              <a:ext cx="0" cy="1857524"/>
            </a:xfrm>
            <a:prstGeom prst="line">
              <a:avLst/>
            </a:prstGeom>
            <a:ln>
              <a:solidFill>
                <a:schemeClr val="accent6">
                  <a:lumMod val="7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5" name="CuadroTexto 14">
              <a:extLst>
                <a:ext uri="{FF2B5EF4-FFF2-40B4-BE49-F238E27FC236}">
                  <a16:creationId xmlns:a16="http://schemas.microsoft.com/office/drawing/2014/main" id="{978471F5-B623-4F60-9871-288EEFD00A73}"/>
                </a:ext>
              </a:extLst>
            </p:cNvPr>
            <p:cNvSpPr txBox="1"/>
            <p:nvPr/>
          </p:nvSpPr>
          <p:spPr>
            <a:xfrm>
              <a:off x="3162498" y="1937479"/>
              <a:ext cx="1070114" cy="241063"/>
            </a:xfrm>
            <a:prstGeom prst="rect">
              <a:avLst/>
            </a:prstGeom>
            <a:solidFill>
              <a:schemeClr val="bg2"/>
            </a:solidFill>
          </p:spPr>
          <p:txBody>
            <a:bodyPr wrap="square" rtlCol="0">
              <a:spAutoFit/>
            </a:bodyPr>
            <a:lstStyle/>
            <a:p>
              <a:pPr algn="ctr"/>
              <a:r>
                <a:rPr lang="es-ES" b="1">
                  <a:solidFill>
                    <a:srgbClr val="7030A0"/>
                  </a:solidFill>
                </a:rPr>
                <a:t>3,1M</a:t>
              </a:r>
            </a:p>
          </p:txBody>
        </p:sp>
        <p:sp>
          <p:nvSpPr>
            <p:cNvPr id="16" name="CuadroTexto 15">
              <a:extLst>
                <a:ext uri="{FF2B5EF4-FFF2-40B4-BE49-F238E27FC236}">
                  <a16:creationId xmlns:a16="http://schemas.microsoft.com/office/drawing/2014/main" id="{23C36850-783D-4FAE-B1EC-72E7161DF446}"/>
                </a:ext>
              </a:extLst>
            </p:cNvPr>
            <p:cNvSpPr txBox="1"/>
            <p:nvPr/>
          </p:nvSpPr>
          <p:spPr>
            <a:xfrm>
              <a:off x="4072107" y="3105029"/>
              <a:ext cx="402156" cy="313077"/>
            </a:xfrm>
            <a:prstGeom prst="rect">
              <a:avLst/>
            </a:prstGeom>
            <a:noFill/>
          </p:spPr>
          <p:txBody>
            <a:bodyPr wrap="none" rtlCol="0">
              <a:spAutoFit/>
            </a:bodyPr>
            <a:lstStyle/>
            <a:p>
              <a:r>
                <a:rPr lang="es-ES" sz="975">
                  <a:solidFill>
                    <a:schemeClr val="bg1">
                      <a:lumMod val="50000"/>
                    </a:schemeClr>
                  </a:solidFill>
                </a:rPr>
                <a:t>60</a:t>
              </a:r>
            </a:p>
          </p:txBody>
        </p:sp>
      </p:grpSp>
      <p:sp>
        <p:nvSpPr>
          <p:cNvPr id="17" name="CuadroTexto 16">
            <a:extLst>
              <a:ext uri="{FF2B5EF4-FFF2-40B4-BE49-F238E27FC236}">
                <a16:creationId xmlns:a16="http://schemas.microsoft.com/office/drawing/2014/main" id="{2E247EB8-4A8D-4D9A-A261-E7F2330D8C37}"/>
              </a:ext>
            </a:extLst>
          </p:cNvPr>
          <p:cNvSpPr txBox="1"/>
          <p:nvPr/>
        </p:nvSpPr>
        <p:spPr>
          <a:xfrm>
            <a:off x="0" y="6204483"/>
            <a:ext cx="3629738" cy="276999"/>
          </a:xfrm>
          <a:prstGeom prst="rect">
            <a:avLst/>
          </a:prstGeom>
          <a:noFill/>
        </p:spPr>
        <p:txBody>
          <a:bodyPr wrap="square" rtlCol="0">
            <a:spAutoFit/>
          </a:bodyPr>
          <a:lstStyle/>
          <a:p>
            <a:r>
              <a:rPr lang="es-ES" sz="1200"/>
              <a:t>1. Fuente INE. Datos Febrero 2021</a:t>
            </a:r>
          </a:p>
        </p:txBody>
      </p:sp>
      <p:sp>
        <p:nvSpPr>
          <p:cNvPr id="18" name="Rectángulo 17">
            <a:extLst>
              <a:ext uri="{FF2B5EF4-FFF2-40B4-BE49-F238E27FC236}">
                <a16:creationId xmlns:a16="http://schemas.microsoft.com/office/drawing/2014/main" id="{C3D20A18-E99A-DD4F-AEB3-92BE4E1F5EC4}"/>
              </a:ext>
            </a:extLst>
          </p:cNvPr>
          <p:cNvSpPr/>
          <p:nvPr/>
        </p:nvSpPr>
        <p:spPr>
          <a:xfrm>
            <a:off x="86497" y="0"/>
            <a:ext cx="2100649"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6FD65D24-9467-8C42-851A-A1177CDF88A0}"/>
              </a:ext>
            </a:extLst>
          </p:cNvPr>
          <p:cNvSpPr/>
          <p:nvPr/>
        </p:nvSpPr>
        <p:spPr>
          <a:xfrm>
            <a:off x="10639168" y="5764427"/>
            <a:ext cx="1375720"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1328681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Agrupar 5">
            <a:extLst>
              <a:ext uri="{FF2B5EF4-FFF2-40B4-BE49-F238E27FC236}">
                <a16:creationId xmlns:a16="http://schemas.microsoft.com/office/drawing/2014/main" id="{24F34973-23A1-9040-ACFC-3C82EBAA1AD8}"/>
              </a:ext>
            </a:extLst>
          </p:cNvPr>
          <p:cNvGrpSpPr>
            <a:grpSpLocks/>
          </p:cNvGrpSpPr>
          <p:nvPr/>
        </p:nvGrpSpPr>
        <p:grpSpPr bwMode="auto">
          <a:xfrm>
            <a:off x="4138435" y="1378863"/>
            <a:ext cx="476932" cy="4451337"/>
            <a:chOff x="2809458" y="968606"/>
            <a:chExt cx="397556" cy="3339076"/>
          </a:xfrm>
        </p:grpSpPr>
        <p:sp>
          <p:nvSpPr>
            <p:cNvPr id="3" name="Rectángulo 2">
              <a:extLst>
                <a:ext uri="{FF2B5EF4-FFF2-40B4-BE49-F238E27FC236}">
                  <a16:creationId xmlns:a16="http://schemas.microsoft.com/office/drawing/2014/main" id="{5D84D3C3-3BCE-D146-8FF8-CCFE4B3FEEF0}"/>
                </a:ext>
              </a:extLst>
            </p:cNvPr>
            <p:cNvSpPr/>
            <p:nvPr/>
          </p:nvSpPr>
          <p:spPr>
            <a:xfrm>
              <a:off x="2878486" y="968606"/>
              <a:ext cx="327248" cy="3339076"/>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sz="2520"/>
            </a:p>
          </p:txBody>
        </p:sp>
        <p:sp>
          <p:nvSpPr>
            <p:cNvPr id="23" name="Text Box 13">
              <a:extLst>
                <a:ext uri="{FF2B5EF4-FFF2-40B4-BE49-F238E27FC236}">
                  <a16:creationId xmlns:a16="http://schemas.microsoft.com/office/drawing/2014/main" id="{04DB7547-EAD0-B347-8B34-B4AD87C8F532}"/>
                </a:ext>
              </a:extLst>
            </p:cNvPr>
            <p:cNvSpPr txBox="1">
              <a:spLocks noChangeArrowheads="1"/>
            </p:cNvSpPr>
            <p:nvPr/>
          </p:nvSpPr>
          <p:spPr bwMode="auto">
            <a:xfrm rot="16200000">
              <a:off x="2274310" y="3374978"/>
              <a:ext cx="1467852" cy="397556"/>
            </a:xfrm>
            <a:prstGeom prst="rect">
              <a:avLst/>
            </a:prstGeom>
            <a:noFill/>
            <a:ln w="9525">
              <a:noFill/>
              <a:miter lim="800000"/>
              <a:headEnd/>
              <a:tailEnd/>
            </a:ln>
          </p:spPr>
          <p:txBody>
            <a:bodyPr anchor="ct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defRPr/>
              </a:pPr>
              <a:r>
                <a:rPr lang="es-ES_tradnl" sz="2520" b="1" dirty="0">
                  <a:solidFill>
                    <a:srgbClr val="CCCCFF"/>
                  </a:solidFill>
                  <a:effectLst>
                    <a:outerShdw blurRad="38100" dist="38100" dir="2700000" algn="tl">
                      <a:srgbClr val="DDDDDD"/>
                    </a:outerShdw>
                  </a:effectLst>
                  <a:latin typeface="+mn-lt"/>
                  <a:cs typeface="Times New Roman" charset="0"/>
                </a:rPr>
                <a:t>Menopausia</a:t>
              </a:r>
              <a:endParaRPr lang="es-ES_tradnl" sz="2880" b="1" dirty="0">
                <a:solidFill>
                  <a:srgbClr val="CCCCFF"/>
                </a:solidFill>
                <a:effectLst>
                  <a:outerShdw blurRad="38100" dist="38100" dir="2700000" algn="tl">
                    <a:srgbClr val="DDDDDD"/>
                  </a:outerShdw>
                </a:effectLst>
                <a:latin typeface="+mn-lt"/>
                <a:cs typeface="Times New Roman" charset="0"/>
              </a:endParaRPr>
            </a:p>
          </p:txBody>
        </p:sp>
      </p:grpSp>
      <p:sp>
        <p:nvSpPr>
          <p:cNvPr id="4" name="Rectangle 2">
            <a:extLst>
              <a:ext uri="{FF2B5EF4-FFF2-40B4-BE49-F238E27FC236}">
                <a16:creationId xmlns:a16="http://schemas.microsoft.com/office/drawing/2014/main" id="{C6A9C186-43F0-E842-A026-641980B780CC}"/>
              </a:ext>
            </a:extLst>
          </p:cNvPr>
          <p:cNvSpPr>
            <a:spLocks noGrp="1" noChangeArrowheads="1"/>
          </p:cNvSpPr>
          <p:nvPr>
            <p:ph type="title"/>
          </p:nvPr>
        </p:nvSpPr>
        <p:spPr>
          <a:xfrm>
            <a:off x="1960481" y="262530"/>
            <a:ext cx="8570080" cy="590931"/>
          </a:xfrm>
          <a:noFill/>
        </p:spPr>
        <p:txBody>
          <a:bodyPr wrap="square" rtlCol="0">
            <a:spAutoFit/>
          </a:bodyPr>
          <a:lstStyle/>
          <a:p>
            <a:pPr algn="ctr">
              <a:defRPr/>
            </a:pPr>
            <a:r>
              <a:rPr lang="es-ES" sz="3600" b="1" spc="60" dirty="0">
                <a:ln w="13500">
                  <a:solidFill>
                    <a:schemeClr val="accent1">
                      <a:shade val="2500"/>
                      <a:alpha val="6500"/>
                    </a:schemeClr>
                  </a:solidFill>
                  <a:prstDash val="solid"/>
                </a:ln>
                <a:solidFill>
                  <a:srgbClr val="692479"/>
                </a:solidFill>
              </a:rPr>
              <a:t>Cambios físicos durante el climaterio</a:t>
            </a:r>
            <a:endParaRPr lang="en-US" sz="3600" b="1" spc="60" dirty="0">
              <a:ln w="13500">
                <a:solidFill>
                  <a:schemeClr val="accent1">
                    <a:shade val="2500"/>
                    <a:alpha val="6500"/>
                  </a:schemeClr>
                </a:solidFill>
                <a:prstDash val="solid"/>
              </a:ln>
              <a:solidFill>
                <a:srgbClr val="692479"/>
              </a:solidFill>
            </a:endParaRPr>
          </a:p>
        </p:txBody>
      </p:sp>
      <p:sp>
        <p:nvSpPr>
          <p:cNvPr id="141316" name="Line 5">
            <a:extLst>
              <a:ext uri="{FF2B5EF4-FFF2-40B4-BE49-F238E27FC236}">
                <a16:creationId xmlns:a16="http://schemas.microsoft.com/office/drawing/2014/main" id="{DFE8DE59-0025-3F43-8894-733C5196EC99}"/>
              </a:ext>
            </a:extLst>
          </p:cNvPr>
          <p:cNvSpPr>
            <a:spLocks noChangeShapeType="1"/>
          </p:cNvSpPr>
          <p:nvPr/>
        </p:nvSpPr>
        <p:spPr bwMode="auto">
          <a:xfrm>
            <a:off x="3038884" y="5944284"/>
            <a:ext cx="5855064" cy="0"/>
          </a:xfrm>
          <a:prstGeom prst="line">
            <a:avLst/>
          </a:prstGeom>
          <a:noFill/>
          <a:ln w="76200">
            <a:solidFill>
              <a:schemeClr val="accent1">
                <a:lumMod val="60000"/>
                <a:lumOff val="40000"/>
              </a:schemeClr>
            </a:solidFill>
            <a:round/>
            <a:headEnd/>
            <a:tailEnd/>
          </a:ln>
        </p:spPr>
        <p:txBody>
          <a:bodyPr anchor="ctr">
            <a:spAutoFit/>
          </a:bodyPr>
          <a:lstStyle/>
          <a:p>
            <a:pPr>
              <a:defRPr/>
            </a:pPr>
            <a:endParaRPr lang="es-ES" sz="2520"/>
          </a:p>
        </p:txBody>
      </p:sp>
      <p:sp>
        <p:nvSpPr>
          <p:cNvPr id="141320" name="Line 19">
            <a:extLst>
              <a:ext uri="{FF2B5EF4-FFF2-40B4-BE49-F238E27FC236}">
                <a16:creationId xmlns:a16="http://schemas.microsoft.com/office/drawing/2014/main" id="{813AFA81-E461-4645-8AFB-CE98AA852F05}"/>
              </a:ext>
            </a:extLst>
          </p:cNvPr>
          <p:cNvSpPr>
            <a:spLocks noChangeShapeType="1"/>
          </p:cNvSpPr>
          <p:nvPr/>
        </p:nvSpPr>
        <p:spPr bwMode="auto">
          <a:xfrm>
            <a:off x="4607698" y="2717436"/>
            <a:ext cx="3755645" cy="0"/>
          </a:xfrm>
          <a:prstGeom prst="line">
            <a:avLst/>
          </a:prstGeom>
          <a:noFill/>
          <a:ln w="38100" cmpd="sng">
            <a:solidFill>
              <a:schemeClr val="tx1"/>
            </a:solidFill>
            <a:round/>
            <a:headEnd/>
            <a:tailEnd type="triangle" w="med" len="med"/>
          </a:ln>
        </p:spPr>
        <p:txBody>
          <a:bodyPr wrap="none" anchor="ctr">
            <a:spAutoFit/>
          </a:bodyPr>
          <a:lstStyle/>
          <a:p>
            <a:pPr>
              <a:defRPr/>
            </a:pPr>
            <a:endParaRPr lang="es-ES" sz="2520"/>
          </a:p>
        </p:txBody>
      </p:sp>
      <p:sp>
        <p:nvSpPr>
          <p:cNvPr id="141321" name="Rectangle 20">
            <a:extLst>
              <a:ext uri="{FF2B5EF4-FFF2-40B4-BE49-F238E27FC236}">
                <a16:creationId xmlns:a16="http://schemas.microsoft.com/office/drawing/2014/main" id="{DF7870AF-CEAC-AD42-A9B8-8B49A026459B}"/>
              </a:ext>
            </a:extLst>
          </p:cNvPr>
          <p:cNvSpPr>
            <a:spLocks noChangeArrowheads="1"/>
          </p:cNvSpPr>
          <p:nvPr/>
        </p:nvSpPr>
        <p:spPr bwMode="auto">
          <a:xfrm>
            <a:off x="4629167" y="2196033"/>
            <a:ext cx="2869258" cy="476932"/>
          </a:xfrm>
          <a:prstGeom prst="rect">
            <a:avLst/>
          </a:prstGeom>
          <a:noFill/>
          <a:ln>
            <a:noFill/>
          </a:ln>
        </p:spPr>
        <p:txBody>
          <a:bodyPr wrap="none">
            <a:spAutoFit/>
          </a:bodyPr>
          <a:lstStyle/>
          <a:p>
            <a:pPr algn="ctr">
              <a:defRPr/>
            </a:pPr>
            <a:r>
              <a:rPr lang="es-ES_tradnl" sz="2520" b="1" dirty="0">
                <a:latin typeface="Calibri" charset="0"/>
                <a:cs typeface="Times New Roman" charset="0"/>
              </a:rPr>
              <a:t>Distribución de pelo</a:t>
            </a:r>
            <a:endParaRPr lang="es-ES" sz="2520" b="1" dirty="0">
              <a:latin typeface="Calibri" charset="0"/>
              <a:cs typeface="Times New Roman" charset="0"/>
            </a:endParaRPr>
          </a:p>
        </p:txBody>
      </p:sp>
      <p:sp>
        <p:nvSpPr>
          <p:cNvPr id="15" name="Line 22">
            <a:extLst>
              <a:ext uri="{FF2B5EF4-FFF2-40B4-BE49-F238E27FC236}">
                <a16:creationId xmlns:a16="http://schemas.microsoft.com/office/drawing/2014/main" id="{554A0008-62AC-E449-A676-39BB07D0E6EA}"/>
              </a:ext>
            </a:extLst>
          </p:cNvPr>
          <p:cNvSpPr>
            <a:spLocks noChangeShapeType="1"/>
          </p:cNvSpPr>
          <p:nvPr/>
        </p:nvSpPr>
        <p:spPr bwMode="auto">
          <a:xfrm>
            <a:off x="5326930" y="3286381"/>
            <a:ext cx="2967403" cy="0"/>
          </a:xfrm>
          <a:prstGeom prst="line">
            <a:avLst/>
          </a:prstGeom>
          <a:noFill/>
          <a:ln w="38100" cmpd="sng">
            <a:solidFill>
              <a:schemeClr val="accent3">
                <a:lumMod val="50000"/>
              </a:schemeClr>
            </a:solidFill>
            <a:round/>
            <a:headEnd type="oval" w="med" len="med"/>
            <a:tailEnd type="triangle" w="med" len="med"/>
          </a:ln>
        </p:spPr>
        <p:txBody>
          <a:bodyPr anchor="ctr">
            <a:spAutoFit/>
          </a:bodyPr>
          <a:lstStyle/>
          <a:p>
            <a:pPr>
              <a:defRPr/>
            </a:pPr>
            <a:endParaRPr lang="es-ES" sz="2520"/>
          </a:p>
        </p:txBody>
      </p:sp>
      <p:sp>
        <p:nvSpPr>
          <p:cNvPr id="16" name="Rectangle 23">
            <a:extLst>
              <a:ext uri="{FF2B5EF4-FFF2-40B4-BE49-F238E27FC236}">
                <a16:creationId xmlns:a16="http://schemas.microsoft.com/office/drawing/2014/main" id="{968E5C1C-80A1-1C4C-A852-143FB7162C47}"/>
              </a:ext>
            </a:extLst>
          </p:cNvPr>
          <p:cNvSpPr>
            <a:spLocks noChangeArrowheads="1"/>
          </p:cNvSpPr>
          <p:nvPr/>
        </p:nvSpPr>
        <p:spPr bwMode="auto">
          <a:xfrm>
            <a:off x="5466482" y="2830919"/>
            <a:ext cx="1932263" cy="476932"/>
          </a:xfrm>
          <a:prstGeom prst="rect">
            <a:avLst/>
          </a:prstGeom>
          <a:noFill/>
          <a:ln w="9525">
            <a:noFill/>
            <a:miter lim="800000"/>
            <a:headEnd/>
            <a:tailEnd/>
          </a:ln>
        </p:spPr>
        <p:txBody>
          <a:bodyPr wrap="none">
            <a:spAutoFit/>
          </a:bodyPr>
          <a:lstStyle/>
          <a:p>
            <a:pPr algn="ctr">
              <a:defRPr/>
            </a:pPr>
            <a:r>
              <a:rPr lang="es-ES_tradnl" sz="2520" b="1" dirty="0">
                <a:solidFill>
                  <a:schemeClr val="bg2">
                    <a:lumMod val="25000"/>
                  </a:schemeClr>
                </a:solidFill>
                <a:effectLst>
                  <a:outerShdw blurRad="38100" dist="38100" dir="2700000" algn="tl">
                    <a:srgbClr val="000000">
                      <a:alpha val="43137"/>
                    </a:srgbClr>
                  </a:outerShdw>
                </a:effectLst>
                <a:cs typeface="Times New Roman" pitchFamily="18" charset="0"/>
              </a:rPr>
              <a:t>Osteoporosis</a:t>
            </a:r>
            <a:endParaRPr lang="es-ES" sz="2520" b="1" dirty="0">
              <a:solidFill>
                <a:schemeClr val="bg2">
                  <a:lumMod val="25000"/>
                </a:schemeClr>
              </a:solidFill>
              <a:effectLst>
                <a:outerShdw blurRad="38100" dist="38100" dir="2700000" algn="tl">
                  <a:srgbClr val="000000">
                    <a:alpha val="43137"/>
                  </a:srgbClr>
                </a:outerShdw>
              </a:effectLst>
              <a:cs typeface="Times New Roman" pitchFamily="18" charset="0"/>
            </a:endParaRPr>
          </a:p>
        </p:txBody>
      </p:sp>
      <p:grpSp>
        <p:nvGrpSpPr>
          <p:cNvPr id="50185" name="Agrupar 6">
            <a:extLst>
              <a:ext uri="{FF2B5EF4-FFF2-40B4-BE49-F238E27FC236}">
                <a16:creationId xmlns:a16="http://schemas.microsoft.com/office/drawing/2014/main" id="{E0734C3F-4C13-9D49-93C6-947D31E2C0C5}"/>
              </a:ext>
            </a:extLst>
          </p:cNvPr>
          <p:cNvGrpSpPr>
            <a:grpSpLocks/>
          </p:cNvGrpSpPr>
          <p:nvPr/>
        </p:nvGrpSpPr>
        <p:grpSpPr bwMode="auto">
          <a:xfrm>
            <a:off x="3494347" y="3376860"/>
            <a:ext cx="4002545" cy="476932"/>
            <a:chOff x="2404003" y="2533027"/>
            <a:chExt cx="3334811" cy="357799"/>
          </a:xfrm>
        </p:grpSpPr>
        <p:sp>
          <p:nvSpPr>
            <p:cNvPr id="141324" name="Line 25">
              <a:extLst>
                <a:ext uri="{FF2B5EF4-FFF2-40B4-BE49-F238E27FC236}">
                  <a16:creationId xmlns:a16="http://schemas.microsoft.com/office/drawing/2014/main" id="{18501D6D-FBB8-9B49-BA04-28CAA9D89F4D}"/>
                </a:ext>
              </a:extLst>
            </p:cNvPr>
            <p:cNvSpPr>
              <a:spLocks noChangeShapeType="1"/>
            </p:cNvSpPr>
            <p:nvPr/>
          </p:nvSpPr>
          <p:spPr bwMode="auto">
            <a:xfrm flipV="1">
              <a:off x="2404003" y="2882772"/>
              <a:ext cx="3334811" cy="0"/>
            </a:xfrm>
            <a:prstGeom prst="line">
              <a:avLst/>
            </a:prstGeom>
            <a:noFill/>
            <a:ln w="38100" cmpd="sng">
              <a:solidFill>
                <a:srgbClr val="FF3300"/>
              </a:solidFill>
              <a:round/>
              <a:headEnd type="oval" w="med" len="med"/>
              <a:tailEnd type="triangle" w="med" len="med"/>
            </a:ln>
          </p:spPr>
          <p:txBody>
            <a:bodyPr anchor="ctr">
              <a:spAutoFit/>
            </a:bodyPr>
            <a:lstStyle/>
            <a:p>
              <a:pPr>
                <a:defRPr/>
              </a:pPr>
              <a:endParaRPr lang="es-ES" sz="2520"/>
            </a:p>
          </p:txBody>
        </p:sp>
        <p:sp>
          <p:nvSpPr>
            <p:cNvPr id="18" name="Rectangle 26">
              <a:extLst>
                <a:ext uri="{FF2B5EF4-FFF2-40B4-BE49-F238E27FC236}">
                  <a16:creationId xmlns:a16="http://schemas.microsoft.com/office/drawing/2014/main" id="{4C483E99-6E62-D545-BFFA-8D1B7550A00F}"/>
                </a:ext>
              </a:extLst>
            </p:cNvPr>
            <p:cNvSpPr>
              <a:spLocks noChangeArrowheads="1"/>
            </p:cNvSpPr>
            <p:nvPr/>
          </p:nvSpPr>
          <p:spPr bwMode="auto">
            <a:xfrm>
              <a:off x="3432556" y="2533027"/>
              <a:ext cx="1009387" cy="357799"/>
            </a:xfrm>
            <a:prstGeom prst="rect">
              <a:avLst/>
            </a:prstGeom>
            <a:noFill/>
            <a:ln w="9525">
              <a:noFill/>
              <a:miter lim="800000"/>
              <a:headEnd/>
              <a:tailEnd/>
            </a:ln>
          </p:spPr>
          <p:txBody>
            <a:bodyPr wrap="none">
              <a:spAutoFit/>
            </a:bodyPr>
            <a:lstStyle/>
            <a:p>
              <a:pPr algn="ctr">
                <a:defRPr/>
              </a:pPr>
              <a:r>
                <a:rPr lang="es-ES_tradnl" sz="2520" b="1" dirty="0">
                  <a:solidFill>
                    <a:srgbClr val="FF3300"/>
                  </a:solidFill>
                  <a:effectLst>
                    <a:outerShdw blurRad="38100" dist="38100" dir="2700000" algn="tl">
                      <a:srgbClr val="000000">
                        <a:alpha val="43137"/>
                      </a:srgbClr>
                    </a:outerShdw>
                  </a:effectLst>
                  <a:ea typeface="Tahoma" pitchFamily="34" charset="0"/>
                  <a:cs typeface="Tahoma" pitchFamily="34" charset="0"/>
                </a:rPr>
                <a:t>Sofocos</a:t>
              </a:r>
              <a:endParaRPr lang="es-ES" sz="2520" b="1" dirty="0">
                <a:solidFill>
                  <a:srgbClr val="FF3300"/>
                </a:solidFill>
                <a:effectLst>
                  <a:outerShdw blurRad="38100" dist="38100" dir="2700000" algn="tl">
                    <a:srgbClr val="000000">
                      <a:alpha val="43137"/>
                    </a:srgbClr>
                  </a:outerShdw>
                </a:effectLst>
                <a:ea typeface="Tahoma" pitchFamily="34" charset="0"/>
                <a:cs typeface="Tahoma" pitchFamily="34" charset="0"/>
              </a:endParaRPr>
            </a:p>
          </p:txBody>
        </p:sp>
      </p:grpSp>
      <p:sp>
        <p:nvSpPr>
          <p:cNvPr id="141326" name="Rectangle 29">
            <a:extLst>
              <a:ext uri="{FF2B5EF4-FFF2-40B4-BE49-F238E27FC236}">
                <a16:creationId xmlns:a16="http://schemas.microsoft.com/office/drawing/2014/main" id="{1E54C9EC-BA74-2442-A470-8F2F7034AA23}"/>
              </a:ext>
            </a:extLst>
          </p:cNvPr>
          <p:cNvSpPr>
            <a:spLocks noChangeArrowheads="1"/>
          </p:cNvSpPr>
          <p:nvPr/>
        </p:nvSpPr>
        <p:spPr bwMode="auto">
          <a:xfrm>
            <a:off x="6245521" y="3924336"/>
            <a:ext cx="2458268" cy="476931"/>
          </a:xfrm>
          <a:prstGeom prst="rect">
            <a:avLst/>
          </a:prstGeom>
          <a:noFill/>
          <a:ln>
            <a:noFill/>
          </a:ln>
        </p:spPr>
        <p:txBody>
          <a:bodyPr wrap="none">
            <a:spAutoFit/>
          </a:bodyPr>
          <a:lstStyle/>
          <a:p>
            <a:pPr algn="ctr">
              <a:defRPr/>
            </a:pPr>
            <a:r>
              <a:rPr lang="es-ES_tradnl" sz="2520" b="1" dirty="0">
                <a:solidFill>
                  <a:srgbClr val="9900CC"/>
                </a:solidFill>
                <a:latin typeface="Calibri" charset="0"/>
                <a:cs typeface="Times New Roman" charset="0"/>
              </a:rPr>
              <a:t>E. Cardiovascular</a:t>
            </a:r>
            <a:endParaRPr lang="es-ES" sz="2520" b="1" dirty="0">
              <a:solidFill>
                <a:srgbClr val="9900CC"/>
              </a:solidFill>
              <a:latin typeface="Calibri" charset="0"/>
              <a:cs typeface="Times New Roman" charset="0"/>
            </a:endParaRPr>
          </a:p>
        </p:txBody>
      </p:sp>
      <p:sp>
        <p:nvSpPr>
          <p:cNvPr id="141327" name="Line 31">
            <a:extLst>
              <a:ext uri="{FF2B5EF4-FFF2-40B4-BE49-F238E27FC236}">
                <a16:creationId xmlns:a16="http://schemas.microsoft.com/office/drawing/2014/main" id="{D5DD7826-A11A-034D-A4FF-9F320380D75D}"/>
              </a:ext>
            </a:extLst>
          </p:cNvPr>
          <p:cNvSpPr>
            <a:spLocks noChangeShapeType="1"/>
          </p:cNvSpPr>
          <p:nvPr/>
        </p:nvSpPr>
        <p:spPr bwMode="auto">
          <a:xfrm>
            <a:off x="5837598" y="4968676"/>
            <a:ext cx="2620824" cy="0"/>
          </a:xfrm>
          <a:prstGeom prst="line">
            <a:avLst/>
          </a:prstGeom>
          <a:noFill/>
          <a:ln w="38100" cmpd="sng">
            <a:solidFill>
              <a:schemeClr val="accent2"/>
            </a:solidFill>
            <a:round/>
            <a:headEnd type="oval" w="med" len="med"/>
            <a:tailEnd type="triangle" w="med" len="med"/>
          </a:ln>
        </p:spPr>
        <p:txBody>
          <a:bodyPr anchor="ctr">
            <a:spAutoFit/>
          </a:bodyPr>
          <a:lstStyle/>
          <a:p>
            <a:pPr>
              <a:defRPr/>
            </a:pPr>
            <a:endParaRPr lang="es-ES" sz="2520"/>
          </a:p>
        </p:txBody>
      </p:sp>
      <p:sp>
        <p:nvSpPr>
          <p:cNvPr id="141328" name="Rectangle 32">
            <a:extLst>
              <a:ext uri="{FF2B5EF4-FFF2-40B4-BE49-F238E27FC236}">
                <a16:creationId xmlns:a16="http://schemas.microsoft.com/office/drawing/2014/main" id="{D46C7AF9-7720-D04A-BC23-568E6C022A52}"/>
              </a:ext>
            </a:extLst>
          </p:cNvPr>
          <p:cNvSpPr>
            <a:spLocks noChangeArrowheads="1"/>
          </p:cNvSpPr>
          <p:nvPr/>
        </p:nvSpPr>
        <p:spPr bwMode="auto">
          <a:xfrm>
            <a:off x="5886672" y="4488679"/>
            <a:ext cx="2370856" cy="476931"/>
          </a:xfrm>
          <a:prstGeom prst="rect">
            <a:avLst/>
          </a:prstGeom>
          <a:noFill/>
          <a:ln>
            <a:noFill/>
          </a:ln>
        </p:spPr>
        <p:txBody>
          <a:bodyPr wrap="none">
            <a:spAutoFit/>
          </a:bodyPr>
          <a:lstStyle/>
          <a:p>
            <a:pPr algn="ctr">
              <a:defRPr/>
            </a:pPr>
            <a:r>
              <a:rPr lang="es-ES_tradnl" sz="2520" b="1" dirty="0">
                <a:solidFill>
                  <a:schemeClr val="accent2"/>
                </a:solidFill>
                <a:latin typeface="Calibri" charset="0"/>
                <a:cs typeface="Times New Roman" charset="0"/>
              </a:rPr>
              <a:t>Atrofia mamaria</a:t>
            </a:r>
            <a:endParaRPr lang="es-ES" sz="2520" b="1" dirty="0">
              <a:solidFill>
                <a:schemeClr val="accent2"/>
              </a:solidFill>
              <a:latin typeface="Calibri" charset="0"/>
              <a:cs typeface="Times New Roman" charset="0"/>
            </a:endParaRPr>
          </a:p>
        </p:txBody>
      </p:sp>
      <p:sp>
        <p:nvSpPr>
          <p:cNvPr id="141329" name="Line 34">
            <a:extLst>
              <a:ext uri="{FF2B5EF4-FFF2-40B4-BE49-F238E27FC236}">
                <a16:creationId xmlns:a16="http://schemas.microsoft.com/office/drawing/2014/main" id="{7A51D011-D9F2-104C-9321-A879FAF74861}"/>
              </a:ext>
            </a:extLst>
          </p:cNvPr>
          <p:cNvSpPr>
            <a:spLocks noChangeShapeType="1"/>
          </p:cNvSpPr>
          <p:nvPr/>
        </p:nvSpPr>
        <p:spPr bwMode="auto">
          <a:xfrm>
            <a:off x="6352868" y="4428869"/>
            <a:ext cx="2399994" cy="0"/>
          </a:xfrm>
          <a:prstGeom prst="line">
            <a:avLst/>
          </a:prstGeom>
          <a:noFill/>
          <a:ln w="38100" cmpd="sng">
            <a:solidFill>
              <a:schemeClr val="folHlink"/>
            </a:solidFill>
            <a:round/>
            <a:headEnd type="oval" w="med" len="med"/>
            <a:tailEnd type="triangle" w="med" len="med"/>
          </a:ln>
        </p:spPr>
        <p:txBody>
          <a:bodyPr anchor="ctr">
            <a:spAutoFit/>
          </a:bodyPr>
          <a:lstStyle/>
          <a:p>
            <a:pPr>
              <a:defRPr/>
            </a:pPr>
            <a:endParaRPr lang="es-ES" sz="2520"/>
          </a:p>
        </p:txBody>
      </p:sp>
      <p:sp>
        <p:nvSpPr>
          <p:cNvPr id="141331" name="Rectangle 35">
            <a:extLst>
              <a:ext uri="{FF2B5EF4-FFF2-40B4-BE49-F238E27FC236}">
                <a16:creationId xmlns:a16="http://schemas.microsoft.com/office/drawing/2014/main" id="{0F89B7C2-64EE-994E-AF40-1A2085A0F623}"/>
              </a:ext>
            </a:extLst>
          </p:cNvPr>
          <p:cNvSpPr>
            <a:spLocks noChangeArrowheads="1"/>
          </p:cNvSpPr>
          <p:nvPr/>
        </p:nvSpPr>
        <p:spPr bwMode="auto">
          <a:xfrm>
            <a:off x="5854469" y="5085226"/>
            <a:ext cx="2542613" cy="476932"/>
          </a:xfrm>
          <a:prstGeom prst="rect">
            <a:avLst/>
          </a:prstGeom>
          <a:noFill/>
          <a:ln>
            <a:noFill/>
          </a:ln>
        </p:spPr>
        <p:txBody>
          <a:bodyPr wrap="none">
            <a:spAutoFit/>
          </a:bodyPr>
          <a:lstStyle/>
          <a:p>
            <a:pPr algn="ctr">
              <a:defRPr/>
            </a:pPr>
            <a:r>
              <a:rPr lang="es-ES_tradnl" sz="2520" b="1" dirty="0">
                <a:solidFill>
                  <a:srgbClr val="006600"/>
                </a:solidFill>
                <a:latin typeface="Calibri" charset="0"/>
                <a:cs typeface="Times New Roman" charset="0"/>
              </a:rPr>
              <a:t>Atrofia urogenital</a:t>
            </a:r>
            <a:endParaRPr lang="es-ES" sz="2520" b="1" dirty="0">
              <a:solidFill>
                <a:srgbClr val="006600"/>
              </a:solidFill>
              <a:latin typeface="Calibri" charset="0"/>
              <a:cs typeface="Times New Roman" charset="0"/>
            </a:endParaRPr>
          </a:p>
        </p:txBody>
      </p:sp>
      <p:sp>
        <p:nvSpPr>
          <p:cNvPr id="141332" name="Line 6">
            <a:extLst>
              <a:ext uri="{FF2B5EF4-FFF2-40B4-BE49-F238E27FC236}">
                <a16:creationId xmlns:a16="http://schemas.microsoft.com/office/drawing/2014/main" id="{96C0AF38-BAD7-1547-A036-27A994B34B4B}"/>
              </a:ext>
            </a:extLst>
          </p:cNvPr>
          <p:cNvSpPr>
            <a:spLocks noChangeShapeType="1"/>
          </p:cNvSpPr>
          <p:nvPr/>
        </p:nvSpPr>
        <p:spPr bwMode="auto">
          <a:xfrm>
            <a:off x="3391599" y="5813658"/>
            <a:ext cx="0" cy="139552"/>
          </a:xfrm>
          <a:prstGeom prst="line">
            <a:avLst/>
          </a:prstGeom>
          <a:noFill/>
          <a:ln w="76200">
            <a:solidFill>
              <a:srgbClr val="FFFF00"/>
            </a:solidFill>
            <a:round/>
            <a:headEnd/>
            <a:tailEnd/>
          </a:ln>
        </p:spPr>
        <p:txBody>
          <a:bodyPr wrap="none" anchor="ctr">
            <a:spAutoFit/>
          </a:bodyPr>
          <a:lstStyle/>
          <a:p>
            <a:pPr>
              <a:defRPr/>
            </a:pPr>
            <a:endParaRPr lang="es-ES" sz="2520"/>
          </a:p>
        </p:txBody>
      </p:sp>
      <p:sp>
        <p:nvSpPr>
          <p:cNvPr id="141333" name="Line 7">
            <a:extLst>
              <a:ext uri="{FF2B5EF4-FFF2-40B4-BE49-F238E27FC236}">
                <a16:creationId xmlns:a16="http://schemas.microsoft.com/office/drawing/2014/main" id="{E0322995-5282-FC46-B76C-9323A59EB365}"/>
              </a:ext>
            </a:extLst>
          </p:cNvPr>
          <p:cNvSpPr>
            <a:spLocks noChangeShapeType="1"/>
          </p:cNvSpPr>
          <p:nvPr/>
        </p:nvSpPr>
        <p:spPr bwMode="auto">
          <a:xfrm>
            <a:off x="4348529" y="5813658"/>
            <a:ext cx="0" cy="139552"/>
          </a:xfrm>
          <a:prstGeom prst="line">
            <a:avLst/>
          </a:prstGeom>
          <a:noFill/>
          <a:ln w="76200">
            <a:solidFill>
              <a:srgbClr val="FFFF00"/>
            </a:solidFill>
            <a:round/>
            <a:headEnd/>
            <a:tailEnd/>
          </a:ln>
        </p:spPr>
        <p:txBody>
          <a:bodyPr wrap="none" anchor="ctr">
            <a:spAutoFit/>
          </a:bodyPr>
          <a:lstStyle/>
          <a:p>
            <a:pPr>
              <a:defRPr/>
            </a:pPr>
            <a:endParaRPr lang="es-ES" sz="2520"/>
          </a:p>
        </p:txBody>
      </p:sp>
      <p:sp>
        <p:nvSpPr>
          <p:cNvPr id="141334" name="Line 9">
            <a:extLst>
              <a:ext uri="{FF2B5EF4-FFF2-40B4-BE49-F238E27FC236}">
                <a16:creationId xmlns:a16="http://schemas.microsoft.com/office/drawing/2014/main" id="{97DAEB12-C0C4-2B4D-9081-979D1B3E4206}"/>
              </a:ext>
            </a:extLst>
          </p:cNvPr>
          <p:cNvSpPr>
            <a:spLocks noChangeShapeType="1"/>
          </p:cNvSpPr>
          <p:nvPr/>
        </p:nvSpPr>
        <p:spPr bwMode="auto">
          <a:xfrm>
            <a:off x="6446415" y="5813658"/>
            <a:ext cx="0" cy="139552"/>
          </a:xfrm>
          <a:prstGeom prst="line">
            <a:avLst/>
          </a:prstGeom>
          <a:noFill/>
          <a:ln w="76200">
            <a:solidFill>
              <a:srgbClr val="FFFF00"/>
            </a:solidFill>
            <a:round/>
            <a:headEnd/>
            <a:tailEnd/>
          </a:ln>
        </p:spPr>
        <p:txBody>
          <a:bodyPr wrap="none" anchor="ctr">
            <a:spAutoFit/>
          </a:bodyPr>
          <a:lstStyle/>
          <a:p>
            <a:pPr>
              <a:defRPr/>
            </a:pPr>
            <a:endParaRPr lang="es-ES" sz="2520"/>
          </a:p>
        </p:txBody>
      </p:sp>
      <p:sp>
        <p:nvSpPr>
          <p:cNvPr id="141335" name="Line 10">
            <a:extLst>
              <a:ext uri="{FF2B5EF4-FFF2-40B4-BE49-F238E27FC236}">
                <a16:creationId xmlns:a16="http://schemas.microsoft.com/office/drawing/2014/main" id="{844D9CA9-D656-8442-B471-3EE0A5950503}"/>
              </a:ext>
            </a:extLst>
          </p:cNvPr>
          <p:cNvSpPr>
            <a:spLocks noChangeShapeType="1"/>
          </p:cNvSpPr>
          <p:nvPr/>
        </p:nvSpPr>
        <p:spPr bwMode="auto">
          <a:xfrm>
            <a:off x="7496890" y="5813658"/>
            <a:ext cx="0" cy="139552"/>
          </a:xfrm>
          <a:prstGeom prst="line">
            <a:avLst/>
          </a:prstGeom>
          <a:noFill/>
          <a:ln w="76200">
            <a:solidFill>
              <a:srgbClr val="FFFF00"/>
            </a:solidFill>
            <a:round/>
            <a:headEnd/>
            <a:tailEnd/>
          </a:ln>
        </p:spPr>
        <p:txBody>
          <a:bodyPr wrap="none" anchor="ctr">
            <a:spAutoFit/>
          </a:bodyPr>
          <a:lstStyle/>
          <a:p>
            <a:pPr>
              <a:defRPr/>
            </a:pPr>
            <a:endParaRPr lang="es-ES" sz="2520"/>
          </a:p>
        </p:txBody>
      </p:sp>
      <p:sp>
        <p:nvSpPr>
          <p:cNvPr id="141336" name="Line 11">
            <a:extLst>
              <a:ext uri="{FF2B5EF4-FFF2-40B4-BE49-F238E27FC236}">
                <a16:creationId xmlns:a16="http://schemas.microsoft.com/office/drawing/2014/main" id="{FCF2BA94-24B9-0548-97C1-B6A1189D0402}"/>
              </a:ext>
            </a:extLst>
          </p:cNvPr>
          <p:cNvSpPr>
            <a:spLocks noChangeShapeType="1"/>
          </p:cNvSpPr>
          <p:nvPr/>
        </p:nvSpPr>
        <p:spPr bwMode="auto">
          <a:xfrm>
            <a:off x="8544300" y="5813658"/>
            <a:ext cx="0" cy="139552"/>
          </a:xfrm>
          <a:prstGeom prst="line">
            <a:avLst/>
          </a:prstGeom>
          <a:noFill/>
          <a:ln w="76200">
            <a:solidFill>
              <a:srgbClr val="FFFF00"/>
            </a:solidFill>
            <a:round/>
            <a:headEnd/>
            <a:tailEnd/>
          </a:ln>
        </p:spPr>
        <p:txBody>
          <a:bodyPr wrap="none" anchor="ctr">
            <a:spAutoFit/>
          </a:bodyPr>
          <a:lstStyle/>
          <a:p>
            <a:pPr>
              <a:defRPr/>
            </a:pPr>
            <a:endParaRPr lang="es-ES" sz="2520"/>
          </a:p>
        </p:txBody>
      </p:sp>
      <p:sp>
        <p:nvSpPr>
          <p:cNvPr id="141337" name="Line 9">
            <a:extLst>
              <a:ext uri="{FF2B5EF4-FFF2-40B4-BE49-F238E27FC236}">
                <a16:creationId xmlns:a16="http://schemas.microsoft.com/office/drawing/2014/main" id="{95AD1E94-C3D3-0A4E-9A5C-801782E42DB1}"/>
              </a:ext>
            </a:extLst>
          </p:cNvPr>
          <p:cNvSpPr>
            <a:spLocks noChangeShapeType="1"/>
          </p:cNvSpPr>
          <p:nvPr/>
        </p:nvSpPr>
        <p:spPr bwMode="auto">
          <a:xfrm>
            <a:off x="5409740" y="5786056"/>
            <a:ext cx="0" cy="142619"/>
          </a:xfrm>
          <a:prstGeom prst="line">
            <a:avLst/>
          </a:prstGeom>
          <a:noFill/>
          <a:ln w="76200">
            <a:solidFill>
              <a:srgbClr val="FFFF00"/>
            </a:solidFill>
            <a:round/>
            <a:headEnd/>
            <a:tailEnd/>
          </a:ln>
        </p:spPr>
        <p:txBody>
          <a:bodyPr anchor="ctr">
            <a:spAutoFit/>
          </a:bodyPr>
          <a:lstStyle/>
          <a:p>
            <a:pPr>
              <a:defRPr/>
            </a:pPr>
            <a:endParaRPr lang="es-ES" sz="2520"/>
          </a:p>
        </p:txBody>
      </p:sp>
      <p:sp>
        <p:nvSpPr>
          <p:cNvPr id="141338" name="Line 34">
            <a:extLst>
              <a:ext uri="{FF2B5EF4-FFF2-40B4-BE49-F238E27FC236}">
                <a16:creationId xmlns:a16="http://schemas.microsoft.com/office/drawing/2014/main" id="{08AEF967-709E-624B-B19C-9B96A641F250}"/>
              </a:ext>
            </a:extLst>
          </p:cNvPr>
          <p:cNvSpPr>
            <a:spLocks noChangeShapeType="1"/>
          </p:cNvSpPr>
          <p:nvPr/>
        </p:nvSpPr>
        <p:spPr bwMode="auto">
          <a:xfrm>
            <a:off x="4981882" y="5572892"/>
            <a:ext cx="3755645" cy="0"/>
          </a:xfrm>
          <a:prstGeom prst="line">
            <a:avLst/>
          </a:prstGeom>
          <a:noFill/>
          <a:ln w="38100" cmpd="sng">
            <a:solidFill>
              <a:srgbClr val="006600"/>
            </a:solidFill>
            <a:round/>
            <a:headEnd type="oval" w="med" len="med"/>
            <a:tailEnd type="triangle" w="med" len="med"/>
          </a:ln>
        </p:spPr>
        <p:txBody>
          <a:bodyPr wrap="none" anchor="ctr">
            <a:spAutoFit/>
          </a:bodyPr>
          <a:lstStyle/>
          <a:p>
            <a:pPr>
              <a:defRPr/>
            </a:pPr>
            <a:endParaRPr lang="es-ES" sz="2520"/>
          </a:p>
        </p:txBody>
      </p:sp>
      <p:grpSp>
        <p:nvGrpSpPr>
          <p:cNvPr id="50198" name="Agrupar 8">
            <a:extLst>
              <a:ext uri="{FF2B5EF4-FFF2-40B4-BE49-F238E27FC236}">
                <a16:creationId xmlns:a16="http://schemas.microsoft.com/office/drawing/2014/main" id="{8017FA24-2ED2-7147-9361-58630036EC2F}"/>
              </a:ext>
            </a:extLst>
          </p:cNvPr>
          <p:cNvGrpSpPr>
            <a:grpSpLocks/>
          </p:cNvGrpSpPr>
          <p:nvPr/>
        </p:nvGrpSpPr>
        <p:grpSpPr bwMode="auto">
          <a:xfrm>
            <a:off x="4606058" y="1617888"/>
            <a:ext cx="4108360" cy="538273"/>
            <a:chOff x="3213073" y="1213037"/>
            <a:chExt cx="3423412" cy="403832"/>
          </a:xfrm>
        </p:grpSpPr>
        <p:sp>
          <p:nvSpPr>
            <p:cNvPr id="141318" name="Line 16">
              <a:extLst>
                <a:ext uri="{FF2B5EF4-FFF2-40B4-BE49-F238E27FC236}">
                  <a16:creationId xmlns:a16="http://schemas.microsoft.com/office/drawing/2014/main" id="{7F515178-4623-2A40-BB74-D6A4A015DB57}"/>
                </a:ext>
              </a:extLst>
            </p:cNvPr>
            <p:cNvSpPr>
              <a:spLocks noChangeShapeType="1"/>
            </p:cNvSpPr>
            <p:nvPr/>
          </p:nvSpPr>
          <p:spPr bwMode="auto">
            <a:xfrm>
              <a:off x="3220738" y="1616869"/>
              <a:ext cx="3128224" cy="0"/>
            </a:xfrm>
            <a:prstGeom prst="line">
              <a:avLst/>
            </a:prstGeom>
            <a:noFill/>
            <a:ln w="38100" cmpd="sng">
              <a:solidFill>
                <a:schemeClr val="accent6">
                  <a:lumMod val="50000"/>
                </a:schemeClr>
              </a:solidFill>
              <a:round/>
              <a:headEnd/>
              <a:tailEnd type="triangle" w="med" len="med"/>
            </a:ln>
          </p:spPr>
          <p:txBody>
            <a:bodyPr wrap="none" anchor="ctr">
              <a:spAutoFit/>
            </a:bodyPr>
            <a:lstStyle/>
            <a:p>
              <a:pPr>
                <a:defRPr/>
              </a:pPr>
              <a:endParaRPr lang="es-ES" sz="2520"/>
            </a:p>
          </p:txBody>
        </p:sp>
        <p:sp>
          <p:nvSpPr>
            <p:cNvPr id="12" name="Text Box 17">
              <a:extLst>
                <a:ext uri="{FF2B5EF4-FFF2-40B4-BE49-F238E27FC236}">
                  <a16:creationId xmlns:a16="http://schemas.microsoft.com/office/drawing/2014/main" id="{AAA00E12-17D1-8240-BE0C-1A76B9151245}"/>
                </a:ext>
              </a:extLst>
            </p:cNvPr>
            <p:cNvSpPr txBox="1">
              <a:spLocks noChangeArrowheads="1"/>
            </p:cNvSpPr>
            <p:nvPr/>
          </p:nvSpPr>
          <p:spPr bwMode="auto">
            <a:xfrm>
              <a:off x="3213073" y="1213037"/>
              <a:ext cx="3423412" cy="357811"/>
            </a:xfrm>
            <a:prstGeom prst="rect">
              <a:avLst/>
            </a:prstGeom>
            <a:noFill/>
            <a:ln w="9525">
              <a:noFill/>
              <a:miter lim="800000"/>
              <a:headEnd/>
              <a:tailEnd/>
            </a:ln>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defRPr/>
              </a:pPr>
              <a:r>
                <a:rPr lang="es-ES_tradnl" sz="2520" b="1" dirty="0">
                  <a:solidFill>
                    <a:srgbClr val="632523"/>
                  </a:solidFill>
                  <a:effectLst>
                    <a:outerShdw blurRad="38100" dist="38100" dir="2700000" algn="tl">
                      <a:srgbClr val="DDDDDD"/>
                    </a:outerShdw>
                  </a:effectLst>
                  <a:latin typeface="+mn-lt"/>
                  <a:cs typeface="Times New Roman" charset="0"/>
                </a:rPr>
                <a:t>Cambios </a:t>
              </a:r>
              <a:r>
                <a:rPr lang="es-ES_tradnl" sz="2520" b="1" dirty="0">
                  <a:solidFill>
                    <a:srgbClr val="632523"/>
                  </a:solidFill>
                  <a:effectLst>
                    <a:outerShdw blurRad="38100" dist="38100" dir="2700000" algn="tl">
                      <a:srgbClr val="DDDDDD"/>
                    </a:outerShdw>
                  </a:effectLst>
                  <a:latin typeface="+mn-lt"/>
                  <a:cs typeface="Tahoma" charset="0"/>
                </a:rPr>
                <a:t>cutáneos    colágeno</a:t>
              </a:r>
              <a:endParaRPr lang="es-ES" sz="2520" b="1" dirty="0">
                <a:solidFill>
                  <a:srgbClr val="632523"/>
                </a:solidFill>
                <a:effectLst>
                  <a:outerShdw blurRad="38100" dist="38100" dir="2700000" algn="tl">
                    <a:srgbClr val="DDDDDD"/>
                  </a:outerShdw>
                </a:effectLst>
                <a:latin typeface="+mn-lt"/>
                <a:cs typeface="Tahoma" charset="0"/>
              </a:endParaRPr>
            </a:p>
          </p:txBody>
        </p:sp>
        <p:sp>
          <p:nvSpPr>
            <p:cNvPr id="2" name="Flecha abajo 1">
              <a:extLst>
                <a:ext uri="{FF2B5EF4-FFF2-40B4-BE49-F238E27FC236}">
                  <a16:creationId xmlns:a16="http://schemas.microsoft.com/office/drawing/2014/main" id="{7A1FE327-D787-3741-8819-670E4B16C3F9}"/>
                </a:ext>
              </a:extLst>
            </p:cNvPr>
            <p:cNvSpPr/>
            <p:nvPr/>
          </p:nvSpPr>
          <p:spPr>
            <a:xfrm>
              <a:off x="5356227" y="1313935"/>
              <a:ext cx="125120" cy="224638"/>
            </a:xfrm>
            <a:prstGeom prst="downArrow">
              <a:avLst/>
            </a:prstGeom>
            <a:solidFill>
              <a:schemeClr val="accent6">
                <a:lumMod val="50000"/>
              </a:schemeClr>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sz="2520"/>
            </a:p>
          </p:txBody>
        </p:sp>
      </p:grpSp>
      <p:sp>
        <p:nvSpPr>
          <p:cNvPr id="8" name="Rectangle 7">
            <a:extLst>
              <a:ext uri="{FF2B5EF4-FFF2-40B4-BE49-F238E27FC236}">
                <a16:creationId xmlns:a16="http://schemas.microsoft.com/office/drawing/2014/main" id="{933F216F-BA21-E044-B22E-7673B82D5C83}"/>
              </a:ext>
            </a:extLst>
          </p:cNvPr>
          <p:cNvSpPr/>
          <p:nvPr/>
        </p:nvSpPr>
        <p:spPr>
          <a:xfrm>
            <a:off x="5206453" y="6027873"/>
            <a:ext cx="1941557" cy="276999"/>
          </a:xfrm>
          <a:prstGeom prst="rect">
            <a:avLst/>
          </a:prstGeom>
        </p:spPr>
        <p:txBody>
          <a:bodyPr wrap="none">
            <a:spAutoFit/>
          </a:bodyPr>
          <a:lstStyle/>
          <a:p>
            <a:pPr>
              <a:defRPr/>
            </a:pPr>
            <a:r>
              <a:rPr lang="es-ES_tradnl" altLang="es-ES" sz="1200" dirty="0"/>
              <a:t>Adaptado de Simpson, 1981</a:t>
            </a:r>
            <a:endParaRPr lang="es-ES" altLang="es-ES" sz="1200" dirty="0"/>
          </a:p>
        </p:txBody>
      </p:sp>
      <p:sp>
        <p:nvSpPr>
          <p:cNvPr id="34" name="Rectangle 3">
            <a:extLst>
              <a:ext uri="{FF2B5EF4-FFF2-40B4-BE49-F238E27FC236}">
                <a16:creationId xmlns:a16="http://schemas.microsoft.com/office/drawing/2014/main" id="{C1279DEA-C4EC-674E-B64A-27A282DAB0BA}"/>
              </a:ext>
            </a:extLst>
          </p:cNvPr>
          <p:cNvSpPr txBox="1">
            <a:spLocks noChangeArrowheads="1"/>
          </p:cNvSpPr>
          <p:nvPr/>
        </p:nvSpPr>
        <p:spPr>
          <a:xfrm>
            <a:off x="534611" y="1226833"/>
            <a:ext cx="3855325" cy="5454810"/>
          </a:xfrm>
          <a:prstGeom prst="rect">
            <a:avLst/>
          </a:prstGeom>
        </p:spPr>
        <p:txBody>
          <a:bodyPr lIns="109570" tIns="54774" rIns="109570" bIns="54774"/>
          <a:lstStyle>
            <a:lvl1pPr marL="342402" indent="-342402" algn="l" defTabSz="456530" rtl="0" eaLnBrk="1" latinLnBrk="0" hangingPunct="1">
              <a:spcBef>
                <a:spcPct val="20000"/>
              </a:spcBef>
              <a:buFont typeface="Arial"/>
              <a:buChar char="•"/>
              <a:defRPr sz="3200" kern="1200">
                <a:solidFill>
                  <a:schemeClr val="tx1"/>
                </a:solidFill>
                <a:latin typeface="+mn-lt"/>
                <a:ea typeface="+mn-ea"/>
                <a:cs typeface="+mn-cs"/>
              </a:defRPr>
            </a:lvl1pPr>
            <a:lvl2pPr marL="741871" indent="-285337" algn="l" defTabSz="456530" rtl="0" eaLnBrk="1" latinLnBrk="0" hangingPunct="1">
              <a:spcBef>
                <a:spcPct val="20000"/>
              </a:spcBef>
              <a:buFont typeface="Arial"/>
              <a:buChar char="–"/>
              <a:defRPr sz="2800" kern="1200">
                <a:solidFill>
                  <a:schemeClr val="tx1"/>
                </a:solidFill>
                <a:latin typeface="+mn-lt"/>
                <a:ea typeface="+mn-ea"/>
                <a:cs typeface="+mn-cs"/>
              </a:defRPr>
            </a:lvl2pPr>
            <a:lvl3pPr marL="1141348" indent="-228270" algn="l" defTabSz="456530" rtl="0" eaLnBrk="1" latinLnBrk="0" hangingPunct="1">
              <a:spcBef>
                <a:spcPct val="20000"/>
              </a:spcBef>
              <a:buFont typeface="Arial"/>
              <a:buChar char="•"/>
              <a:defRPr sz="2400" kern="1200">
                <a:solidFill>
                  <a:schemeClr val="tx1"/>
                </a:solidFill>
                <a:latin typeface="+mn-lt"/>
                <a:ea typeface="+mn-ea"/>
                <a:cs typeface="+mn-cs"/>
              </a:defRPr>
            </a:lvl3pPr>
            <a:lvl4pPr marL="1597876" indent="-228270" algn="l" defTabSz="456530" rtl="0" eaLnBrk="1" latinLnBrk="0" hangingPunct="1">
              <a:spcBef>
                <a:spcPct val="20000"/>
              </a:spcBef>
              <a:buFont typeface="Arial"/>
              <a:buChar char="–"/>
              <a:defRPr sz="2000" kern="1200">
                <a:solidFill>
                  <a:schemeClr val="tx1"/>
                </a:solidFill>
                <a:latin typeface="+mn-lt"/>
                <a:ea typeface="+mn-ea"/>
                <a:cs typeface="+mn-cs"/>
              </a:defRPr>
            </a:lvl4pPr>
            <a:lvl5pPr marL="2054415" indent="-228270" algn="l" defTabSz="456530" rtl="0" eaLnBrk="1" latinLnBrk="0" hangingPunct="1">
              <a:spcBef>
                <a:spcPct val="20000"/>
              </a:spcBef>
              <a:buFont typeface="Arial"/>
              <a:buChar char="»"/>
              <a:defRPr sz="2000" kern="1200">
                <a:solidFill>
                  <a:schemeClr val="tx1"/>
                </a:solidFill>
                <a:latin typeface="+mn-lt"/>
                <a:ea typeface="+mn-ea"/>
                <a:cs typeface="+mn-cs"/>
              </a:defRPr>
            </a:lvl5pPr>
            <a:lvl6pPr marL="2510954" indent="-228270" algn="l" defTabSz="456530" rtl="0" eaLnBrk="1" latinLnBrk="0" hangingPunct="1">
              <a:spcBef>
                <a:spcPct val="20000"/>
              </a:spcBef>
              <a:buFont typeface="Arial"/>
              <a:buChar char="•"/>
              <a:defRPr sz="2000" kern="1200">
                <a:solidFill>
                  <a:schemeClr val="tx1"/>
                </a:solidFill>
                <a:latin typeface="+mn-lt"/>
                <a:ea typeface="+mn-ea"/>
                <a:cs typeface="+mn-cs"/>
              </a:defRPr>
            </a:lvl6pPr>
            <a:lvl7pPr marL="2967487" indent="-228270" algn="l" defTabSz="456530" rtl="0" eaLnBrk="1" latinLnBrk="0" hangingPunct="1">
              <a:spcBef>
                <a:spcPct val="20000"/>
              </a:spcBef>
              <a:buFont typeface="Arial"/>
              <a:buChar char="•"/>
              <a:defRPr sz="2000" kern="1200">
                <a:solidFill>
                  <a:schemeClr val="tx1"/>
                </a:solidFill>
                <a:latin typeface="+mn-lt"/>
                <a:ea typeface="+mn-ea"/>
                <a:cs typeface="+mn-cs"/>
              </a:defRPr>
            </a:lvl7pPr>
            <a:lvl8pPr marL="3424028" indent="-228270" algn="l" defTabSz="456530" rtl="0" eaLnBrk="1" latinLnBrk="0" hangingPunct="1">
              <a:spcBef>
                <a:spcPct val="20000"/>
              </a:spcBef>
              <a:buFont typeface="Arial"/>
              <a:buChar char="•"/>
              <a:defRPr sz="2000" kern="1200">
                <a:solidFill>
                  <a:schemeClr val="tx1"/>
                </a:solidFill>
                <a:latin typeface="+mn-lt"/>
                <a:ea typeface="+mn-ea"/>
                <a:cs typeface="+mn-cs"/>
              </a:defRPr>
            </a:lvl8pPr>
            <a:lvl9pPr marL="3880561" indent="-228270" algn="l" defTabSz="45653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70000"/>
              </a:lnSpc>
              <a:buNone/>
              <a:defRPr/>
            </a:pPr>
            <a:r>
              <a:rPr lang="es-ES" sz="1680" b="1" dirty="0">
                <a:solidFill>
                  <a:srgbClr val="7030A0"/>
                </a:solidFill>
                <a:latin typeface="+mn-ea"/>
              </a:rPr>
              <a:t>Corto plazo:</a:t>
            </a:r>
          </a:p>
          <a:p>
            <a:pPr marL="0" indent="0">
              <a:lnSpc>
                <a:spcPct val="70000"/>
              </a:lnSpc>
              <a:buNone/>
              <a:defRPr/>
            </a:pPr>
            <a:r>
              <a:rPr lang="es-ES" sz="1680" dirty="0">
                <a:latin typeface="+mn-ea"/>
              </a:rPr>
              <a:t>Sofocos</a:t>
            </a:r>
          </a:p>
          <a:p>
            <a:pPr marL="0" indent="0">
              <a:lnSpc>
                <a:spcPct val="70000"/>
              </a:lnSpc>
              <a:buNone/>
              <a:defRPr/>
            </a:pPr>
            <a:r>
              <a:rPr lang="es-ES" sz="1680" dirty="0">
                <a:latin typeface="+mn-ea"/>
              </a:rPr>
              <a:t>Sudoración nocturna</a:t>
            </a:r>
          </a:p>
          <a:p>
            <a:pPr marL="0" indent="0">
              <a:lnSpc>
                <a:spcPct val="70000"/>
              </a:lnSpc>
              <a:buNone/>
              <a:defRPr/>
            </a:pPr>
            <a:r>
              <a:rPr lang="es-ES" sz="1680" dirty="0">
                <a:latin typeface="+mn-ea"/>
              </a:rPr>
              <a:t>Insomnio</a:t>
            </a:r>
          </a:p>
          <a:p>
            <a:pPr marL="0" indent="0">
              <a:lnSpc>
                <a:spcPct val="70000"/>
              </a:lnSpc>
              <a:buNone/>
              <a:defRPr/>
            </a:pPr>
            <a:r>
              <a:rPr lang="es-ES" sz="1680" dirty="0">
                <a:latin typeface="+mn-ea"/>
              </a:rPr>
              <a:t>Tristeza, </a:t>
            </a:r>
            <a:r>
              <a:rPr lang="es-ES" sz="1680" dirty="0" err="1">
                <a:latin typeface="+mn-ea"/>
              </a:rPr>
              <a:t>irritabilidad.Ansiedad</a:t>
            </a:r>
            <a:endParaRPr lang="es-ES" sz="1680" dirty="0">
              <a:latin typeface="+mn-ea"/>
            </a:endParaRPr>
          </a:p>
          <a:p>
            <a:pPr marL="0" indent="0">
              <a:lnSpc>
                <a:spcPct val="70000"/>
              </a:lnSpc>
              <a:buNone/>
              <a:defRPr/>
            </a:pPr>
            <a:endParaRPr lang="es-ES" sz="1680" dirty="0">
              <a:latin typeface="+mn-ea"/>
            </a:endParaRPr>
          </a:p>
          <a:p>
            <a:pPr marL="0" indent="0">
              <a:lnSpc>
                <a:spcPct val="70000"/>
              </a:lnSpc>
              <a:buNone/>
              <a:defRPr/>
            </a:pPr>
            <a:r>
              <a:rPr lang="es-ES" sz="1680" b="1" dirty="0">
                <a:solidFill>
                  <a:srgbClr val="7030A0"/>
                </a:solidFill>
                <a:latin typeface="+mn-ea"/>
              </a:rPr>
              <a:t>Medio plazo:</a:t>
            </a:r>
          </a:p>
          <a:p>
            <a:pPr marL="0" indent="0">
              <a:lnSpc>
                <a:spcPct val="70000"/>
              </a:lnSpc>
              <a:buNone/>
              <a:defRPr/>
            </a:pPr>
            <a:r>
              <a:rPr lang="es-ES" sz="1680" b="1" dirty="0">
                <a:solidFill>
                  <a:srgbClr val="7030A0"/>
                </a:solidFill>
                <a:effectLst>
                  <a:outerShdw blurRad="38100" dist="38100" dir="2700000" algn="tl">
                    <a:srgbClr val="DDDDDD"/>
                  </a:outerShdw>
                </a:effectLst>
                <a:latin typeface="+mn-ea"/>
              </a:rPr>
              <a:t>Sequedad vaginal</a:t>
            </a:r>
          </a:p>
          <a:p>
            <a:pPr marL="0" indent="0">
              <a:lnSpc>
                <a:spcPct val="70000"/>
              </a:lnSpc>
              <a:buNone/>
              <a:defRPr/>
            </a:pPr>
            <a:r>
              <a:rPr lang="es-ES" sz="1680" dirty="0">
                <a:latin typeface="+mn-ea"/>
              </a:rPr>
              <a:t>Dolor relaciones sexuales</a:t>
            </a:r>
          </a:p>
          <a:p>
            <a:pPr marL="0" indent="0">
              <a:lnSpc>
                <a:spcPct val="70000"/>
              </a:lnSpc>
              <a:buNone/>
              <a:defRPr/>
            </a:pPr>
            <a:r>
              <a:rPr lang="es-ES" sz="1680" dirty="0">
                <a:latin typeface="+mn-ea"/>
              </a:rPr>
              <a:t>Disminución del deseo sexual</a:t>
            </a:r>
          </a:p>
          <a:p>
            <a:pPr marL="0" indent="0">
              <a:lnSpc>
                <a:spcPct val="70000"/>
              </a:lnSpc>
              <a:buNone/>
              <a:defRPr/>
            </a:pPr>
            <a:r>
              <a:rPr lang="es-ES" sz="1680" dirty="0">
                <a:latin typeface="+mn-ea"/>
              </a:rPr>
              <a:t>Infecciones orina frecuentes</a:t>
            </a:r>
          </a:p>
          <a:p>
            <a:pPr marL="0" indent="0">
              <a:lnSpc>
                <a:spcPct val="70000"/>
              </a:lnSpc>
              <a:buNone/>
              <a:defRPr/>
            </a:pPr>
            <a:r>
              <a:rPr lang="es-ES" sz="1680" dirty="0">
                <a:latin typeface="+mn-ea"/>
              </a:rPr>
              <a:t>Incontinencia orina</a:t>
            </a:r>
          </a:p>
          <a:p>
            <a:pPr marL="0" indent="0">
              <a:lnSpc>
                <a:spcPct val="70000"/>
              </a:lnSpc>
              <a:buNone/>
              <a:defRPr/>
            </a:pPr>
            <a:r>
              <a:rPr lang="es-ES" sz="1680" dirty="0">
                <a:latin typeface="+mn-ea"/>
              </a:rPr>
              <a:t>Aumento de peso. </a:t>
            </a:r>
          </a:p>
          <a:p>
            <a:pPr marL="0" indent="0">
              <a:lnSpc>
                <a:spcPct val="70000"/>
              </a:lnSpc>
              <a:buNone/>
              <a:defRPr/>
            </a:pPr>
            <a:r>
              <a:rPr lang="es-ES" sz="1680" dirty="0">
                <a:latin typeface="+mn-ea"/>
              </a:rPr>
              <a:t>Pérdida de memoria</a:t>
            </a:r>
          </a:p>
          <a:p>
            <a:pPr marL="0" indent="0">
              <a:lnSpc>
                <a:spcPct val="70000"/>
              </a:lnSpc>
              <a:buNone/>
              <a:defRPr/>
            </a:pPr>
            <a:r>
              <a:rPr lang="es-ES" sz="1680" dirty="0" err="1">
                <a:latin typeface="+mn-ea"/>
              </a:rPr>
              <a:t>Dinamopenia</a:t>
            </a:r>
            <a:endParaRPr lang="es-ES" sz="1680" dirty="0">
              <a:latin typeface="+mn-ea"/>
            </a:endParaRPr>
          </a:p>
          <a:p>
            <a:pPr marL="0" indent="0">
              <a:lnSpc>
                <a:spcPct val="70000"/>
              </a:lnSpc>
              <a:buNone/>
              <a:defRPr/>
            </a:pPr>
            <a:r>
              <a:rPr lang="es-ES" sz="1680" dirty="0">
                <a:latin typeface="+mn-ea"/>
              </a:rPr>
              <a:t>Cambios en  la piel</a:t>
            </a:r>
          </a:p>
          <a:p>
            <a:pPr marL="0" indent="0">
              <a:lnSpc>
                <a:spcPct val="70000"/>
              </a:lnSpc>
              <a:buNone/>
              <a:defRPr/>
            </a:pPr>
            <a:endParaRPr lang="es-ES" sz="1680" b="1" dirty="0">
              <a:latin typeface="+mn-ea"/>
            </a:endParaRPr>
          </a:p>
          <a:p>
            <a:pPr marL="0" indent="0">
              <a:lnSpc>
                <a:spcPct val="70000"/>
              </a:lnSpc>
              <a:buNone/>
              <a:defRPr/>
            </a:pPr>
            <a:r>
              <a:rPr lang="es-ES" sz="1680" b="1" dirty="0">
                <a:solidFill>
                  <a:srgbClr val="7030A0"/>
                </a:solidFill>
                <a:latin typeface="+mn-ea"/>
              </a:rPr>
              <a:t>Largo plazo</a:t>
            </a:r>
          </a:p>
          <a:p>
            <a:pPr marL="0" indent="0">
              <a:lnSpc>
                <a:spcPct val="70000"/>
              </a:lnSpc>
              <a:buNone/>
              <a:defRPr/>
            </a:pPr>
            <a:r>
              <a:rPr lang="es-ES" sz="1680" dirty="0">
                <a:latin typeface="+mn-ea"/>
              </a:rPr>
              <a:t>Osteoporosis</a:t>
            </a:r>
          </a:p>
          <a:p>
            <a:pPr marL="0" indent="0">
              <a:lnSpc>
                <a:spcPct val="70000"/>
              </a:lnSpc>
              <a:buNone/>
              <a:defRPr/>
            </a:pPr>
            <a:r>
              <a:rPr lang="es-ES" sz="1680" dirty="0">
                <a:latin typeface="+mn-ea"/>
              </a:rPr>
              <a:t>Enfermedad cardiovascular</a:t>
            </a:r>
          </a:p>
          <a:p>
            <a:pPr marL="0" indent="0">
              <a:lnSpc>
                <a:spcPct val="70000"/>
              </a:lnSpc>
              <a:buNone/>
              <a:defRPr/>
            </a:pPr>
            <a:endParaRPr lang="es-ES" sz="1440" dirty="0">
              <a:latin typeface="+mn-ea"/>
            </a:endParaRPr>
          </a:p>
          <a:p>
            <a:pPr marL="0" indent="0">
              <a:lnSpc>
                <a:spcPct val="70000"/>
              </a:lnSpc>
              <a:buNone/>
              <a:defRPr/>
            </a:pPr>
            <a:r>
              <a:rPr lang="es-ES" sz="1680" dirty="0">
                <a:latin typeface="+mn-ea"/>
              </a:rPr>
              <a:t>	</a:t>
            </a:r>
          </a:p>
          <a:p>
            <a:pPr marL="0" indent="0">
              <a:lnSpc>
                <a:spcPct val="70000"/>
              </a:lnSpc>
              <a:buNone/>
              <a:defRPr/>
            </a:pPr>
            <a:endParaRPr lang="es-ES" sz="1680" dirty="0">
              <a:latin typeface="+mn-ea"/>
            </a:endParaRPr>
          </a:p>
        </p:txBody>
      </p:sp>
      <p:sp>
        <p:nvSpPr>
          <p:cNvPr id="33" name="CuadroTexto 50">
            <a:extLst>
              <a:ext uri="{FF2B5EF4-FFF2-40B4-BE49-F238E27FC236}">
                <a16:creationId xmlns:a16="http://schemas.microsoft.com/office/drawing/2014/main" id="{69721B53-A812-E44A-A045-D391615B0987}"/>
              </a:ext>
            </a:extLst>
          </p:cNvPr>
          <p:cNvSpPr txBox="1"/>
          <p:nvPr/>
        </p:nvSpPr>
        <p:spPr>
          <a:xfrm>
            <a:off x="8824000" y="2722510"/>
            <a:ext cx="2967404" cy="1412981"/>
          </a:xfrm>
          <a:prstGeom prst="rect">
            <a:avLst/>
          </a:prstGeom>
          <a:noFill/>
          <a:ln w="9525" cap="flat">
            <a:noFill/>
            <a:prstDash val="sysDot"/>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9578" tIns="59578" rIns="59578" bIns="59578" numCol="1" anchor="t">
            <a:spAutoFit/>
          </a:bodyPr>
          <a:lstStyle>
            <a:lvl1pPr algn="ctr">
              <a:defRPr sz="1600" b="1">
                <a:solidFill>
                  <a:srgbClr val="404040"/>
                </a:solidFill>
                <a:latin typeface="+mj-lt"/>
                <a:ea typeface="+mj-ea"/>
                <a:cs typeface="+mj-cs"/>
                <a:sym typeface="Helvetica"/>
              </a:defRPr>
            </a:lvl1pPr>
          </a:lstStyle>
          <a:p>
            <a:r>
              <a:rPr sz="2800" dirty="0">
                <a:solidFill>
                  <a:schemeClr val="tx1"/>
                </a:solidFill>
              </a:rPr>
              <a:t>DISMINUCIÓN</a:t>
            </a:r>
            <a:r>
              <a:rPr lang="es-ES" sz="2800" dirty="0">
                <a:solidFill>
                  <a:schemeClr val="tx1"/>
                </a:solidFill>
              </a:rPr>
              <a:t> DE LA </a:t>
            </a:r>
            <a:r>
              <a:rPr sz="2800" dirty="0">
                <a:solidFill>
                  <a:schemeClr val="tx1"/>
                </a:solidFill>
              </a:rPr>
              <a:t>CALIDAD DE VIDA</a:t>
            </a:r>
          </a:p>
        </p:txBody>
      </p:sp>
      <p:sp>
        <p:nvSpPr>
          <p:cNvPr id="6" name="Elipse 5">
            <a:extLst>
              <a:ext uri="{FF2B5EF4-FFF2-40B4-BE49-F238E27FC236}">
                <a16:creationId xmlns:a16="http://schemas.microsoft.com/office/drawing/2014/main" id="{E58C2241-D54C-7441-9F9E-80ACAAA133FC}"/>
              </a:ext>
            </a:extLst>
          </p:cNvPr>
          <p:cNvSpPr/>
          <p:nvPr/>
        </p:nvSpPr>
        <p:spPr>
          <a:xfrm>
            <a:off x="8756752" y="2362325"/>
            <a:ext cx="3154381" cy="1788158"/>
          </a:xfrm>
          <a:prstGeom prst="ellipse">
            <a:avLst/>
          </a:prstGeom>
          <a:noFill/>
          <a:ln w="38100" cap="flat">
            <a:solidFill>
              <a:srgbClr val="692479"/>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es-ES">
              <a:solidFill>
                <a:srgbClr val="000000"/>
              </a:solidFill>
              <a:sym typeface="Calibri"/>
            </a:endParaRPr>
          </a:p>
        </p:txBody>
      </p:sp>
      <p:sp>
        <p:nvSpPr>
          <p:cNvPr id="37" name="Rectángulo 36">
            <a:extLst>
              <a:ext uri="{FF2B5EF4-FFF2-40B4-BE49-F238E27FC236}">
                <a16:creationId xmlns:a16="http://schemas.microsoft.com/office/drawing/2014/main" id="{A5AD8D32-D25D-9047-8003-ED9E037ACFFF}"/>
              </a:ext>
            </a:extLst>
          </p:cNvPr>
          <p:cNvSpPr/>
          <p:nvPr/>
        </p:nvSpPr>
        <p:spPr>
          <a:xfrm>
            <a:off x="86497" y="0"/>
            <a:ext cx="2100649"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Rectángulo 37">
            <a:extLst>
              <a:ext uri="{FF2B5EF4-FFF2-40B4-BE49-F238E27FC236}">
                <a16:creationId xmlns:a16="http://schemas.microsoft.com/office/drawing/2014/main" id="{EB8F33D2-2C2E-1644-82AB-316638B19625}"/>
              </a:ext>
            </a:extLst>
          </p:cNvPr>
          <p:cNvSpPr/>
          <p:nvPr/>
        </p:nvSpPr>
        <p:spPr>
          <a:xfrm>
            <a:off x="10639168" y="5764427"/>
            <a:ext cx="1375720"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7163439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blinds(horizontal)">
                                      <p:cBhvr>
                                        <p:cTn id="7" dur="500"/>
                                        <p:tgtEl>
                                          <p:spTgt spid="34">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4">
                                            <p:txEl>
                                              <p:pRg st="1" end="1"/>
                                            </p:txEl>
                                          </p:spTgt>
                                        </p:tgtEl>
                                        <p:attrNameLst>
                                          <p:attrName>style.visibility</p:attrName>
                                        </p:attrNameLst>
                                      </p:cBhvr>
                                      <p:to>
                                        <p:strVal val="visible"/>
                                      </p:to>
                                    </p:set>
                                    <p:animEffect transition="in" filter="blinds(horizontal)">
                                      <p:cBhvr>
                                        <p:cTn id="10" dur="500"/>
                                        <p:tgtEl>
                                          <p:spTgt spid="34">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4">
                                            <p:txEl>
                                              <p:pRg st="2" end="2"/>
                                            </p:txEl>
                                          </p:spTgt>
                                        </p:tgtEl>
                                        <p:attrNameLst>
                                          <p:attrName>style.visibility</p:attrName>
                                        </p:attrNameLst>
                                      </p:cBhvr>
                                      <p:to>
                                        <p:strVal val="visible"/>
                                      </p:to>
                                    </p:set>
                                    <p:animEffect transition="in" filter="blinds(horizontal)">
                                      <p:cBhvr>
                                        <p:cTn id="13" dur="500"/>
                                        <p:tgtEl>
                                          <p:spTgt spid="34">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4">
                                            <p:txEl>
                                              <p:pRg st="3" end="3"/>
                                            </p:txEl>
                                          </p:spTgt>
                                        </p:tgtEl>
                                        <p:attrNameLst>
                                          <p:attrName>style.visibility</p:attrName>
                                        </p:attrNameLst>
                                      </p:cBhvr>
                                      <p:to>
                                        <p:strVal val="visible"/>
                                      </p:to>
                                    </p:set>
                                    <p:animEffect transition="in" filter="blinds(horizontal)">
                                      <p:cBhvr>
                                        <p:cTn id="16" dur="500"/>
                                        <p:tgtEl>
                                          <p:spTgt spid="34">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4">
                                            <p:txEl>
                                              <p:pRg st="4" end="4"/>
                                            </p:txEl>
                                          </p:spTgt>
                                        </p:tgtEl>
                                        <p:attrNameLst>
                                          <p:attrName>style.visibility</p:attrName>
                                        </p:attrNameLst>
                                      </p:cBhvr>
                                      <p:to>
                                        <p:strVal val="visible"/>
                                      </p:to>
                                    </p:set>
                                    <p:animEffect transition="in" filter="blinds(horizontal)">
                                      <p:cBhvr>
                                        <p:cTn id="19" dur="500"/>
                                        <p:tgtEl>
                                          <p:spTgt spid="34">
                                            <p:txEl>
                                              <p:pRg st="4" end="4"/>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34">
                                            <p:txEl>
                                              <p:pRg st="6" end="6"/>
                                            </p:txEl>
                                          </p:spTgt>
                                        </p:tgtEl>
                                        <p:attrNameLst>
                                          <p:attrName>style.visibility</p:attrName>
                                        </p:attrNameLst>
                                      </p:cBhvr>
                                      <p:to>
                                        <p:strVal val="visible"/>
                                      </p:to>
                                    </p:set>
                                    <p:animEffect transition="in" filter="blinds(horizontal)">
                                      <p:cBhvr>
                                        <p:cTn id="22" dur="500"/>
                                        <p:tgtEl>
                                          <p:spTgt spid="34">
                                            <p:txEl>
                                              <p:pRg st="6" end="6"/>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4">
                                            <p:txEl>
                                              <p:pRg st="7" end="7"/>
                                            </p:txEl>
                                          </p:spTgt>
                                        </p:tgtEl>
                                        <p:attrNameLst>
                                          <p:attrName>style.visibility</p:attrName>
                                        </p:attrNameLst>
                                      </p:cBhvr>
                                      <p:to>
                                        <p:strVal val="visible"/>
                                      </p:to>
                                    </p:set>
                                    <p:animEffect transition="in" filter="blinds(horizontal)">
                                      <p:cBhvr>
                                        <p:cTn id="25" dur="500"/>
                                        <p:tgtEl>
                                          <p:spTgt spid="34">
                                            <p:txEl>
                                              <p:pRg st="7" end="7"/>
                                            </p:txEl>
                                          </p:spTgt>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34">
                                            <p:txEl>
                                              <p:pRg st="8" end="8"/>
                                            </p:txEl>
                                          </p:spTgt>
                                        </p:tgtEl>
                                        <p:attrNameLst>
                                          <p:attrName>style.visibility</p:attrName>
                                        </p:attrNameLst>
                                      </p:cBhvr>
                                      <p:to>
                                        <p:strVal val="visible"/>
                                      </p:to>
                                    </p:set>
                                    <p:animEffect transition="in" filter="blinds(horizontal)">
                                      <p:cBhvr>
                                        <p:cTn id="28" dur="500"/>
                                        <p:tgtEl>
                                          <p:spTgt spid="34">
                                            <p:txEl>
                                              <p:pRg st="8" end="8"/>
                                            </p:txEl>
                                          </p:spTgt>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34">
                                            <p:txEl>
                                              <p:pRg st="9" end="9"/>
                                            </p:txEl>
                                          </p:spTgt>
                                        </p:tgtEl>
                                        <p:attrNameLst>
                                          <p:attrName>style.visibility</p:attrName>
                                        </p:attrNameLst>
                                      </p:cBhvr>
                                      <p:to>
                                        <p:strVal val="visible"/>
                                      </p:to>
                                    </p:set>
                                    <p:animEffect transition="in" filter="blinds(horizontal)">
                                      <p:cBhvr>
                                        <p:cTn id="31" dur="500"/>
                                        <p:tgtEl>
                                          <p:spTgt spid="34">
                                            <p:txEl>
                                              <p:pRg st="9" end="9"/>
                                            </p:txEl>
                                          </p:spTgt>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34">
                                            <p:txEl>
                                              <p:pRg st="10" end="10"/>
                                            </p:txEl>
                                          </p:spTgt>
                                        </p:tgtEl>
                                        <p:attrNameLst>
                                          <p:attrName>style.visibility</p:attrName>
                                        </p:attrNameLst>
                                      </p:cBhvr>
                                      <p:to>
                                        <p:strVal val="visible"/>
                                      </p:to>
                                    </p:set>
                                    <p:animEffect transition="in" filter="blinds(horizontal)">
                                      <p:cBhvr>
                                        <p:cTn id="34" dur="500"/>
                                        <p:tgtEl>
                                          <p:spTgt spid="34">
                                            <p:txEl>
                                              <p:pRg st="10" end="10"/>
                                            </p:txEl>
                                          </p:spTgt>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34">
                                            <p:txEl>
                                              <p:pRg st="11" end="11"/>
                                            </p:txEl>
                                          </p:spTgt>
                                        </p:tgtEl>
                                        <p:attrNameLst>
                                          <p:attrName>style.visibility</p:attrName>
                                        </p:attrNameLst>
                                      </p:cBhvr>
                                      <p:to>
                                        <p:strVal val="visible"/>
                                      </p:to>
                                    </p:set>
                                    <p:animEffect transition="in" filter="blinds(horizontal)">
                                      <p:cBhvr>
                                        <p:cTn id="37" dur="500"/>
                                        <p:tgtEl>
                                          <p:spTgt spid="34">
                                            <p:txEl>
                                              <p:pRg st="11" end="11"/>
                                            </p:txEl>
                                          </p:spTgt>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34">
                                            <p:txEl>
                                              <p:pRg st="12" end="12"/>
                                            </p:txEl>
                                          </p:spTgt>
                                        </p:tgtEl>
                                        <p:attrNameLst>
                                          <p:attrName>style.visibility</p:attrName>
                                        </p:attrNameLst>
                                      </p:cBhvr>
                                      <p:to>
                                        <p:strVal val="visible"/>
                                      </p:to>
                                    </p:set>
                                    <p:animEffect transition="in" filter="blinds(horizontal)">
                                      <p:cBhvr>
                                        <p:cTn id="40" dur="500"/>
                                        <p:tgtEl>
                                          <p:spTgt spid="34">
                                            <p:txEl>
                                              <p:pRg st="12" end="12"/>
                                            </p:txEl>
                                          </p:spTgt>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34">
                                            <p:txEl>
                                              <p:pRg st="13" end="13"/>
                                            </p:txEl>
                                          </p:spTgt>
                                        </p:tgtEl>
                                        <p:attrNameLst>
                                          <p:attrName>style.visibility</p:attrName>
                                        </p:attrNameLst>
                                      </p:cBhvr>
                                      <p:to>
                                        <p:strVal val="visible"/>
                                      </p:to>
                                    </p:set>
                                    <p:animEffect transition="in" filter="blinds(horizontal)">
                                      <p:cBhvr>
                                        <p:cTn id="43" dur="500"/>
                                        <p:tgtEl>
                                          <p:spTgt spid="34">
                                            <p:txEl>
                                              <p:pRg st="13" end="13"/>
                                            </p:txEl>
                                          </p:spTgt>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34">
                                            <p:txEl>
                                              <p:pRg st="14" end="14"/>
                                            </p:txEl>
                                          </p:spTgt>
                                        </p:tgtEl>
                                        <p:attrNameLst>
                                          <p:attrName>style.visibility</p:attrName>
                                        </p:attrNameLst>
                                      </p:cBhvr>
                                      <p:to>
                                        <p:strVal val="visible"/>
                                      </p:to>
                                    </p:set>
                                    <p:animEffect transition="in" filter="blinds(horizontal)">
                                      <p:cBhvr>
                                        <p:cTn id="46" dur="500"/>
                                        <p:tgtEl>
                                          <p:spTgt spid="34">
                                            <p:txEl>
                                              <p:pRg st="14" end="14"/>
                                            </p:txEl>
                                          </p:spTgt>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34">
                                            <p:txEl>
                                              <p:pRg st="15" end="15"/>
                                            </p:txEl>
                                          </p:spTgt>
                                        </p:tgtEl>
                                        <p:attrNameLst>
                                          <p:attrName>style.visibility</p:attrName>
                                        </p:attrNameLst>
                                      </p:cBhvr>
                                      <p:to>
                                        <p:strVal val="visible"/>
                                      </p:to>
                                    </p:set>
                                    <p:animEffect transition="in" filter="blinds(horizontal)">
                                      <p:cBhvr>
                                        <p:cTn id="49" dur="500"/>
                                        <p:tgtEl>
                                          <p:spTgt spid="34">
                                            <p:txEl>
                                              <p:pRg st="15" end="15"/>
                                            </p:txEl>
                                          </p:spTgt>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34">
                                            <p:txEl>
                                              <p:pRg st="17" end="17"/>
                                            </p:txEl>
                                          </p:spTgt>
                                        </p:tgtEl>
                                        <p:attrNameLst>
                                          <p:attrName>style.visibility</p:attrName>
                                        </p:attrNameLst>
                                      </p:cBhvr>
                                      <p:to>
                                        <p:strVal val="visible"/>
                                      </p:to>
                                    </p:set>
                                    <p:animEffect transition="in" filter="blinds(horizontal)">
                                      <p:cBhvr>
                                        <p:cTn id="52" dur="500"/>
                                        <p:tgtEl>
                                          <p:spTgt spid="34">
                                            <p:txEl>
                                              <p:pRg st="17" end="17"/>
                                            </p:txEl>
                                          </p:spTgt>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34">
                                            <p:txEl>
                                              <p:pRg st="18" end="18"/>
                                            </p:txEl>
                                          </p:spTgt>
                                        </p:tgtEl>
                                        <p:attrNameLst>
                                          <p:attrName>style.visibility</p:attrName>
                                        </p:attrNameLst>
                                      </p:cBhvr>
                                      <p:to>
                                        <p:strVal val="visible"/>
                                      </p:to>
                                    </p:set>
                                    <p:animEffect transition="in" filter="blinds(horizontal)">
                                      <p:cBhvr>
                                        <p:cTn id="55" dur="500"/>
                                        <p:tgtEl>
                                          <p:spTgt spid="34">
                                            <p:txEl>
                                              <p:pRg st="18" end="18"/>
                                            </p:txEl>
                                          </p:spTgt>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34">
                                            <p:txEl>
                                              <p:pRg st="19" end="19"/>
                                            </p:txEl>
                                          </p:spTgt>
                                        </p:tgtEl>
                                        <p:attrNameLst>
                                          <p:attrName>style.visibility</p:attrName>
                                        </p:attrNameLst>
                                      </p:cBhvr>
                                      <p:to>
                                        <p:strVal val="visible"/>
                                      </p:to>
                                    </p:set>
                                    <p:animEffect transition="in" filter="blinds(horizontal)">
                                      <p:cBhvr>
                                        <p:cTn id="58" dur="500"/>
                                        <p:tgtEl>
                                          <p:spTgt spid="34">
                                            <p:txEl>
                                              <p:pRg st="19" end="19"/>
                                            </p:txEl>
                                          </p:spTgt>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34">
                                            <p:txEl>
                                              <p:pRg st="21" end="21"/>
                                            </p:txEl>
                                          </p:spTgt>
                                        </p:tgtEl>
                                        <p:attrNameLst>
                                          <p:attrName>style.visibility</p:attrName>
                                        </p:attrNameLst>
                                      </p:cBhvr>
                                      <p:to>
                                        <p:strVal val="visible"/>
                                      </p:to>
                                    </p:set>
                                    <p:animEffect transition="in" filter="blinds(horizontal)">
                                      <p:cBhvr>
                                        <p:cTn id="61" dur="500"/>
                                        <p:tgtEl>
                                          <p:spTgt spid="34">
                                            <p:txEl>
                                              <p:pRg st="21" end="21"/>
                                            </p:txEl>
                                          </p:spTgt>
                                        </p:tgtEl>
                                      </p:cBhvr>
                                    </p:animEffect>
                                  </p:childTnLst>
                                </p:cTn>
                              </p:par>
                            </p:childTnLst>
                          </p:cTn>
                        </p:par>
                        <p:par>
                          <p:cTn id="62" fill="hold">
                            <p:stCondLst>
                              <p:cond delay="500"/>
                            </p:stCondLst>
                            <p:childTnLst>
                              <p:par>
                                <p:cTn id="63" presetID="2" presetClass="entr" presetSubtype="4" fill="hold" grpId="0" nodeType="after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1" presetClass="entr" presetSubtype="0" fill="hold" grpId="0" nodeType="withEffect">
                                  <p:stCondLst>
                                    <p:cond delay="0"/>
                                  </p:stCondLst>
                                  <p:childTnLst>
                                    <p:set>
                                      <p:cBhvr>
                                        <p:cTn id="6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allAtOnce"/>
      <p:bldP spid="33"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2619A32F-DF4F-C24E-AB12-A1FC67C01CFF}"/>
              </a:ext>
            </a:extLst>
          </p:cNvPr>
          <p:cNvGrpSpPr/>
          <p:nvPr/>
        </p:nvGrpSpPr>
        <p:grpSpPr>
          <a:xfrm>
            <a:off x="86497" y="0"/>
            <a:ext cx="11928391" cy="6858000"/>
            <a:chOff x="86497" y="0"/>
            <a:chExt cx="11928391" cy="6858000"/>
          </a:xfrm>
        </p:grpSpPr>
        <p:sp>
          <p:nvSpPr>
            <p:cNvPr id="5" name="Rectángulo 4">
              <a:extLst>
                <a:ext uri="{FF2B5EF4-FFF2-40B4-BE49-F238E27FC236}">
                  <a16:creationId xmlns:a16="http://schemas.microsoft.com/office/drawing/2014/main" id="{5AB172F2-E592-0349-85CD-6FEE0604E2B3}"/>
                </a:ext>
              </a:extLst>
            </p:cNvPr>
            <p:cNvSpPr/>
            <p:nvPr/>
          </p:nvSpPr>
          <p:spPr>
            <a:xfrm>
              <a:off x="86497" y="0"/>
              <a:ext cx="2100649"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a16="http://schemas.microsoft.com/office/drawing/2014/main" id="{ED12698E-B35D-4C44-B620-7C0A71D9CFE3}"/>
                </a:ext>
              </a:extLst>
            </p:cNvPr>
            <p:cNvSpPr/>
            <p:nvPr/>
          </p:nvSpPr>
          <p:spPr>
            <a:xfrm>
              <a:off x="10639168" y="5764427"/>
              <a:ext cx="1375720"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8" name="Titre 1">
            <a:extLst>
              <a:ext uri="{FF2B5EF4-FFF2-40B4-BE49-F238E27FC236}">
                <a16:creationId xmlns:a16="http://schemas.microsoft.com/office/drawing/2014/main" id="{EBC54CE1-94DF-C34E-9090-049E6B9607AD}"/>
              </a:ext>
            </a:extLst>
          </p:cNvPr>
          <p:cNvSpPr>
            <a:spLocks noGrp="1"/>
          </p:cNvSpPr>
          <p:nvPr>
            <p:ph type="title"/>
          </p:nvPr>
        </p:nvSpPr>
        <p:spPr>
          <a:xfrm>
            <a:off x="998053" y="-201790"/>
            <a:ext cx="10515600" cy="1325563"/>
          </a:xfrm>
        </p:spPr>
        <p:txBody>
          <a:bodyPr>
            <a:normAutofit/>
          </a:bodyPr>
          <a:lstStyle/>
          <a:p>
            <a:pPr algn="ctr">
              <a:lnSpc>
                <a:spcPct val="150000"/>
              </a:lnSpc>
            </a:pPr>
            <a:r>
              <a:rPr lang="fr-FR" sz="3600" b="1" spc="60" dirty="0" err="1">
                <a:ln w="13500">
                  <a:solidFill>
                    <a:schemeClr val="accent1">
                      <a:shade val="2500"/>
                      <a:alpha val="6500"/>
                    </a:schemeClr>
                  </a:solidFill>
                  <a:prstDash val="solid"/>
                </a:ln>
                <a:solidFill>
                  <a:srgbClr val="692479"/>
                </a:solidFill>
              </a:rPr>
              <a:t>Signos</a:t>
            </a:r>
            <a:r>
              <a:rPr lang="fr-FR" sz="3600" b="1" spc="60" dirty="0">
                <a:ln w="13500">
                  <a:solidFill>
                    <a:schemeClr val="accent1">
                      <a:shade val="2500"/>
                      <a:alpha val="6500"/>
                    </a:schemeClr>
                  </a:solidFill>
                  <a:prstDash val="solid"/>
                </a:ln>
                <a:solidFill>
                  <a:srgbClr val="692479"/>
                </a:solidFill>
              </a:rPr>
              <a:t> y </a:t>
            </a:r>
            <a:r>
              <a:rPr lang="fr-FR" sz="3600" b="1" spc="60" dirty="0" err="1">
                <a:ln w="13500">
                  <a:solidFill>
                    <a:schemeClr val="accent1">
                      <a:shade val="2500"/>
                      <a:alpha val="6500"/>
                    </a:schemeClr>
                  </a:solidFill>
                  <a:prstDash val="solid"/>
                </a:ln>
                <a:solidFill>
                  <a:srgbClr val="692479"/>
                </a:solidFill>
              </a:rPr>
              <a:t>síntomas</a:t>
            </a:r>
            <a:r>
              <a:rPr lang="fr-FR" sz="3600" b="1" spc="60" dirty="0">
                <a:ln w="13500">
                  <a:solidFill>
                    <a:schemeClr val="accent1">
                      <a:shade val="2500"/>
                      <a:alpha val="6500"/>
                    </a:schemeClr>
                  </a:solidFill>
                  <a:prstDash val="solid"/>
                </a:ln>
                <a:solidFill>
                  <a:srgbClr val="692479"/>
                </a:solidFill>
              </a:rPr>
              <a:t> de la </a:t>
            </a:r>
            <a:r>
              <a:rPr lang="fr-FR" sz="3600" b="1" spc="60" dirty="0" err="1">
                <a:ln w="13500">
                  <a:solidFill>
                    <a:schemeClr val="accent1">
                      <a:shade val="2500"/>
                      <a:alpha val="6500"/>
                    </a:schemeClr>
                  </a:solidFill>
                  <a:prstDash val="solid"/>
                </a:ln>
                <a:solidFill>
                  <a:srgbClr val="692479"/>
                </a:solidFill>
              </a:rPr>
              <a:t>menopausia</a:t>
            </a:r>
            <a:endParaRPr lang="fr-FR" sz="3600" b="1" spc="60" dirty="0">
              <a:ln w="13500">
                <a:solidFill>
                  <a:schemeClr val="accent1">
                    <a:shade val="2500"/>
                    <a:alpha val="6500"/>
                  </a:schemeClr>
                </a:solidFill>
                <a:prstDash val="solid"/>
              </a:ln>
              <a:solidFill>
                <a:srgbClr val="692479"/>
              </a:solidFill>
            </a:endParaRPr>
          </a:p>
        </p:txBody>
      </p:sp>
      <p:grpSp>
        <p:nvGrpSpPr>
          <p:cNvPr id="9" name="Grupo 8">
            <a:extLst>
              <a:ext uri="{FF2B5EF4-FFF2-40B4-BE49-F238E27FC236}">
                <a16:creationId xmlns:a16="http://schemas.microsoft.com/office/drawing/2014/main" id="{F1D5A867-C0D9-FE44-9C29-900213DD4C4B}"/>
              </a:ext>
            </a:extLst>
          </p:cNvPr>
          <p:cNvGrpSpPr/>
          <p:nvPr/>
        </p:nvGrpSpPr>
        <p:grpSpPr>
          <a:xfrm>
            <a:off x="998053" y="1197945"/>
            <a:ext cx="9771469" cy="4799497"/>
            <a:chOff x="-1645696" y="1034790"/>
            <a:chExt cx="10421885" cy="4587411"/>
          </a:xfrm>
        </p:grpSpPr>
        <p:pic>
          <p:nvPicPr>
            <p:cNvPr id="10" name="Imagen 9">
              <a:extLst>
                <a:ext uri="{FF2B5EF4-FFF2-40B4-BE49-F238E27FC236}">
                  <a16:creationId xmlns:a16="http://schemas.microsoft.com/office/drawing/2014/main" id="{1FEBE009-D528-C44B-86E3-D57F493DE6F0}"/>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p:blipFill>
          <p:spPr>
            <a:xfrm>
              <a:off x="-23379" y="1034790"/>
              <a:ext cx="7325256" cy="4587411"/>
            </a:xfrm>
            <a:prstGeom prst="rect">
              <a:avLst/>
            </a:prstGeom>
          </p:spPr>
        </p:pic>
        <p:grpSp>
          <p:nvGrpSpPr>
            <p:cNvPr id="11" name="Grupo 10">
              <a:extLst>
                <a:ext uri="{FF2B5EF4-FFF2-40B4-BE49-F238E27FC236}">
                  <a16:creationId xmlns:a16="http://schemas.microsoft.com/office/drawing/2014/main" id="{8D822CFF-D47C-B44F-A920-730219E3685A}"/>
                </a:ext>
              </a:extLst>
            </p:cNvPr>
            <p:cNvGrpSpPr/>
            <p:nvPr/>
          </p:nvGrpSpPr>
          <p:grpSpPr>
            <a:xfrm>
              <a:off x="-1645696" y="1332126"/>
              <a:ext cx="3401792" cy="774965"/>
              <a:chOff x="5960795" y="1491487"/>
              <a:chExt cx="3401792" cy="774965"/>
            </a:xfrm>
          </p:grpSpPr>
          <p:sp>
            <p:nvSpPr>
              <p:cNvPr id="28" name="CuadroTexto 27">
                <a:extLst>
                  <a:ext uri="{FF2B5EF4-FFF2-40B4-BE49-F238E27FC236}">
                    <a16:creationId xmlns:a16="http://schemas.microsoft.com/office/drawing/2014/main" id="{8742DC6B-26A5-E84B-8281-CE892B235E94}"/>
                  </a:ext>
                </a:extLst>
              </p:cNvPr>
              <p:cNvSpPr txBox="1"/>
              <p:nvPr/>
            </p:nvSpPr>
            <p:spPr>
              <a:xfrm>
                <a:off x="5960795" y="1522106"/>
                <a:ext cx="1837287" cy="676605"/>
              </a:xfrm>
              <a:prstGeom prst="rect">
                <a:avLst/>
              </a:prstGeom>
              <a:noFill/>
            </p:spPr>
            <p:txBody>
              <a:bodyPr wrap="square" rtlCol="0">
                <a:spAutoFit/>
              </a:bodyPr>
              <a:lstStyle/>
              <a:p>
                <a:pPr algn="ctr"/>
                <a:r>
                  <a:rPr lang="es-ES" sz="2000" dirty="0">
                    <a:latin typeface="Gotham Book" panose="02000603040000020004" pitchFamily="2" charset="0"/>
                  </a:rPr>
                  <a:t>Mujeres que </a:t>
                </a:r>
              </a:p>
              <a:p>
                <a:pPr algn="ctr"/>
                <a:r>
                  <a:rPr lang="es-ES" sz="2000" dirty="0">
                    <a:latin typeface="Gotham Book" panose="02000603040000020004" pitchFamily="2" charset="0"/>
                  </a:rPr>
                  <a:t>lo sufren</a:t>
                </a:r>
              </a:p>
            </p:txBody>
          </p:sp>
          <p:sp>
            <p:nvSpPr>
              <p:cNvPr id="29" name="CuadroTexto 28">
                <a:extLst>
                  <a:ext uri="{FF2B5EF4-FFF2-40B4-BE49-F238E27FC236}">
                    <a16:creationId xmlns:a16="http://schemas.microsoft.com/office/drawing/2014/main" id="{8618B84B-DAA7-7F4A-B06D-626C05418763}"/>
                  </a:ext>
                </a:extLst>
              </p:cNvPr>
              <p:cNvSpPr txBox="1"/>
              <p:nvPr/>
            </p:nvSpPr>
            <p:spPr>
              <a:xfrm>
                <a:off x="8309067" y="1491487"/>
                <a:ext cx="1053520" cy="558934"/>
              </a:xfrm>
              <a:prstGeom prst="rect">
                <a:avLst/>
              </a:prstGeom>
              <a:noFill/>
            </p:spPr>
            <p:txBody>
              <a:bodyPr wrap="none" rtlCol="0">
                <a:spAutoFit/>
              </a:bodyPr>
              <a:lstStyle/>
              <a:p>
                <a:r>
                  <a:rPr lang="es-ES" sz="3200" dirty="0">
                    <a:solidFill>
                      <a:srgbClr val="E9549A"/>
                    </a:solidFill>
                    <a:latin typeface="Calibri" panose="020F0502020204030204" pitchFamily="34" charset="0"/>
                  </a:rPr>
                  <a:t>80 %</a:t>
                </a:r>
              </a:p>
            </p:txBody>
          </p:sp>
          <p:sp>
            <p:nvSpPr>
              <p:cNvPr id="30" name="CuadroTexto 29">
                <a:extLst>
                  <a:ext uri="{FF2B5EF4-FFF2-40B4-BE49-F238E27FC236}">
                    <a16:creationId xmlns:a16="http://schemas.microsoft.com/office/drawing/2014/main" id="{B23C37E4-3B44-1344-B41B-7C491DF86EE5}"/>
                  </a:ext>
                </a:extLst>
              </p:cNvPr>
              <p:cNvSpPr txBox="1"/>
              <p:nvPr/>
            </p:nvSpPr>
            <p:spPr>
              <a:xfrm>
                <a:off x="8320841" y="1972275"/>
                <a:ext cx="953193" cy="294177"/>
              </a:xfrm>
              <a:prstGeom prst="rect">
                <a:avLst/>
              </a:prstGeom>
              <a:noFill/>
            </p:spPr>
            <p:txBody>
              <a:bodyPr wrap="none" rtlCol="0">
                <a:spAutoFit/>
              </a:bodyPr>
              <a:lstStyle/>
              <a:p>
                <a:r>
                  <a:rPr lang="es-ES" sz="1400" b="1" dirty="0">
                    <a:latin typeface="Gotham Book" panose="02000603040000020004" pitchFamily="2" charset="0"/>
                  </a:rPr>
                  <a:t>SOFOCOS</a:t>
                </a:r>
                <a:endParaRPr lang="es-ES" sz="1200" b="1" dirty="0">
                  <a:latin typeface="Gotham Book" panose="02000603040000020004" pitchFamily="2" charset="0"/>
                </a:endParaRPr>
              </a:p>
            </p:txBody>
          </p:sp>
        </p:grpSp>
        <p:grpSp>
          <p:nvGrpSpPr>
            <p:cNvPr id="12" name="Grupo 11">
              <a:extLst>
                <a:ext uri="{FF2B5EF4-FFF2-40B4-BE49-F238E27FC236}">
                  <a16:creationId xmlns:a16="http://schemas.microsoft.com/office/drawing/2014/main" id="{469970E0-531C-B442-A6B7-048944034C01}"/>
                </a:ext>
              </a:extLst>
            </p:cNvPr>
            <p:cNvGrpSpPr/>
            <p:nvPr/>
          </p:nvGrpSpPr>
          <p:grpSpPr>
            <a:xfrm>
              <a:off x="-293241" y="3500343"/>
              <a:ext cx="1757917" cy="759131"/>
              <a:chOff x="7843843" y="1536613"/>
              <a:chExt cx="1757917" cy="759131"/>
            </a:xfrm>
          </p:grpSpPr>
          <p:sp>
            <p:nvSpPr>
              <p:cNvPr id="26" name="CuadroTexto 25">
                <a:extLst>
                  <a:ext uri="{FF2B5EF4-FFF2-40B4-BE49-F238E27FC236}">
                    <a16:creationId xmlns:a16="http://schemas.microsoft.com/office/drawing/2014/main" id="{57782DD3-B5C1-B44D-9161-0DA733B51DEB}"/>
                  </a:ext>
                </a:extLst>
              </p:cNvPr>
              <p:cNvSpPr txBox="1"/>
              <p:nvPr/>
            </p:nvSpPr>
            <p:spPr>
              <a:xfrm>
                <a:off x="8326206" y="1536613"/>
                <a:ext cx="954357" cy="558934"/>
              </a:xfrm>
              <a:prstGeom prst="rect">
                <a:avLst/>
              </a:prstGeom>
              <a:noFill/>
            </p:spPr>
            <p:txBody>
              <a:bodyPr wrap="none" rtlCol="0">
                <a:spAutoFit/>
              </a:bodyPr>
              <a:lstStyle/>
              <a:p>
                <a:r>
                  <a:rPr lang="es-ES" sz="3200" dirty="0">
                    <a:solidFill>
                      <a:srgbClr val="E9549A"/>
                    </a:solidFill>
                    <a:latin typeface="Calibri" panose="020F0502020204030204" pitchFamily="34" charset="0"/>
                  </a:rPr>
                  <a:t>20%</a:t>
                </a:r>
              </a:p>
            </p:txBody>
          </p:sp>
          <p:sp>
            <p:nvSpPr>
              <p:cNvPr id="27" name="CuadroTexto 26">
                <a:extLst>
                  <a:ext uri="{FF2B5EF4-FFF2-40B4-BE49-F238E27FC236}">
                    <a16:creationId xmlns:a16="http://schemas.microsoft.com/office/drawing/2014/main" id="{748DBC06-F92E-B347-95A5-8999731F8BFA}"/>
                  </a:ext>
                </a:extLst>
              </p:cNvPr>
              <p:cNvSpPr txBox="1"/>
              <p:nvPr/>
            </p:nvSpPr>
            <p:spPr>
              <a:xfrm>
                <a:off x="7843843" y="2001567"/>
                <a:ext cx="1757917" cy="294177"/>
              </a:xfrm>
              <a:prstGeom prst="rect">
                <a:avLst/>
              </a:prstGeom>
              <a:noFill/>
            </p:spPr>
            <p:txBody>
              <a:bodyPr wrap="none" rtlCol="0">
                <a:spAutoFit/>
              </a:bodyPr>
              <a:lstStyle/>
              <a:p>
                <a:r>
                  <a:rPr lang="es-ES" sz="1400" b="1" dirty="0">
                    <a:latin typeface="Gotham Book" panose="02000603040000020004" pitchFamily="2" charset="0"/>
                  </a:rPr>
                  <a:t>AUMENTO DE PESO</a:t>
                </a:r>
              </a:p>
            </p:txBody>
          </p:sp>
        </p:grpSp>
        <p:grpSp>
          <p:nvGrpSpPr>
            <p:cNvPr id="13" name="Grupo 12">
              <a:extLst>
                <a:ext uri="{FF2B5EF4-FFF2-40B4-BE49-F238E27FC236}">
                  <a16:creationId xmlns:a16="http://schemas.microsoft.com/office/drawing/2014/main" id="{83A52E5C-99ED-2E44-9E58-6F4DCAE8E690}"/>
                </a:ext>
              </a:extLst>
            </p:cNvPr>
            <p:cNvGrpSpPr/>
            <p:nvPr/>
          </p:nvGrpSpPr>
          <p:grpSpPr>
            <a:xfrm>
              <a:off x="-139024" y="4736598"/>
              <a:ext cx="2045898" cy="748210"/>
              <a:chOff x="7510326" y="1577022"/>
              <a:chExt cx="2045898" cy="748210"/>
            </a:xfrm>
          </p:grpSpPr>
          <p:sp>
            <p:nvSpPr>
              <p:cNvPr id="24" name="CuadroTexto 23">
                <a:extLst>
                  <a:ext uri="{FF2B5EF4-FFF2-40B4-BE49-F238E27FC236}">
                    <a16:creationId xmlns:a16="http://schemas.microsoft.com/office/drawing/2014/main" id="{59D9B271-B732-D742-BF09-7F599A9F7F97}"/>
                  </a:ext>
                </a:extLst>
              </p:cNvPr>
              <p:cNvSpPr txBox="1"/>
              <p:nvPr/>
            </p:nvSpPr>
            <p:spPr>
              <a:xfrm>
                <a:off x="8420191" y="1577022"/>
                <a:ext cx="954357" cy="558935"/>
              </a:xfrm>
              <a:prstGeom prst="rect">
                <a:avLst/>
              </a:prstGeom>
              <a:noFill/>
            </p:spPr>
            <p:txBody>
              <a:bodyPr wrap="none" rtlCol="0">
                <a:spAutoFit/>
              </a:bodyPr>
              <a:lstStyle/>
              <a:p>
                <a:r>
                  <a:rPr lang="es-ES" sz="3200" dirty="0">
                    <a:solidFill>
                      <a:srgbClr val="E9549A"/>
                    </a:solidFill>
                    <a:latin typeface="Calibri" panose="020F0502020204030204" pitchFamily="34" charset="0"/>
                  </a:rPr>
                  <a:t>45%</a:t>
                </a:r>
              </a:p>
            </p:txBody>
          </p:sp>
          <p:sp>
            <p:nvSpPr>
              <p:cNvPr id="25" name="CuadroTexto 24">
                <a:extLst>
                  <a:ext uri="{FF2B5EF4-FFF2-40B4-BE49-F238E27FC236}">
                    <a16:creationId xmlns:a16="http://schemas.microsoft.com/office/drawing/2014/main" id="{BCDD3628-AC6E-2A4A-8285-51533D587C27}"/>
                  </a:ext>
                </a:extLst>
              </p:cNvPr>
              <p:cNvSpPr txBox="1"/>
              <p:nvPr/>
            </p:nvSpPr>
            <p:spPr>
              <a:xfrm>
                <a:off x="7510326" y="2031055"/>
                <a:ext cx="2045898" cy="294177"/>
              </a:xfrm>
              <a:prstGeom prst="rect">
                <a:avLst/>
              </a:prstGeom>
              <a:noFill/>
            </p:spPr>
            <p:txBody>
              <a:bodyPr wrap="none" rtlCol="0">
                <a:spAutoFit/>
              </a:bodyPr>
              <a:lstStyle/>
              <a:p>
                <a:r>
                  <a:rPr lang="es-ES" sz="1400" b="1" dirty="0">
                    <a:latin typeface="Gotham Book" panose="02000603040000020004" pitchFamily="2" charset="0"/>
                  </a:rPr>
                  <a:t>MOLESTIAS VAGINALES</a:t>
                </a:r>
              </a:p>
            </p:txBody>
          </p:sp>
        </p:grpSp>
        <p:grpSp>
          <p:nvGrpSpPr>
            <p:cNvPr id="14" name="Grupo 13">
              <a:extLst>
                <a:ext uri="{FF2B5EF4-FFF2-40B4-BE49-F238E27FC236}">
                  <a16:creationId xmlns:a16="http://schemas.microsoft.com/office/drawing/2014/main" id="{F0F5A28C-CB43-0D41-9956-1ADF589FF763}"/>
                </a:ext>
              </a:extLst>
            </p:cNvPr>
            <p:cNvGrpSpPr/>
            <p:nvPr/>
          </p:nvGrpSpPr>
          <p:grpSpPr>
            <a:xfrm>
              <a:off x="6030790" y="1264205"/>
              <a:ext cx="2745399" cy="920778"/>
              <a:chOff x="8205002" y="1576012"/>
              <a:chExt cx="2745399" cy="920778"/>
            </a:xfrm>
          </p:grpSpPr>
          <p:sp>
            <p:nvSpPr>
              <p:cNvPr id="22" name="CuadroTexto 21">
                <a:extLst>
                  <a:ext uri="{FF2B5EF4-FFF2-40B4-BE49-F238E27FC236}">
                    <a16:creationId xmlns:a16="http://schemas.microsoft.com/office/drawing/2014/main" id="{88251EFE-6830-5D47-A10F-95CC34BC35B2}"/>
                  </a:ext>
                </a:extLst>
              </p:cNvPr>
              <p:cNvSpPr txBox="1"/>
              <p:nvPr/>
            </p:nvSpPr>
            <p:spPr>
              <a:xfrm>
                <a:off x="8205002" y="1576012"/>
                <a:ext cx="954357" cy="558934"/>
              </a:xfrm>
              <a:prstGeom prst="rect">
                <a:avLst/>
              </a:prstGeom>
              <a:noFill/>
            </p:spPr>
            <p:txBody>
              <a:bodyPr wrap="none" rtlCol="0">
                <a:spAutoFit/>
              </a:bodyPr>
              <a:lstStyle/>
              <a:p>
                <a:r>
                  <a:rPr lang="es-ES" sz="3200" dirty="0">
                    <a:solidFill>
                      <a:srgbClr val="E9549A"/>
                    </a:solidFill>
                    <a:latin typeface="Calibri" panose="020F0502020204030204" pitchFamily="34" charset="0"/>
                  </a:rPr>
                  <a:t>20%</a:t>
                </a:r>
              </a:p>
            </p:txBody>
          </p:sp>
          <p:sp>
            <p:nvSpPr>
              <p:cNvPr id="23" name="CuadroTexto 22">
                <a:extLst>
                  <a:ext uri="{FF2B5EF4-FFF2-40B4-BE49-F238E27FC236}">
                    <a16:creationId xmlns:a16="http://schemas.microsoft.com/office/drawing/2014/main" id="{7E077BB9-BEAE-B444-8703-3C0EC9450C26}"/>
                  </a:ext>
                </a:extLst>
              </p:cNvPr>
              <p:cNvSpPr txBox="1"/>
              <p:nvPr/>
            </p:nvSpPr>
            <p:spPr>
              <a:xfrm>
                <a:off x="8206270" y="1996815"/>
                <a:ext cx="2744131" cy="499975"/>
              </a:xfrm>
              <a:prstGeom prst="rect">
                <a:avLst/>
              </a:prstGeom>
              <a:noFill/>
            </p:spPr>
            <p:txBody>
              <a:bodyPr wrap="square" rtlCol="0">
                <a:spAutoFit/>
              </a:bodyPr>
              <a:lstStyle/>
              <a:p>
                <a:r>
                  <a:rPr lang="es-ES" sz="1400" b="1" dirty="0">
                    <a:latin typeface="Gotham Book" panose="02000603040000020004" pitchFamily="2" charset="0"/>
                  </a:rPr>
                  <a:t>ANSIEDAD, IRRITABILIDAD, INSOMNIO</a:t>
                </a:r>
              </a:p>
            </p:txBody>
          </p:sp>
        </p:grpSp>
        <p:grpSp>
          <p:nvGrpSpPr>
            <p:cNvPr id="15" name="Grupo 14">
              <a:extLst>
                <a:ext uri="{FF2B5EF4-FFF2-40B4-BE49-F238E27FC236}">
                  <a16:creationId xmlns:a16="http://schemas.microsoft.com/office/drawing/2014/main" id="{53057149-2475-E04F-805A-ACE11F2B4175}"/>
                </a:ext>
              </a:extLst>
            </p:cNvPr>
            <p:cNvGrpSpPr/>
            <p:nvPr/>
          </p:nvGrpSpPr>
          <p:grpSpPr>
            <a:xfrm>
              <a:off x="6250714" y="3608428"/>
              <a:ext cx="1151693" cy="799648"/>
              <a:chOff x="8167798" y="1576388"/>
              <a:chExt cx="1151693" cy="799648"/>
            </a:xfrm>
          </p:grpSpPr>
          <p:sp>
            <p:nvSpPr>
              <p:cNvPr id="19" name="CuadroTexto 18">
                <a:extLst>
                  <a:ext uri="{FF2B5EF4-FFF2-40B4-BE49-F238E27FC236}">
                    <a16:creationId xmlns:a16="http://schemas.microsoft.com/office/drawing/2014/main" id="{E0EE7731-E344-AC41-94ED-B3BF68376F5E}"/>
                  </a:ext>
                </a:extLst>
              </p:cNvPr>
              <p:cNvSpPr txBox="1"/>
              <p:nvPr/>
            </p:nvSpPr>
            <p:spPr>
              <a:xfrm>
                <a:off x="8167798" y="1576388"/>
                <a:ext cx="954357" cy="558935"/>
              </a:xfrm>
              <a:prstGeom prst="rect">
                <a:avLst/>
              </a:prstGeom>
              <a:noFill/>
            </p:spPr>
            <p:txBody>
              <a:bodyPr wrap="none" rtlCol="0">
                <a:spAutoFit/>
              </a:bodyPr>
              <a:lstStyle/>
              <a:p>
                <a:r>
                  <a:rPr lang="es-ES" sz="3200" dirty="0">
                    <a:solidFill>
                      <a:srgbClr val="E9549A"/>
                    </a:solidFill>
                    <a:latin typeface="Calibri" panose="020F0502020204030204" pitchFamily="34" charset="0"/>
                  </a:rPr>
                  <a:t>12%</a:t>
                </a:r>
              </a:p>
            </p:txBody>
          </p:sp>
          <p:sp>
            <p:nvSpPr>
              <p:cNvPr id="20" name="CuadroTexto 19">
                <a:extLst>
                  <a:ext uri="{FF2B5EF4-FFF2-40B4-BE49-F238E27FC236}">
                    <a16:creationId xmlns:a16="http://schemas.microsoft.com/office/drawing/2014/main" id="{7BB86A7C-68BA-1143-BA7B-4D60A4846EEC}"/>
                  </a:ext>
                </a:extLst>
              </p:cNvPr>
              <p:cNvSpPr txBox="1"/>
              <p:nvPr/>
            </p:nvSpPr>
            <p:spPr>
              <a:xfrm>
                <a:off x="8206270" y="2059696"/>
                <a:ext cx="1113221" cy="294177"/>
              </a:xfrm>
              <a:prstGeom prst="rect">
                <a:avLst/>
              </a:prstGeom>
              <a:noFill/>
            </p:spPr>
            <p:txBody>
              <a:bodyPr wrap="none" rtlCol="0">
                <a:spAutoFit/>
              </a:bodyPr>
              <a:lstStyle/>
              <a:p>
                <a:r>
                  <a:rPr lang="es-ES" sz="1400" b="1" dirty="0">
                    <a:latin typeface="Gotham Book" panose="02000603040000020004" pitchFamily="2" charset="0"/>
                  </a:rPr>
                  <a:t>DEPRESIÓN</a:t>
                </a:r>
              </a:p>
            </p:txBody>
          </p:sp>
          <p:sp>
            <p:nvSpPr>
              <p:cNvPr id="21" name="CuadroTexto 20">
                <a:extLst>
                  <a:ext uri="{FF2B5EF4-FFF2-40B4-BE49-F238E27FC236}">
                    <a16:creationId xmlns:a16="http://schemas.microsoft.com/office/drawing/2014/main" id="{209EE591-111D-924D-ABDE-2A3FB22B30C9}"/>
                  </a:ext>
                </a:extLst>
              </p:cNvPr>
              <p:cNvSpPr txBox="1"/>
              <p:nvPr/>
            </p:nvSpPr>
            <p:spPr>
              <a:xfrm>
                <a:off x="8213161" y="2159380"/>
                <a:ext cx="212005" cy="216656"/>
              </a:xfrm>
              <a:prstGeom prst="rect">
                <a:avLst/>
              </a:prstGeom>
              <a:noFill/>
            </p:spPr>
            <p:txBody>
              <a:bodyPr wrap="none" rtlCol="0">
                <a:spAutoFit/>
              </a:bodyPr>
              <a:lstStyle/>
              <a:p>
                <a:endParaRPr lang="es-ES" sz="700">
                  <a:latin typeface="Gotham Book" panose="02000603040000020004" pitchFamily="2" charset="0"/>
                </a:endParaRPr>
              </a:p>
            </p:txBody>
          </p:sp>
        </p:grpSp>
        <p:grpSp>
          <p:nvGrpSpPr>
            <p:cNvPr id="16" name="Grupo 15">
              <a:extLst>
                <a:ext uri="{FF2B5EF4-FFF2-40B4-BE49-F238E27FC236}">
                  <a16:creationId xmlns:a16="http://schemas.microsoft.com/office/drawing/2014/main" id="{8043AF72-B943-0546-8B9D-30D2915B800C}"/>
                </a:ext>
              </a:extLst>
            </p:cNvPr>
            <p:cNvGrpSpPr/>
            <p:nvPr/>
          </p:nvGrpSpPr>
          <p:grpSpPr>
            <a:xfrm>
              <a:off x="5898822" y="4780862"/>
              <a:ext cx="1462059" cy="777485"/>
              <a:chOff x="8167798" y="1576388"/>
              <a:chExt cx="1462059" cy="777485"/>
            </a:xfrm>
          </p:grpSpPr>
          <p:sp>
            <p:nvSpPr>
              <p:cNvPr id="17" name="CuadroTexto 16">
                <a:extLst>
                  <a:ext uri="{FF2B5EF4-FFF2-40B4-BE49-F238E27FC236}">
                    <a16:creationId xmlns:a16="http://schemas.microsoft.com/office/drawing/2014/main" id="{05A3A8CD-7105-B54C-ADB6-584F49028EA5}"/>
                  </a:ext>
                </a:extLst>
              </p:cNvPr>
              <p:cNvSpPr txBox="1"/>
              <p:nvPr/>
            </p:nvSpPr>
            <p:spPr>
              <a:xfrm>
                <a:off x="8167798" y="1576388"/>
                <a:ext cx="954357" cy="558934"/>
              </a:xfrm>
              <a:prstGeom prst="rect">
                <a:avLst/>
              </a:prstGeom>
              <a:noFill/>
            </p:spPr>
            <p:txBody>
              <a:bodyPr wrap="none" rtlCol="0">
                <a:spAutoFit/>
              </a:bodyPr>
              <a:lstStyle/>
              <a:p>
                <a:r>
                  <a:rPr lang="es-ES" sz="3200" dirty="0">
                    <a:solidFill>
                      <a:srgbClr val="E9549A"/>
                    </a:solidFill>
                    <a:latin typeface="Calibri" panose="020F0502020204030204" pitchFamily="34" charset="0"/>
                  </a:rPr>
                  <a:t>40%</a:t>
                </a:r>
              </a:p>
            </p:txBody>
          </p:sp>
          <p:sp>
            <p:nvSpPr>
              <p:cNvPr id="18" name="CuadroTexto 17">
                <a:extLst>
                  <a:ext uri="{FF2B5EF4-FFF2-40B4-BE49-F238E27FC236}">
                    <a16:creationId xmlns:a16="http://schemas.microsoft.com/office/drawing/2014/main" id="{512C5FE6-4500-0844-A1F7-73BF2F2A1EF0}"/>
                  </a:ext>
                </a:extLst>
              </p:cNvPr>
              <p:cNvSpPr txBox="1"/>
              <p:nvPr/>
            </p:nvSpPr>
            <p:spPr>
              <a:xfrm>
                <a:off x="8198630" y="2059696"/>
                <a:ext cx="1431227" cy="294177"/>
              </a:xfrm>
              <a:prstGeom prst="rect">
                <a:avLst/>
              </a:prstGeom>
              <a:noFill/>
            </p:spPr>
            <p:txBody>
              <a:bodyPr wrap="none" rtlCol="0">
                <a:spAutoFit/>
              </a:bodyPr>
              <a:lstStyle/>
              <a:p>
                <a:r>
                  <a:rPr lang="es-ES" sz="1400" b="1" dirty="0">
                    <a:latin typeface="Gotham Book" panose="02000603040000020004" pitchFamily="2" charset="0"/>
                  </a:rPr>
                  <a:t>OSTEOPOROSIS</a:t>
                </a:r>
              </a:p>
            </p:txBody>
          </p:sp>
        </p:grpSp>
      </p:grpSp>
      <p:sp>
        <p:nvSpPr>
          <p:cNvPr id="31" name="Rectángulo 30">
            <a:extLst>
              <a:ext uri="{FF2B5EF4-FFF2-40B4-BE49-F238E27FC236}">
                <a16:creationId xmlns:a16="http://schemas.microsoft.com/office/drawing/2014/main" id="{A682D27E-D4B3-A846-9D62-D775B4A23DF7}"/>
              </a:ext>
            </a:extLst>
          </p:cNvPr>
          <p:cNvSpPr/>
          <p:nvPr/>
        </p:nvSpPr>
        <p:spPr>
          <a:xfrm>
            <a:off x="86497" y="6027059"/>
            <a:ext cx="5543583" cy="400110"/>
          </a:xfrm>
          <a:prstGeom prst="rect">
            <a:avLst/>
          </a:prstGeom>
        </p:spPr>
        <p:txBody>
          <a:bodyPr wrap="square">
            <a:spAutoFit/>
          </a:bodyPr>
          <a:lstStyle/>
          <a:p>
            <a:pPr lvl="0" algn="just"/>
            <a:r>
              <a:rPr lang="es-ES" sz="1000" dirty="0" err="1">
                <a:solidFill>
                  <a:schemeClr val="bg2">
                    <a:lumMod val="50000"/>
                  </a:schemeClr>
                </a:solidFill>
                <a:latin typeface="Gotham Book" panose="02000603040000020004" pitchFamily="2" charset="0"/>
              </a:rPr>
              <a:t>Jafari</a:t>
            </a:r>
            <a:r>
              <a:rPr lang="es-ES" sz="1000" dirty="0">
                <a:solidFill>
                  <a:schemeClr val="bg2">
                    <a:lumMod val="50000"/>
                  </a:schemeClr>
                </a:solidFill>
                <a:latin typeface="Gotham Book" panose="02000603040000020004" pitchFamily="2" charset="0"/>
              </a:rPr>
              <a:t> F, et al. </a:t>
            </a:r>
            <a:r>
              <a:rPr lang="es-ES" sz="1000" dirty="0" err="1">
                <a:solidFill>
                  <a:schemeClr val="bg2">
                    <a:lumMod val="50000"/>
                  </a:schemeClr>
                </a:solidFill>
                <a:latin typeface="Gotham Book" panose="02000603040000020004" pitchFamily="2" charset="0"/>
              </a:rPr>
              <a:t>Comparison</a:t>
            </a:r>
            <a:r>
              <a:rPr lang="es-ES" sz="1000" dirty="0">
                <a:solidFill>
                  <a:schemeClr val="bg2">
                    <a:lumMod val="50000"/>
                  </a:schemeClr>
                </a:solidFill>
                <a:latin typeface="Gotham Book" panose="02000603040000020004" pitchFamily="2" charset="0"/>
              </a:rPr>
              <a:t> of </a:t>
            </a:r>
            <a:r>
              <a:rPr lang="es-ES" sz="1000" dirty="0" err="1">
                <a:solidFill>
                  <a:schemeClr val="bg2">
                    <a:lumMod val="50000"/>
                  </a:schemeClr>
                </a:solidFill>
                <a:latin typeface="Gotham Book" panose="02000603040000020004" pitchFamily="2" charset="0"/>
              </a:rPr>
              <a:t>depression</a:t>
            </a:r>
            <a:r>
              <a:rPr lang="es-ES" sz="1000" dirty="0">
                <a:solidFill>
                  <a:schemeClr val="bg2">
                    <a:lumMod val="50000"/>
                  </a:schemeClr>
                </a:solidFill>
                <a:latin typeface="Gotham Book" panose="02000603040000020004" pitchFamily="2" charset="0"/>
              </a:rPr>
              <a:t>, </a:t>
            </a:r>
            <a:r>
              <a:rPr lang="es-ES" sz="1000" dirty="0" err="1">
                <a:solidFill>
                  <a:schemeClr val="bg2">
                    <a:lumMod val="50000"/>
                  </a:schemeClr>
                </a:solidFill>
                <a:latin typeface="Gotham Book" panose="02000603040000020004" pitchFamily="2" charset="0"/>
              </a:rPr>
              <a:t>anxiety</a:t>
            </a:r>
            <a:r>
              <a:rPr lang="es-ES" sz="1000" dirty="0">
                <a:solidFill>
                  <a:schemeClr val="bg2">
                    <a:lumMod val="50000"/>
                  </a:schemeClr>
                </a:solidFill>
                <a:latin typeface="Gotham Book" panose="02000603040000020004" pitchFamily="2" charset="0"/>
              </a:rPr>
              <a:t>, </a:t>
            </a:r>
            <a:r>
              <a:rPr lang="es-ES" sz="1000" dirty="0" err="1">
                <a:solidFill>
                  <a:schemeClr val="bg2">
                    <a:lumMod val="50000"/>
                  </a:schemeClr>
                </a:solidFill>
                <a:latin typeface="Gotham Book" panose="02000603040000020004" pitchFamily="2" charset="0"/>
              </a:rPr>
              <a:t>quality</a:t>
            </a:r>
            <a:r>
              <a:rPr lang="es-ES" sz="1000" dirty="0">
                <a:solidFill>
                  <a:schemeClr val="bg2">
                    <a:lumMod val="50000"/>
                  </a:schemeClr>
                </a:solidFill>
                <a:latin typeface="Gotham Book" panose="02000603040000020004" pitchFamily="2" charset="0"/>
              </a:rPr>
              <a:t> of </a:t>
            </a:r>
            <a:r>
              <a:rPr lang="es-ES" sz="1000" dirty="0" err="1">
                <a:solidFill>
                  <a:schemeClr val="bg2">
                    <a:lumMod val="50000"/>
                  </a:schemeClr>
                </a:solidFill>
                <a:latin typeface="Gotham Book" panose="02000603040000020004" pitchFamily="2" charset="0"/>
              </a:rPr>
              <a:t>life</a:t>
            </a:r>
            <a:r>
              <a:rPr lang="es-ES" sz="1000" dirty="0">
                <a:solidFill>
                  <a:schemeClr val="bg2">
                    <a:lumMod val="50000"/>
                  </a:schemeClr>
                </a:solidFill>
                <a:latin typeface="Gotham Book" panose="02000603040000020004" pitchFamily="2" charset="0"/>
              </a:rPr>
              <a:t>, </a:t>
            </a:r>
            <a:r>
              <a:rPr lang="es-ES" sz="1000" dirty="0" err="1">
                <a:solidFill>
                  <a:schemeClr val="bg2">
                    <a:lumMod val="50000"/>
                  </a:schemeClr>
                </a:solidFill>
                <a:latin typeface="Gotham Book" panose="02000603040000020004" pitchFamily="2" charset="0"/>
              </a:rPr>
              <a:t>vitality</a:t>
            </a:r>
            <a:r>
              <a:rPr lang="es-ES" sz="1000" dirty="0">
                <a:solidFill>
                  <a:schemeClr val="bg2">
                    <a:lumMod val="50000"/>
                  </a:schemeClr>
                </a:solidFill>
                <a:latin typeface="Gotham Book" panose="02000603040000020004" pitchFamily="2" charset="0"/>
              </a:rPr>
              <a:t> and mental </a:t>
            </a:r>
            <a:r>
              <a:rPr lang="es-ES" sz="1000" dirty="0" err="1">
                <a:solidFill>
                  <a:schemeClr val="bg2">
                    <a:lumMod val="50000"/>
                  </a:schemeClr>
                </a:solidFill>
                <a:latin typeface="Gotham Book" panose="02000603040000020004" pitchFamily="2" charset="0"/>
              </a:rPr>
              <a:t>health</a:t>
            </a:r>
            <a:r>
              <a:rPr lang="es-ES" sz="1000" dirty="0">
                <a:solidFill>
                  <a:schemeClr val="bg2">
                    <a:lumMod val="50000"/>
                  </a:schemeClr>
                </a:solidFill>
                <a:latin typeface="Gotham Book" panose="02000603040000020004" pitchFamily="2" charset="0"/>
              </a:rPr>
              <a:t> </a:t>
            </a:r>
            <a:r>
              <a:rPr lang="es-ES" sz="1000" dirty="0" err="1">
                <a:solidFill>
                  <a:schemeClr val="bg2">
                    <a:lumMod val="50000"/>
                  </a:schemeClr>
                </a:solidFill>
                <a:latin typeface="Gotham Book" panose="02000603040000020004" pitchFamily="2" charset="0"/>
              </a:rPr>
              <a:t>between</a:t>
            </a:r>
            <a:r>
              <a:rPr lang="es-ES" sz="1000" dirty="0">
                <a:solidFill>
                  <a:schemeClr val="bg2">
                    <a:lumMod val="50000"/>
                  </a:schemeClr>
                </a:solidFill>
                <a:latin typeface="Gotham Book" panose="02000603040000020004" pitchFamily="2" charset="0"/>
              </a:rPr>
              <a:t> </a:t>
            </a:r>
            <a:r>
              <a:rPr lang="es-ES" sz="1000" dirty="0" err="1">
                <a:solidFill>
                  <a:schemeClr val="bg2">
                    <a:lumMod val="50000"/>
                  </a:schemeClr>
                </a:solidFill>
                <a:latin typeface="Gotham Book" panose="02000603040000020004" pitchFamily="2" charset="0"/>
              </a:rPr>
              <a:t>premenopausal</a:t>
            </a:r>
            <a:r>
              <a:rPr lang="es-ES" sz="1000" dirty="0">
                <a:solidFill>
                  <a:schemeClr val="bg2">
                    <a:lumMod val="50000"/>
                  </a:schemeClr>
                </a:solidFill>
                <a:latin typeface="Gotham Book" panose="02000603040000020004" pitchFamily="2" charset="0"/>
              </a:rPr>
              <a:t> and </a:t>
            </a:r>
            <a:r>
              <a:rPr lang="es-ES" sz="1000" dirty="0" err="1">
                <a:solidFill>
                  <a:schemeClr val="bg2">
                    <a:lumMod val="50000"/>
                  </a:schemeClr>
                </a:solidFill>
                <a:latin typeface="Gotham Book" panose="02000603040000020004" pitchFamily="2" charset="0"/>
              </a:rPr>
              <a:t>postmenopausal</a:t>
            </a:r>
            <a:r>
              <a:rPr lang="es-ES" sz="1000" dirty="0">
                <a:solidFill>
                  <a:schemeClr val="bg2">
                    <a:lumMod val="50000"/>
                  </a:schemeClr>
                </a:solidFill>
                <a:latin typeface="Gotham Book" panose="02000603040000020004" pitchFamily="2" charset="0"/>
              </a:rPr>
              <a:t> </a:t>
            </a:r>
            <a:r>
              <a:rPr lang="es-ES" sz="1000" dirty="0" err="1">
                <a:solidFill>
                  <a:schemeClr val="bg2">
                    <a:lumMod val="50000"/>
                  </a:schemeClr>
                </a:solidFill>
                <a:latin typeface="Gotham Book" panose="02000603040000020004" pitchFamily="2" charset="0"/>
              </a:rPr>
              <a:t>women</a:t>
            </a:r>
            <a:r>
              <a:rPr lang="es-ES" sz="1000" dirty="0">
                <a:solidFill>
                  <a:schemeClr val="bg2">
                    <a:lumMod val="50000"/>
                  </a:schemeClr>
                </a:solidFill>
                <a:latin typeface="Gotham Book" panose="02000603040000020004" pitchFamily="2" charset="0"/>
              </a:rPr>
              <a:t>. </a:t>
            </a:r>
            <a:r>
              <a:rPr lang="es-ES" sz="1000" i="1" dirty="0" err="1">
                <a:solidFill>
                  <a:schemeClr val="bg2">
                    <a:lumMod val="50000"/>
                  </a:schemeClr>
                </a:solidFill>
                <a:latin typeface="Gotham Book" panose="02000603040000020004" pitchFamily="2" charset="0"/>
              </a:rPr>
              <a:t>Climacteric</a:t>
            </a:r>
            <a:r>
              <a:rPr lang="es-ES" sz="1000" dirty="0">
                <a:solidFill>
                  <a:schemeClr val="bg2">
                    <a:lumMod val="50000"/>
                  </a:schemeClr>
                </a:solidFill>
                <a:latin typeface="Gotham Book" panose="02000603040000020004" pitchFamily="2" charset="0"/>
              </a:rPr>
              <a:t>. 2014;17(6):660‐665. </a:t>
            </a:r>
          </a:p>
        </p:txBody>
      </p:sp>
    </p:spTree>
    <p:extLst>
      <p:ext uri="{BB962C8B-B14F-4D97-AF65-F5344CB8AC3E}">
        <p14:creationId xmlns:p14="http://schemas.microsoft.com/office/powerpoint/2010/main" val="407768505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C49358-ADAA-BD47-8729-4750D627F674}"/>
              </a:ext>
            </a:extLst>
          </p:cNvPr>
          <p:cNvSpPr>
            <a:spLocks noGrp="1"/>
          </p:cNvSpPr>
          <p:nvPr>
            <p:ph type="title"/>
          </p:nvPr>
        </p:nvSpPr>
        <p:spPr>
          <a:xfrm>
            <a:off x="2383971" y="1083608"/>
            <a:ext cx="6776357" cy="941135"/>
          </a:xfrm>
        </p:spPr>
        <p:txBody>
          <a:bodyPr>
            <a:normAutofit/>
          </a:bodyPr>
          <a:lstStyle/>
          <a:p>
            <a:pPr algn="ctr"/>
            <a:r>
              <a:rPr lang="fr-FR" sz="2800" b="1" dirty="0">
                <a:solidFill>
                  <a:schemeClr val="bg2">
                    <a:lumMod val="50000"/>
                  </a:schemeClr>
                </a:solidFill>
                <a:latin typeface="+mn-lt"/>
              </a:rPr>
              <a:t>AGENDA</a:t>
            </a:r>
            <a:endParaRPr lang="fr-FR" sz="2400" b="1" dirty="0">
              <a:solidFill>
                <a:schemeClr val="bg2">
                  <a:lumMod val="50000"/>
                </a:schemeClr>
              </a:solidFill>
              <a:latin typeface="+mn-lt"/>
            </a:endParaRPr>
          </a:p>
        </p:txBody>
      </p:sp>
      <p:sp>
        <p:nvSpPr>
          <p:cNvPr id="3" name="Espace réservé du contenu 2">
            <a:extLst>
              <a:ext uri="{FF2B5EF4-FFF2-40B4-BE49-F238E27FC236}">
                <a16:creationId xmlns:a16="http://schemas.microsoft.com/office/drawing/2014/main" id="{E909790C-723C-DD4C-9320-30D55AC5782A}"/>
              </a:ext>
            </a:extLst>
          </p:cNvPr>
          <p:cNvSpPr>
            <a:spLocks noGrp="1"/>
          </p:cNvSpPr>
          <p:nvPr>
            <p:ph idx="1"/>
          </p:nvPr>
        </p:nvSpPr>
        <p:spPr>
          <a:xfrm>
            <a:off x="1809750" y="2299864"/>
            <a:ext cx="8237220" cy="2705273"/>
          </a:xfrm>
        </p:spPr>
        <p:txBody>
          <a:bodyPr>
            <a:normAutofit/>
          </a:bodyPr>
          <a:lstStyle/>
          <a:p>
            <a:pPr marL="457200" indent="-457200">
              <a:lnSpc>
                <a:spcPct val="120000"/>
              </a:lnSpc>
              <a:buFont typeface="+mj-lt"/>
              <a:buAutoNum type="arabicPeriod"/>
            </a:pPr>
            <a:r>
              <a:rPr lang="fr-FR" sz="2400" dirty="0" err="1">
                <a:solidFill>
                  <a:schemeClr val="bg2">
                    <a:lumMod val="50000"/>
                  </a:schemeClr>
                </a:solidFill>
                <a:latin typeface="Gotham Book" panose="02000603040000020004" pitchFamily="2" charset="0"/>
              </a:rPr>
              <a:t>Contexto</a:t>
            </a:r>
            <a:r>
              <a:rPr lang="fr-FR" sz="2400" dirty="0">
                <a:solidFill>
                  <a:schemeClr val="bg2">
                    <a:lumMod val="50000"/>
                  </a:schemeClr>
                </a:solidFill>
                <a:latin typeface="Gotham Book" panose="02000603040000020004" pitchFamily="2" charset="0"/>
              </a:rPr>
              <a:t> </a:t>
            </a:r>
            <a:r>
              <a:rPr lang="fr-FR" sz="2400" dirty="0" err="1">
                <a:solidFill>
                  <a:schemeClr val="bg2">
                    <a:lumMod val="50000"/>
                  </a:schemeClr>
                </a:solidFill>
                <a:latin typeface="Gotham Book" panose="02000603040000020004" pitchFamily="2" charset="0"/>
              </a:rPr>
              <a:t>menopausia</a:t>
            </a:r>
            <a:r>
              <a:rPr lang="fr-FR" sz="2400" dirty="0">
                <a:solidFill>
                  <a:schemeClr val="bg2">
                    <a:lumMod val="50000"/>
                  </a:schemeClr>
                </a:solidFill>
                <a:latin typeface="Gotham Book" panose="02000603040000020004" pitchFamily="2" charset="0"/>
              </a:rPr>
              <a:t> en España</a:t>
            </a:r>
          </a:p>
          <a:p>
            <a:pPr marL="457200" indent="-457200">
              <a:lnSpc>
                <a:spcPct val="120000"/>
              </a:lnSpc>
              <a:buFont typeface="+mj-lt"/>
              <a:buAutoNum type="arabicPeriod"/>
            </a:pPr>
            <a:r>
              <a:rPr lang="fr-FR" sz="2400" dirty="0" err="1">
                <a:solidFill>
                  <a:schemeClr val="bg2">
                    <a:lumMod val="50000"/>
                  </a:schemeClr>
                </a:solidFill>
                <a:latin typeface="Gotham Book" panose="02000603040000020004" pitchFamily="2" charset="0"/>
              </a:rPr>
              <a:t>Novedades</a:t>
            </a:r>
            <a:r>
              <a:rPr lang="fr-FR" sz="2400" dirty="0">
                <a:solidFill>
                  <a:schemeClr val="bg2">
                    <a:lumMod val="50000"/>
                  </a:schemeClr>
                </a:solidFill>
                <a:latin typeface="Gotham Book" panose="02000603040000020004" pitchFamily="2" charset="0"/>
              </a:rPr>
              <a:t> </a:t>
            </a:r>
            <a:r>
              <a:rPr lang="fr-FR" sz="2400" dirty="0" err="1">
                <a:solidFill>
                  <a:schemeClr val="bg2">
                    <a:lumMod val="50000"/>
                  </a:schemeClr>
                </a:solidFill>
                <a:latin typeface="Gotham Book" panose="02000603040000020004" pitchFamily="2" charset="0"/>
              </a:rPr>
              <a:t>clínicas</a:t>
            </a:r>
            <a:r>
              <a:rPr lang="fr-FR" sz="2400" dirty="0">
                <a:solidFill>
                  <a:schemeClr val="bg2">
                    <a:lumMod val="50000"/>
                  </a:schemeClr>
                </a:solidFill>
                <a:latin typeface="Gotham Book" panose="02000603040000020004" pitchFamily="2" charset="0"/>
              </a:rPr>
              <a:t> en</a:t>
            </a:r>
            <a:endParaRPr lang="fr-FR" sz="1800" dirty="0">
              <a:solidFill>
                <a:schemeClr val="bg2">
                  <a:lumMod val="50000"/>
                </a:schemeClr>
              </a:solidFill>
              <a:latin typeface="Gotham Book" panose="02000603040000020004" pitchFamily="2" charset="0"/>
            </a:endParaRPr>
          </a:p>
          <a:p>
            <a:pPr lvl="1">
              <a:lnSpc>
                <a:spcPct val="120000"/>
              </a:lnSpc>
            </a:pPr>
            <a:r>
              <a:rPr lang="fr-FR" sz="1800" dirty="0" err="1">
                <a:solidFill>
                  <a:schemeClr val="bg2">
                    <a:lumMod val="50000"/>
                  </a:schemeClr>
                </a:solidFill>
                <a:latin typeface="Gotham Book" panose="02000603040000020004" pitchFamily="2" charset="0"/>
              </a:rPr>
              <a:t>Sequedad</a:t>
            </a:r>
            <a:r>
              <a:rPr lang="fr-FR" sz="1800" dirty="0">
                <a:solidFill>
                  <a:schemeClr val="bg2">
                    <a:lumMod val="50000"/>
                  </a:schemeClr>
                </a:solidFill>
                <a:latin typeface="Gotham Book" panose="02000603040000020004" pitchFamily="2" charset="0"/>
              </a:rPr>
              <a:t> vaginal</a:t>
            </a:r>
          </a:p>
          <a:p>
            <a:pPr lvl="1">
              <a:lnSpc>
                <a:spcPct val="120000"/>
              </a:lnSpc>
            </a:pPr>
            <a:r>
              <a:rPr lang="fr-FR" sz="1800" dirty="0" err="1">
                <a:solidFill>
                  <a:schemeClr val="bg2">
                    <a:lumMod val="50000"/>
                  </a:schemeClr>
                </a:solidFill>
                <a:latin typeface="Gotham Book" panose="02000603040000020004" pitchFamily="2" charset="0"/>
              </a:rPr>
              <a:t>Deseo</a:t>
            </a:r>
            <a:r>
              <a:rPr lang="fr-FR" sz="1800" dirty="0">
                <a:solidFill>
                  <a:schemeClr val="bg2">
                    <a:lumMod val="50000"/>
                  </a:schemeClr>
                </a:solidFill>
                <a:latin typeface="Gotham Book" panose="02000603040000020004" pitchFamily="2" charset="0"/>
              </a:rPr>
              <a:t> </a:t>
            </a:r>
            <a:r>
              <a:rPr lang="fr-FR" sz="1800" dirty="0" err="1">
                <a:solidFill>
                  <a:schemeClr val="bg2">
                    <a:lumMod val="50000"/>
                  </a:schemeClr>
                </a:solidFill>
                <a:latin typeface="Gotham Book" panose="02000603040000020004" pitchFamily="2" charset="0"/>
              </a:rPr>
              <a:t>sexual</a:t>
            </a:r>
            <a:endParaRPr lang="fr-FR" sz="1800" dirty="0">
              <a:solidFill>
                <a:schemeClr val="bg2">
                  <a:lumMod val="50000"/>
                </a:schemeClr>
              </a:solidFill>
              <a:latin typeface="Gotham Book" panose="02000603040000020004" pitchFamily="2" charset="0"/>
            </a:endParaRPr>
          </a:p>
          <a:p>
            <a:pPr marL="457200" indent="-457200">
              <a:lnSpc>
                <a:spcPct val="120000"/>
              </a:lnSpc>
              <a:buFont typeface="+mj-lt"/>
              <a:buAutoNum type="arabicPeriod"/>
            </a:pPr>
            <a:r>
              <a:rPr lang="fr-FR" sz="2400" dirty="0">
                <a:solidFill>
                  <a:schemeClr val="bg2">
                    <a:lumMod val="50000"/>
                  </a:schemeClr>
                </a:solidFill>
                <a:latin typeface="Gotham Book" panose="02000603040000020004" pitchFamily="2" charset="0"/>
              </a:rPr>
              <a:t>NUEVO </a:t>
            </a:r>
            <a:r>
              <a:rPr lang="fr-FR" sz="2400" dirty="0" err="1">
                <a:solidFill>
                  <a:schemeClr val="bg2">
                    <a:lumMod val="50000"/>
                  </a:schemeClr>
                </a:solidFill>
                <a:latin typeface="Gotham Book" panose="02000603040000020004" pitchFamily="2" charset="0"/>
              </a:rPr>
              <a:t>Manejo</a:t>
            </a:r>
            <a:r>
              <a:rPr lang="fr-FR" sz="2400" dirty="0">
                <a:solidFill>
                  <a:schemeClr val="bg2">
                    <a:lumMod val="50000"/>
                  </a:schemeClr>
                </a:solidFill>
                <a:latin typeface="Gotham Book" panose="02000603040000020004" pitchFamily="2" charset="0"/>
              </a:rPr>
              <a:t> </a:t>
            </a:r>
            <a:r>
              <a:rPr lang="fr-FR" sz="2400" dirty="0" err="1">
                <a:solidFill>
                  <a:schemeClr val="bg2">
                    <a:lumMod val="50000"/>
                  </a:schemeClr>
                </a:solidFill>
                <a:latin typeface="Gotham Book" panose="02000603040000020004" pitchFamily="2" charset="0"/>
              </a:rPr>
              <a:t>integral</a:t>
            </a:r>
            <a:r>
              <a:rPr lang="fr-FR" sz="2400" dirty="0">
                <a:solidFill>
                  <a:schemeClr val="bg2">
                    <a:lumMod val="50000"/>
                  </a:schemeClr>
                </a:solidFill>
                <a:latin typeface="Gotham Book" panose="02000603040000020004" pitchFamily="2" charset="0"/>
              </a:rPr>
              <a:t> de la </a:t>
            </a:r>
            <a:r>
              <a:rPr lang="fr-FR" sz="2400" dirty="0" err="1">
                <a:solidFill>
                  <a:schemeClr val="bg2">
                    <a:lumMod val="50000"/>
                  </a:schemeClr>
                </a:solidFill>
                <a:latin typeface="Gotham Book" panose="02000603040000020004" pitchFamily="2" charset="0"/>
              </a:rPr>
              <a:t>menopausia</a:t>
            </a:r>
            <a:r>
              <a:rPr lang="fr-FR" sz="2400" dirty="0">
                <a:solidFill>
                  <a:schemeClr val="bg2">
                    <a:lumMod val="50000"/>
                  </a:schemeClr>
                </a:solidFill>
                <a:latin typeface="Gotham Book" panose="02000603040000020004" pitchFamily="2" charset="0"/>
              </a:rPr>
              <a:t>: </a:t>
            </a:r>
            <a:r>
              <a:rPr lang="fr-FR" sz="2400" dirty="0" err="1">
                <a:solidFill>
                  <a:schemeClr val="bg2">
                    <a:lumMod val="50000"/>
                  </a:schemeClr>
                </a:solidFill>
                <a:latin typeface="Gotham Book" panose="02000603040000020004" pitchFamily="2" charset="0"/>
              </a:rPr>
              <a:t>Libicare</a:t>
            </a:r>
            <a:r>
              <a:rPr lang="fr-FR" sz="2400" dirty="0">
                <a:solidFill>
                  <a:schemeClr val="bg2">
                    <a:lumMod val="50000"/>
                  </a:schemeClr>
                </a:solidFill>
                <a:latin typeface="Gotham Book" panose="02000603040000020004" pitchFamily="2" charset="0"/>
              </a:rPr>
              <a:t> </a:t>
            </a:r>
            <a:r>
              <a:rPr lang="fr-FR" sz="2400" dirty="0" err="1">
                <a:solidFill>
                  <a:schemeClr val="bg2">
                    <a:lumMod val="50000"/>
                  </a:schemeClr>
                </a:solidFill>
                <a:latin typeface="Gotham Book" panose="02000603040000020004" pitchFamily="2" charset="0"/>
              </a:rPr>
              <a:t>Meno</a:t>
            </a:r>
            <a:r>
              <a:rPr lang="fr-FR" sz="2400" dirty="0">
                <a:solidFill>
                  <a:schemeClr val="bg2">
                    <a:lumMod val="50000"/>
                  </a:schemeClr>
                </a:solidFill>
                <a:latin typeface="Gotham Book" panose="02000603040000020004" pitchFamily="2" charset="0"/>
              </a:rPr>
              <a:t>®: </a:t>
            </a:r>
          </a:p>
          <a:p>
            <a:pPr marL="457200" indent="-457200">
              <a:buFont typeface="+mj-lt"/>
              <a:buAutoNum type="arabicPeriod"/>
            </a:pPr>
            <a:endParaRPr lang="fr-FR" sz="2400" dirty="0">
              <a:solidFill>
                <a:schemeClr val="bg2">
                  <a:lumMod val="50000"/>
                </a:schemeClr>
              </a:solidFill>
              <a:latin typeface="Gotham Book" panose="02000603040000020004" pitchFamily="2" charset="0"/>
            </a:endParaRPr>
          </a:p>
          <a:p>
            <a:pPr marL="457200" indent="-457200">
              <a:buFont typeface="+mj-lt"/>
              <a:buAutoNum type="arabicPeriod"/>
            </a:pPr>
            <a:endParaRPr lang="fr-FR" sz="2400" dirty="0">
              <a:solidFill>
                <a:schemeClr val="bg2">
                  <a:lumMod val="50000"/>
                </a:schemeClr>
              </a:solidFill>
              <a:latin typeface="Gotham Book" panose="02000603040000020004" pitchFamily="2" charset="0"/>
            </a:endParaRPr>
          </a:p>
        </p:txBody>
      </p:sp>
    </p:spTree>
    <p:extLst>
      <p:ext uri="{BB962C8B-B14F-4D97-AF65-F5344CB8AC3E}">
        <p14:creationId xmlns:p14="http://schemas.microsoft.com/office/powerpoint/2010/main" val="117720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nodeType="clickEffect">
                                  <p:stCondLst>
                                    <p:cond delay="0"/>
                                  </p:stCondLst>
                                  <p:childTnLst>
                                    <p:animClr clrSpc="hsl" dir="cw">
                                      <p:cBhvr override="childStyle">
                                        <p:cTn id="6" dur="500" fill="hold"/>
                                        <p:tgtEl>
                                          <p:spTgt spid="3">
                                            <p:txEl>
                                              <p:pRg st="0" end="0"/>
                                            </p:txEl>
                                          </p:spTgt>
                                        </p:tgtEl>
                                        <p:attrNameLst>
                                          <p:attrName>style.color</p:attrName>
                                        </p:attrNameLst>
                                      </p:cBhvr>
                                      <p:by>
                                        <p:hsl h="-7200000" s="0" l="0"/>
                                      </p:by>
                                    </p:animClr>
                                    <p:animClr clrSpc="hsl" dir="cw">
                                      <p:cBhvr>
                                        <p:cTn id="7" dur="500" fill="hold"/>
                                        <p:tgtEl>
                                          <p:spTgt spid="3">
                                            <p:txEl>
                                              <p:pRg st="0" end="0"/>
                                            </p:txEl>
                                          </p:spTgt>
                                        </p:tgtEl>
                                        <p:attrNameLst>
                                          <p:attrName>fillcolor</p:attrName>
                                        </p:attrNameLst>
                                      </p:cBhvr>
                                      <p:by>
                                        <p:hsl h="-7200000" s="0" l="0"/>
                                      </p:by>
                                    </p:animClr>
                                    <p:animClr clrSpc="hsl" dir="cw">
                                      <p:cBhvr>
                                        <p:cTn id="8" dur="500" fill="hold"/>
                                        <p:tgtEl>
                                          <p:spTgt spid="3">
                                            <p:txEl>
                                              <p:pRg st="0" end="0"/>
                                            </p:txEl>
                                          </p:spTgt>
                                        </p:tgtEl>
                                        <p:attrNameLst>
                                          <p:attrName>stroke.color</p:attrName>
                                        </p:attrNameLst>
                                      </p:cBhvr>
                                      <p:by>
                                        <p:hsl h="-7200000" s="0" l="0"/>
                                      </p:by>
                                    </p:animClr>
                                    <p:set>
                                      <p:cBhvr>
                                        <p:cTn id="9" dur="500" fill="hold"/>
                                        <p:tgtEl>
                                          <p:spTgt spid="3">
                                            <p:txEl>
                                              <p:pRg st="0" end="0"/>
                                            </p:txEl>
                                          </p:spTgt>
                                        </p:tgtEl>
                                        <p:attrNameLst>
                                          <p:attrName>fill.type</p:attrName>
                                        </p:attrNameLst>
                                      </p:cBhvr>
                                      <p:to>
                                        <p:strVal val="solid"/>
                                      </p:to>
                                    </p:set>
                                  </p:childTnLst>
                                </p:cTn>
                              </p:par>
                              <p:par>
                                <p:cTn id="10" presetID="9" presetClass="emph" presetSubtype="0" nodeType="withEffect">
                                  <p:stCondLst>
                                    <p:cond delay="0"/>
                                  </p:stCondLst>
                                  <p:childTnLst>
                                    <p:set>
                                      <p:cBhvr>
                                        <p:cTn id="11" dur="indefinite"/>
                                        <p:tgtEl>
                                          <p:spTgt spid="3">
                                            <p:txEl>
                                              <p:pRg st="1" end="1"/>
                                            </p:txEl>
                                          </p:spTgt>
                                        </p:tgtEl>
                                        <p:attrNameLst>
                                          <p:attrName>style.opacity</p:attrName>
                                        </p:attrNameLst>
                                      </p:cBhvr>
                                      <p:to>
                                        <p:strVal val="0.5"/>
                                      </p:to>
                                    </p:set>
                                    <p:animEffect filter="image" prLst="opacity: 0.5">
                                      <p:cBhvr rctx="IE">
                                        <p:cTn id="12" dur="indefinite"/>
                                        <p:tgtEl>
                                          <p:spTgt spid="3">
                                            <p:txEl>
                                              <p:pRg st="1" end="1"/>
                                            </p:txEl>
                                          </p:spTgt>
                                        </p:tgtEl>
                                      </p:cBhvr>
                                    </p:animEffect>
                                  </p:childTnLst>
                                </p:cTn>
                              </p:par>
                              <p:par>
                                <p:cTn id="13" presetID="9" presetClass="emph" presetSubtype="0" nodeType="withEffect">
                                  <p:stCondLst>
                                    <p:cond delay="0"/>
                                  </p:stCondLst>
                                  <p:childTnLst>
                                    <p:set>
                                      <p:cBhvr>
                                        <p:cTn id="14" dur="indefinite"/>
                                        <p:tgtEl>
                                          <p:spTgt spid="3">
                                            <p:txEl>
                                              <p:pRg st="2" end="2"/>
                                            </p:txEl>
                                          </p:spTgt>
                                        </p:tgtEl>
                                        <p:attrNameLst>
                                          <p:attrName>style.opacity</p:attrName>
                                        </p:attrNameLst>
                                      </p:cBhvr>
                                      <p:to>
                                        <p:strVal val="0.5"/>
                                      </p:to>
                                    </p:set>
                                    <p:animEffect filter="image" prLst="opacity: 0.5">
                                      <p:cBhvr rctx="IE">
                                        <p:cTn id="15" dur="indefinite"/>
                                        <p:tgtEl>
                                          <p:spTgt spid="3">
                                            <p:txEl>
                                              <p:pRg st="2" end="2"/>
                                            </p:txEl>
                                          </p:spTgt>
                                        </p:tgtEl>
                                      </p:cBhvr>
                                    </p:animEffect>
                                  </p:childTnLst>
                                </p:cTn>
                              </p:par>
                              <p:par>
                                <p:cTn id="16" presetID="9" presetClass="emph" presetSubtype="0" nodeType="withEffect">
                                  <p:stCondLst>
                                    <p:cond delay="0"/>
                                  </p:stCondLst>
                                  <p:childTnLst>
                                    <p:set>
                                      <p:cBhvr>
                                        <p:cTn id="17" dur="indefinite"/>
                                        <p:tgtEl>
                                          <p:spTgt spid="3">
                                            <p:txEl>
                                              <p:pRg st="3" end="3"/>
                                            </p:txEl>
                                          </p:spTgt>
                                        </p:tgtEl>
                                        <p:attrNameLst>
                                          <p:attrName>style.opacity</p:attrName>
                                        </p:attrNameLst>
                                      </p:cBhvr>
                                      <p:to>
                                        <p:strVal val="0.5"/>
                                      </p:to>
                                    </p:set>
                                    <p:animEffect filter="image" prLst="opacity: 0.5">
                                      <p:cBhvr rctx="IE">
                                        <p:cTn id="18" dur="indefinite"/>
                                        <p:tgtEl>
                                          <p:spTgt spid="3">
                                            <p:txEl>
                                              <p:pRg st="3" end="3"/>
                                            </p:txEl>
                                          </p:spTgt>
                                        </p:tgtEl>
                                      </p:cBhvr>
                                    </p:animEffect>
                                  </p:childTnLst>
                                </p:cTn>
                              </p:par>
                              <p:par>
                                <p:cTn id="19" presetID="9" presetClass="emph" presetSubtype="0" nodeType="withEffect">
                                  <p:stCondLst>
                                    <p:cond delay="0"/>
                                  </p:stCondLst>
                                  <p:childTnLst>
                                    <p:set>
                                      <p:cBhvr>
                                        <p:cTn id="20" dur="indefinite"/>
                                        <p:tgtEl>
                                          <p:spTgt spid="3">
                                            <p:txEl>
                                              <p:pRg st="4" end="4"/>
                                            </p:txEl>
                                          </p:spTgt>
                                        </p:tgtEl>
                                        <p:attrNameLst>
                                          <p:attrName>style.opacity</p:attrName>
                                        </p:attrNameLst>
                                      </p:cBhvr>
                                      <p:to>
                                        <p:strVal val="0.5"/>
                                      </p:to>
                                    </p:set>
                                    <p:animEffect filter="image" prLst="opacity: 0.5">
                                      <p:cBhvr rctx="IE">
                                        <p:cTn id="21" dur="indefinite"/>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54BDAAD-1F39-411F-A20F-8D2E8113F3BB}"/>
              </a:ext>
            </a:extLst>
          </p:cNvPr>
          <p:cNvSpPr txBox="1"/>
          <p:nvPr/>
        </p:nvSpPr>
        <p:spPr>
          <a:xfrm>
            <a:off x="881791" y="1338389"/>
            <a:ext cx="10599790" cy="5201424"/>
          </a:xfrm>
          <a:prstGeom prst="rect">
            <a:avLst/>
          </a:prstGeom>
          <a:noFill/>
        </p:spPr>
        <p:txBody>
          <a:bodyPr wrap="square" rtlCol="0">
            <a:spAutoFit/>
          </a:bodyPr>
          <a:lstStyle/>
          <a:p>
            <a:pPr marL="457200" indent="-457200">
              <a:lnSpc>
                <a:spcPts val="4040"/>
              </a:lnSpc>
              <a:buFont typeface="Arial" panose="020B0604020202020204" pitchFamily="34" charset="0"/>
              <a:buChar char="•"/>
            </a:pPr>
            <a:r>
              <a:rPr lang="es-ES" sz="3200" b="1" dirty="0">
                <a:solidFill>
                  <a:srgbClr val="7030A0"/>
                </a:solidFill>
              </a:rPr>
              <a:t>¿</a:t>
            </a:r>
            <a:r>
              <a:rPr lang="es-ES" sz="3200" dirty="0">
                <a:solidFill>
                  <a:srgbClr val="7030A0"/>
                </a:solidFill>
              </a:rPr>
              <a:t>Existen productos naturales para los </a:t>
            </a:r>
            <a:r>
              <a:rPr lang="es-ES" sz="3200" b="1" dirty="0">
                <a:solidFill>
                  <a:srgbClr val="7030A0"/>
                </a:solidFill>
              </a:rPr>
              <a:t>SOFOCOS?</a:t>
            </a:r>
          </a:p>
          <a:p>
            <a:pPr marL="457200" indent="-457200">
              <a:lnSpc>
                <a:spcPts val="4040"/>
              </a:lnSpc>
              <a:buFont typeface="Arial" panose="020B0604020202020204" pitchFamily="34" charset="0"/>
              <a:buChar char="•"/>
            </a:pPr>
            <a:r>
              <a:rPr lang="es-ES" sz="3200" b="1" dirty="0">
                <a:solidFill>
                  <a:srgbClr val="7030A0"/>
                </a:solidFill>
              </a:rPr>
              <a:t>¿</a:t>
            </a:r>
            <a:r>
              <a:rPr lang="es-ES" sz="3200" dirty="0">
                <a:solidFill>
                  <a:srgbClr val="7030A0"/>
                </a:solidFill>
              </a:rPr>
              <a:t>Existen alternativas para los </a:t>
            </a:r>
            <a:r>
              <a:rPr lang="es-ES" sz="3200" b="1" dirty="0">
                <a:solidFill>
                  <a:srgbClr val="7030A0"/>
                </a:solidFill>
              </a:rPr>
              <a:t>SOFOCOS NOCTURNOS </a:t>
            </a:r>
            <a:r>
              <a:rPr lang="es-ES" sz="3200" dirty="0">
                <a:solidFill>
                  <a:srgbClr val="7030A0"/>
                </a:solidFill>
              </a:rPr>
              <a:t>y el  </a:t>
            </a:r>
            <a:r>
              <a:rPr lang="es-ES" sz="3200" b="1" dirty="0">
                <a:solidFill>
                  <a:srgbClr val="7030A0"/>
                </a:solidFill>
              </a:rPr>
              <a:t>REPOSO?</a:t>
            </a:r>
          </a:p>
          <a:p>
            <a:pPr marL="457200" indent="-457200">
              <a:lnSpc>
                <a:spcPts val="4040"/>
              </a:lnSpc>
              <a:buFont typeface="Arial" panose="020B0604020202020204" pitchFamily="34" charset="0"/>
              <a:buChar char="•"/>
            </a:pPr>
            <a:r>
              <a:rPr lang="es-ES" sz="3200" b="1" dirty="0">
                <a:solidFill>
                  <a:srgbClr val="7030A0"/>
                </a:solidFill>
              </a:rPr>
              <a:t>¿</a:t>
            </a:r>
            <a:r>
              <a:rPr lang="es-ES" sz="3200" dirty="0">
                <a:solidFill>
                  <a:srgbClr val="7030A0"/>
                </a:solidFill>
              </a:rPr>
              <a:t>Existen soluciones para la mejora de la </a:t>
            </a:r>
            <a:r>
              <a:rPr lang="es-ES" sz="3200" b="1" dirty="0">
                <a:solidFill>
                  <a:srgbClr val="7030A0"/>
                </a:solidFill>
              </a:rPr>
              <a:t>LIBIDO </a:t>
            </a:r>
            <a:r>
              <a:rPr lang="es-ES" sz="3200" dirty="0">
                <a:solidFill>
                  <a:srgbClr val="7030A0"/>
                </a:solidFill>
              </a:rPr>
              <a:t>en menopausia</a:t>
            </a:r>
            <a:r>
              <a:rPr lang="es-ES" sz="3200" b="1" dirty="0">
                <a:solidFill>
                  <a:srgbClr val="7030A0"/>
                </a:solidFill>
              </a:rPr>
              <a:t>? ¿</a:t>
            </a:r>
            <a:r>
              <a:rPr lang="es-ES" sz="3200" dirty="0">
                <a:solidFill>
                  <a:srgbClr val="7030A0"/>
                </a:solidFill>
              </a:rPr>
              <a:t>Y la </a:t>
            </a:r>
            <a:r>
              <a:rPr lang="es-ES" sz="3200" b="1" dirty="0">
                <a:solidFill>
                  <a:srgbClr val="7030A0"/>
                </a:solidFill>
              </a:rPr>
              <a:t>Vitalidad?</a:t>
            </a:r>
          </a:p>
          <a:p>
            <a:pPr marL="457200" indent="-457200">
              <a:lnSpc>
                <a:spcPts val="4040"/>
              </a:lnSpc>
              <a:buFont typeface="Arial" panose="020B0604020202020204" pitchFamily="34" charset="0"/>
              <a:buChar char="•"/>
            </a:pPr>
            <a:r>
              <a:rPr lang="es-ES" sz="3200" b="1" dirty="0">
                <a:solidFill>
                  <a:srgbClr val="7030A0"/>
                </a:solidFill>
              </a:rPr>
              <a:t>¿</a:t>
            </a:r>
            <a:r>
              <a:rPr lang="es-ES" sz="3200" dirty="0">
                <a:solidFill>
                  <a:srgbClr val="7030A0"/>
                </a:solidFill>
              </a:rPr>
              <a:t>Y para la prevención de la </a:t>
            </a:r>
            <a:r>
              <a:rPr lang="es-ES" sz="3200" b="1" dirty="0">
                <a:solidFill>
                  <a:srgbClr val="7030A0"/>
                </a:solidFill>
              </a:rPr>
              <a:t>OSTEOPOROSIS?</a:t>
            </a:r>
          </a:p>
          <a:p>
            <a:pPr marL="457200" indent="-457200">
              <a:lnSpc>
                <a:spcPts val="4040"/>
              </a:lnSpc>
              <a:buFont typeface="Arial" panose="020B0604020202020204" pitchFamily="34" charset="0"/>
              <a:buChar char="•"/>
            </a:pPr>
            <a:r>
              <a:rPr lang="es-ES" sz="3200" b="1" dirty="0">
                <a:solidFill>
                  <a:srgbClr val="7030A0"/>
                </a:solidFill>
              </a:rPr>
              <a:t>¿</a:t>
            </a:r>
            <a:r>
              <a:rPr lang="es-ES" sz="3200" dirty="0">
                <a:solidFill>
                  <a:srgbClr val="7030A0"/>
                </a:solidFill>
              </a:rPr>
              <a:t>Existen opciones para el </a:t>
            </a:r>
            <a:r>
              <a:rPr lang="es-ES" sz="3200" b="1" dirty="0">
                <a:solidFill>
                  <a:srgbClr val="7030A0"/>
                </a:solidFill>
              </a:rPr>
              <a:t>SÍNDROME METABÓLICO </a:t>
            </a:r>
            <a:r>
              <a:rPr lang="es-ES" sz="3200" dirty="0">
                <a:solidFill>
                  <a:srgbClr val="7030A0"/>
                </a:solidFill>
              </a:rPr>
              <a:t>y el cambio en el </a:t>
            </a:r>
            <a:r>
              <a:rPr lang="es-ES" sz="3200" b="1" dirty="0">
                <a:solidFill>
                  <a:srgbClr val="7030A0"/>
                </a:solidFill>
              </a:rPr>
              <a:t>PERÍMETRO ABDOMINAL </a:t>
            </a:r>
            <a:r>
              <a:rPr lang="es-ES" sz="3200" dirty="0">
                <a:solidFill>
                  <a:srgbClr val="7030A0"/>
                </a:solidFill>
              </a:rPr>
              <a:t>en menopausia</a:t>
            </a:r>
            <a:r>
              <a:rPr lang="es-ES" sz="3200" b="1" dirty="0">
                <a:solidFill>
                  <a:srgbClr val="7030A0"/>
                </a:solidFill>
              </a:rPr>
              <a:t>?</a:t>
            </a:r>
          </a:p>
          <a:p>
            <a:pPr marL="457200" indent="-457200">
              <a:lnSpc>
                <a:spcPts val="4040"/>
              </a:lnSpc>
              <a:buFont typeface="Arial" panose="020B0604020202020204" pitchFamily="34" charset="0"/>
              <a:buChar char="•"/>
            </a:pPr>
            <a:r>
              <a:rPr lang="es-ES" sz="3200" b="1" dirty="0">
                <a:solidFill>
                  <a:srgbClr val="7030A0"/>
                </a:solidFill>
              </a:rPr>
              <a:t>¿</a:t>
            </a:r>
            <a:r>
              <a:rPr lang="es-ES" sz="3200" dirty="0">
                <a:solidFill>
                  <a:srgbClr val="7030A0"/>
                </a:solidFill>
              </a:rPr>
              <a:t> Y para </a:t>
            </a:r>
            <a:r>
              <a:rPr lang="es-ES" sz="3200" b="1" dirty="0">
                <a:solidFill>
                  <a:srgbClr val="7030A0"/>
                </a:solidFill>
              </a:rPr>
              <a:t>mejorar la Piel?</a:t>
            </a:r>
          </a:p>
          <a:p>
            <a:endParaRPr lang="es-ES" sz="3200" b="1" dirty="0">
              <a:solidFill>
                <a:srgbClr val="7030A0"/>
              </a:solidFill>
            </a:endParaRPr>
          </a:p>
        </p:txBody>
      </p:sp>
      <p:sp>
        <p:nvSpPr>
          <p:cNvPr id="3" name="Rectángulo 2">
            <a:extLst>
              <a:ext uri="{FF2B5EF4-FFF2-40B4-BE49-F238E27FC236}">
                <a16:creationId xmlns:a16="http://schemas.microsoft.com/office/drawing/2014/main" id="{8B8A53FA-63C4-D04C-8315-4D892FE94589}"/>
              </a:ext>
            </a:extLst>
          </p:cNvPr>
          <p:cNvSpPr/>
          <p:nvPr/>
        </p:nvSpPr>
        <p:spPr>
          <a:xfrm>
            <a:off x="86497" y="0"/>
            <a:ext cx="2100649"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1D5C745E-46BF-344A-AC1D-A6B313471A0D}"/>
              </a:ext>
            </a:extLst>
          </p:cNvPr>
          <p:cNvSpPr/>
          <p:nvPr/>
        </p:nvSpPr>
        <p:spPr>
          <a:xfrm>
            <a:off x="10639168" y="5764427"/>
            <a:ext cx="1375720"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4">
            <a:extLst>
              <a:ext uri="{FF2B5EF4-FFF2-40B4-BE49-F238E27FC236}">
                <a16:creationId xmlns:a16="http://schemas.microsoft.com/office/drawing/2014/main" id="{527E68BB-38B1-354D-868F-4C67FDFED5A6}"/>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p:blipFill>
        <p:spPr>
          <a:xfrm>
            <a:off x="10176225" y="121920"/>
            <a:ext cx="2100650" cy="1467956"/>
          </a:xfrm>
          <a:prstGeom prst="rect">
            <a:avLst/>
          </a:prstGeom>
        </p:spPr>
      </p:pic>
    </p:spTree>
    <p:extLst>
      <p:ext uri="{BB962C8B-B14F-4D97-AF65-F5344CB8AC3E}">
        <p14:creationId xmlns:p14="http://schemas.microsoft.com/office/powerpoint/2010/main" val="32955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750"/>
                                        <p:tgtEl>
                                          <p:spTgt spid="2">
                                            <p:txEl>
                                              <p:pRg st="0" end="0"/>
                                            </p:txEl>
                                          </p:spTgt>
                                        </p:tgtEl>
                                        <p:attrNameLst>
                                          <p:attrName>ppt_x</p:attrName>
                                        </p:attrNameLst>
                                      </p:cBhvr>
                                      <p:tavLst>
                                        <p:tav tm="0">
                                          <p:val>
                                            <p:strVal val="#ppt_x-#ppt_w*1.125000"/>
                                          </p:val>
                                        </p:tav>
                                        <p:tav tm="100000">
                                          <p:val>
                                            <p:strVal val="#ppt_x"/>
                                          </p:val>
                                        </p:tav>
                                      </p:tavLst>
                                    </p:anim>
                                    <p:animEffect transition="in" filter="wipe(right)">
                                      <p:cBhvr>
                                        <p:cTn id="8" dur="750"/>
                                        <p:tgtEl>
                                          <p:spTgt spid="2">
                                            <p:txEl>
                                              <p:pRg st="0" end="0"/>
                                            </p:txEl>
                                          </p:spTgt>
                                        </p:tgtEl>
                                      </p:cBhvr>
                                    </p:animEffect>
                                  </p:childTnLst>
                                </p:cTn>
                              </p:par>
                            </p:childTnLst>
                          </p:cTn>
                        </p:par>
                        <p:par>
                          <p:cTn id="9" fill="hold">
                            <p:stCondLst>
                              <p:cond delay="750"/>
                            </p:stCondLst>
                            <p:childTnLst>
                              <p:par>
                                <p:cTn id="10" presetID="12" presetClass="entr" presetSubtype="8" fill="hold" nodeType="after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750"/>
                                        <p:tgtEl>
                                          <p:spTgt spid="2">
                                            <p:txEl>
                                              <p:pRg st="1" end="1"/>
                                            </p:txEl>
                                          </p:spTgt>
                                        </p:tgtEl>
                                        <p:attrNameLst>
                                          <p:attrName>ppt_x</p:attrName>
                                        </p:attrNameLst>
                                      </p:cBhvr>
                                      <p:tavLst>
                                        <p:tav tm="0">
                                          <p:val>
                                            <p:strVal val="#ppt_x-#ppt_w*1.125000"/>
                                          </p:val>
                                        </p:tav>
                                        <p:tav tm="100000">
                                          <p:val>
                                            <p:strVal val="#ppt_x"/>
                                          </p:val>
                                        </p:tav>
                                      </p:tavLst>
                                    </p:anim>
                                    <p:animEffect transition="in" filter="wipe(right)">
                                      <p:cBhvr>
                                        <p:cTn id="13" dur="750"/>
                                        <p:tgtEl>
                                          <p:spTgt spid="2">
                                            <p:txEl>
                                              <p:pRg st="1" end="1"/>
                                            </p:txEl>
                                          </p:spTgt>
                                        </p:tgtEl>
                                      </p:cBhvr>
                                    </p:animEffect>
                                  </p:childTnLst>
                                </p:cTn>
                              </p:par>
                            </p:childTnLst>
                          </p:cTn>
                        </p:par>
                        <p:par>
                          <p:cTn id="14" fill="hold">
                            <p:stCondLst>
                              <p:cond delay="1500"/>
                            </p:stCondLst>
                            <p:childTnLst>
                              <p:par>
                                <p:cTn id="15" presetID="12" presetClass="entr" presetSubtype="8" fill="hold" nodeType="after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750"/>
                                        <p:tgtEl>
                                          <p:spTgt spid="2">
                                            <p:txEl>
                                              <p:pRg st="2" end="2"/>
                                            </p:txEl>
                                          </p:spTgt>
                                        </p:tgtEl>
                                        <p:attrNameLst>
                                          <p:attrName>ppt_x</p:attrName>
                                        </p:attrNameLst>
                                      </p:cBhvr>
                                      <p:tavLst>
                                        <p:tav tm="0">
                                          <p:val>
                                            <p:strVal val="#ppt_x-#ppt_w*1.125000"/>
                                          </p:val>
                                        </p:tav>
                                        <p:tav tm="100000">
                                          <p:val>
                                            <p:strVal val="#ppt_x"/>
                                          </p:val>
                                        </p:tav>
                                      </p:tavLst>
                                    </p:anim>
                                    <p:animEffect transition="in" filter="wipe(right)">
                                      <p:cBhvr>
                                        <p:cTn id="18" dur="750"/>
                                        <p:tgtEl>
                                          <p:spTgt spid="2">
                                            <p:txEl>
                                              <p:pRg st="2" end="2"/>
                                            </p:txEl>
                                          </p:spTgt>
                                        </p:tgtEl>
                                      </p:cBhvr>
                                    </p:animEffect>
                                  </p:childTnLst>
                                </p:cTn>
                              </p:par>
                            </p:childTnLst>
                          </p:cTn>
                        </p:par>
                        <p:par>
                          <p:cTn id="19" fill="hold">
                            <p:stCondLst>
                              <p:cond delay="2250"/>
                            </p:stCondLst>
                            <p:childTnLst>
                              <p:par>
                                <p:cTn id="20" presetID="12" presetClass="entr" presetSubtype="8" fill="hold" nodeType="after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 calcmode="lin" valueType="num">
                                      <p:cBhvr additive="base">
                                        <p:cTn id="22" dur="750"/>
                                        <p:tgtEl>
                                          <p:spTgt spid="2">
                                            <p:txEl>
                                              <p:pRg st="3" end="3"/>
                                            </p:txEl>
                                          </p:spTgt>
                                        </p:tgtEl>
                                        <p:attrNameLst>
                                          <p:attrName>ppt_x</p:attrName>
                                        </p:attrNameLst>
                                      </p:cBhvr>
                                      <p:tavLst>
                                        <p:tav tm="0">
                                          <p:val>
                                            <p:strVal val="#ppt_x-#ppt_w*1.125000"/>
                                          </p:val>
                                        </p:tav>
                                        <p:tav tm="100000">
                                          <p:val>
                                            <p:strVal val="#ppt_x"/>
                                          </p:val>
                                        </p:tav>
                                      </p:tavLst>
                                    </p:anim>
                                    <p:animEffect transition="in" filter="wipe(right)">
                                      <p:cBhvr>
                                        <p:cTn id="23" dur="750"/>
                                        <p:tgtEl>
                                          <p:spTgt spid="2">
                                            <p:txEl>
                                              <p:pRg st="3" end="3"/>
                                            </p:txEl>
                                          </p:spTgt>
                                        </p:tgtEl>
                                      </p:cBhvr>
                                    </p:animEffect>
                                  </p:childTnLst>
                                </p:cTn>
                              </p:par>
                            </p:childTnLst>
                          </p:cTn>
                        </p:par>
                        <p:par>
                          <p:cTn id="24" fill="hold">
                            <p:stCondLst>
                              <p:cond delay="3000"/>
                            </p:stCondLst>
                            <p:childTnLst>
                              <p:par>
                                <p:cTn id="25" presetID="12" presetClass="entr" presetSubtype="8" fill="hold" nodeType="after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additive="base">
                                        <p:cTn id="27" dur="750"/>
                                        <p:tgtEl>
                                          <p:spTgt spid="2">
                                            <p:txEl>
                                              <p:pRg st="4" end="4"/>
                                            </p:txEl>
                                          </p:spTgt>
                                        </p:tgtEl>
                                        <p:attrNameLst>
                                          <p:attrName>ppt_x</p:attrName>
                                        </p:attrNameLst>
                                      </p:cBhvr>
                                      <p:tavLst>
                                        <p:tav tm="0">
                                          <p:val>
                                            <p:strVal val="#ppt_x-#ppt_w*1.125000"/>
                                          </p:val>
                                        </p:tav>
                                        <p:tav tm="100000">
                                          <p:val>
                                            <p:strVal val="#ppt_x"/>
                                          </p:val>
                                        </p:tav>
                                      </p:tavLst>
                                    </p:anim>
                                    <p:animEffect transition="in" filter="wipe(right)">
                                      <p:cBhvr>
                                        <p:cTn id="28" dur="750"/>
                                        <p:tgtEl>
                                          <p:spTgt spid="2">
                                            <p:txEl>
                                              <p:pRg st="4" end="4"/>
                                            </p:txEl>
                                          </p:spTgt>
                                        </p:tgtEl>
                                      </p:cBhvr>
                                    </p:animEffect>
                                  </p:childTnLst>
                                </p:cTn>
                              </p:par>
                            </p:childTnLst>
                          </p:cTn>
                        </p:par>
                        <p:par>
                          <p:cTn id="29" fill="hold">
                            <p:stCondLst>
                              <p:cond delay="3750"/>
                            </p:stCondLst>
                            <p:childTnLst>
                              <p:par>
                                <p:cTn id="30" presetID="12" presetClass="entr" presetSubtype="8" fill="hold" nodeType="after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 calcmode="lin" valueType="num">
                                      <p:cBhvr additive="base">
                                        <p:cTn id="32" dur="750"/>
                                        <p:tgtEl>
                                          <p:spTgt spid="2">
                                            <p:txEl>
                                              <p:pRg st="5" end="5"/>
                                            </p:txEl>
                                          </p:spTgt>
                                        </p:tgtEl>
                                        <p:attrNameLst>
                                          <p:attrName>ppt_x</p:attrName>
                                        </p:attrNameLst>
                                      </p:cBhvr>
                                      <p:tavLst>
                                        <p:tav tm="0">
                                          <p:val>
                                            <p:strVal val="#ppt_x-#ppt_w*1.125000"/>
                                          </p:val>
                                        </p:tav>
                                        <p:tav tm="100000">
                                          <p:val>
                                            <p:strVal val="#ppt_x"/>
                                          </p:val>
                                        </p:tav>
                                      </p:tavLst>
                                    </p:anim>
                                    <p:animEffect transition="in" filter="wipe(right)">
                                      <p:cBhvr>
                                        <p:cTn id="33" dur="75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54BDAAD-1F39-411F-A20F-8D2E8113F3BB}"/>
              </a:ext>
            </a:extLst>
          </p:cNvPr>
          <p:cNvSpPr txBox="1"/>
          <p:nvPr/>
        </p:nvSpPr>
        <p:spPr>
          <a:xfrm>
            <a:off x="960140" y="2828835"/>
            <a:ext cx="10599790" cy="1200329"/>
          </a:xfrm>
          <a:prstGeom prst="rect">
            <a:avLst/>
          </a:prstGeom>
          <a:noFill/>
        </p:spPr>
        <p:txBody>
          <a:bodyPr wrap="square" rtlCol="0">
            <a:spAutoFit/>
          </a:bodyPr>
          <a:lstStyle/>
          <a:p>
            <a:pPr algn="ctr"/>
            <a:r>
              <a:rPr lang="es-ES" sz="3600" b="1" dirty="0">
                <a:solidFill>
                  <a:srgbClr val="7030A0"/>
                </a:solidFill>
              </a:rPr>
              <a:t>¿</a:t>
            </a:r>
            <a:r>
              <a:rPr lang="es-ES" sz="3600" dirty="0">
                <a:solidFill>
                  <a:srgbClr val="7030A0"/>
                </a:solidFill>
              </a:rPr>
              <a:t>Existe una solución que lo  </a:t>
            </a:r>
            <a:r>
              <a:rPr lang="es-ES" sz="3600" b="1" dirty="0">
                <a:solidFill>
                  <a:schemeClr val="accent4">
                    <a:lumMod val="50000"/>
                  </a:schemeClr>
                </a:solidFill>
              </a:rPr>
              <a:t>ABARQUE TODO</a:t>
            </a:r>
            <a:r>
              <a:rPr lang="es-ES" sz="3600" b="1" dirty="0">
                <a:solidFill>
                  <a:srgbClr val="7030A0"/>
                </a:solidFill>
              </a:rPr>
              <a:t>?</a:t>
            </a:r>
          </a:p>
          <a:p>
            <a:pPr algn="ctr"/>
            <a:endParaRPr lang="es-ES" sz="3600" b="1" dirty="0">
              <a:solidFill>
                <a:srgbClr val="7030A0"/>
              </a:solidFill>
            </a:endParaRPr>
          </a:p>
        </p:txBody>
      </p:sp>
      <p:sp>
        <p:nvSpPr>
          <p:cNvPr id="4" name="Rectángulo 3">
            <a:extLst>
              <a:ext uri="{FF2B5EF4-FFF2-40B4-BE49-F238E27FC236}">
                <a16:creationId xmlns:a16="http://schemas.microsoft.com/office/drawing/2014/main" id="{58D38FE0-0D62-4840-B5E3-60FE92222F24}"/>
              </a:ext>
            </a:extLst>
          </p:cNvPr>
          <p:cNvSpPr/>
          <p:nvPr/>
        </p:nvSpPr>
        <p:spPr>
          <a:xfrm>
            <a:off x="1935818" y="5222379"/>
            <a:ext cx="1409075" cy="412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5" name="Grupo 4">
            <a:extLst>
              <a:ext uri="{FF2B5EF4-FFF2-40B4-BE49-F238E27FC236}">
                <a16:creationId xmlns:a16="http://schemas.microsoft.com/office/drawing/2014/main" id="{C33DB805-4F73-A440-9C37-2C42C8F7DF08}"/>
              </a:ext>
            </a:extLst>
          </p:cNvPr>
          <p:cNvGrpSpPr/>
          <p:nvPr/>
        </p:nvGrpSpPr>
        <p:grpSpPr>
          <a:xfrm>
            <a:off x="79430" y="12686"/>
            <a:ext cx="12085313" cy="6845314"/>
            <a:chOff x="79430" y="12686"/>
            <a:chExt cx="12085313" cy="6845314"/>
          </a:xfrm>
        </p:grpSpPr>
        <p:sp>
          <p:nvSpPr>
            <p:cNvPr id="6" name="Rectángulo 5">
              <a:extLst>
                <a:ext uri="{FF2B5EF4-FFF2-40B4-BE49-F238E27FC236}">
                  <a16:creationId xmlns:a16="http://schemas.microsoft.com/office/drawing/2014/main" id="{97DA5B83-F329-6542-A73A-AE3A0AA0A156}"/>
                </a:ext>
              </a:extLst>
            </p:cNvPr>
            <p:cNvSpPr/>
            <p:nvPr/>
          </p:nvSpPr>
          <p:spPr>
            <a:xfrm>
              <a:off x="79430" y="12686"/>
              <a:ext cx="2100649" cy="1252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a:extLst>
                <a:ext uri="{FF2B5EF4-FFF2-40B4-BE49-F238E27FC236}">
                  <a16:creationId xmlns:a16="http://schemas.microsoft.com/office/drawing/2014/main" id="{14FFD992-7983-DA41-AE46-7569017D5041}"/>
                </a:ext>
              </a:extLst>
            </p:cNvPr>
            <p:cNvSpPr/>
            <p:nvPr/>
          </p:nvSpPr>
          <p:spPr>
            <a:xfrm>
              <a:off x="10628787" y="5605493"/>
              <a:ext cx="1535956" cy="1252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24181954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B3904D83-25EF-4982-B61E-4D9EC6967FF2}"/>
              </a:ext>
            </a:extLst>
          </p:cNvPr>
          <p:cNvPicPr>
            <a:picLocks noChangeAspect="1"/>
          </p:cNvPicPr>
          <p:nvPr/>
        </p:nvPicPr>
        <p:blipFill rotWithShape="1">
          <a:blip r:embed="rId2"/>
          <a:srcRect l="12708" t="-811" r="10158" b="90599"/>
          <a:stretch/>
        </p:blipFill>
        <p:spPr>
          <a:xfrm>
            <a:off x="3844119" y="1026150"/>
            <a:ext cx="4582376" cy="541553"/>
          </a:xfrm>
          <a:prstGeom prst="rect">
            <a:avLst/>
          </a:prstGeom>
        </p:spPr>
      </p:pic>
      <p:sp>
        <p:nvSpPr>
          <p:cNvPr id="40" name="Espace réservé du contenu 2">
            <a:extLst>
              <a:ext uri="{FF2B5EF4-FFF2-40B4-BE49-F238E27FC236}">
                <a16:creationId xmlns:a16="http://schemas.microsoft.com/office/drawing/2014/main" id="{5C59A1FF-246A-4FFA-BF93-DE7350CE5A4A}"/>
              </a:ext>
            </a:extLst>
          </p:cNvPr>
          <p:cNvSpPr txBox="1">
            <a:spLocks/>
          </p:cNvSpPr>
          <p:nvPr/>
        </p:nvSpPr>
        <p:spPr>
          <a:xfrm>
            <a:off x="6578855" y="2637743"/>
            <a:ext cx="5058041" cy="45796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20000"/>
              </a:lnSpc>
            </a:pPr>
            <a:r>
              <a:rPr lang="fr-FR" sz="2000" i="1" dirty="0">
                <a:solidFill>
                  <a:srgbClr val="7030A0"/>
                </a:solidFill>
                <a:latin typeface="Gotham Book" panose="02000603040000020004" pitchFamily="2" charset="0"/>
              </a:rPr>
              <a:t>Trigonella </a:t>
            </a:r>
            <a:r>
              <a:rPr lang="fr-FR" sz="2000" i="1" dirty="0" err="1">
                <a:solidFill>
                  <a:srgbClr val="7030A0"/>
                </a:solidFill>
                <a:latin typeface="Gotham Book" panose="02000603040000020004" pitchFamily="2" charset="0"/>
              </a:rPr>
              <a:t>foenum-graecum</a:t>
            </a:r>
            <a:endParaRPr lang="fr-FR" sz="2000" i="1" dirty="0">
              <a:solidFill>
                <a:srgbClr val="7030A0"/>
              </a:solidFill>
              <a:latin typeface="Gotham Book" panose="02000603040000020004" pitchFamily="2" charset="0"/>
            </a:endParaRPr>
          </a:p>
          <a:p>
            <a:pPr algn="r">
              <a:lnSpc>
                <a:spcPct val="120000"/>
              </a:lnSpc>
            </a:pPr>
            <a:r>
              <a:rPr lang="fr-FR" sz="2000" i="1" dirty="0">
                <a:solidFill>
                  <a:srgbClr val="7030A0"/>
                </a:solidFill>
                <a:latin typeface="Gotham Book" panose="02000603040000020004" pitchFamily="2" charset="0"/>
              </a:rPr>
              <a:t>Humulus </a:t>
            </a:r>
            <a:r>
              <a:rPr lang="fr-FR" sz="2000" i="1" dirty="0" err="1">
                <a:solidFill>
                  <a:srgbClr val="7030A0"/>
                </a:solidFill>
                <a:latin typeface="Gotham Book" panose="02000603040000020004" pitchFamily="2" charset="0"/>
              </a:rPr>
              <a:t>lupulus</a:t>
            </a:r>
            <a:r>
              <a:rPr lang="fr-FR" sz="2000" i="1" dirty="0">
                <a:solidFill>
                  <a:srgbClr val="7030A0"/>
                </a:solidFill>
                <a:latin typeface="Gotham Book" panose="02000603040000020004" pitchFamily="2" charset="0"/>
              </a:rPr>
              <a:t> L.</a:t>
            </a:r>
          </a:p>
          <a:p>
            <a:pPr algn="r">
              <a:lnSpc>
                <a:spcPct val="120000"/>
              </a:lnSpc>
            </a:pPr>
            <a:r>
              <a:rPr lang="fr-FR" sz="2000" i="1" dirty="0" err="1">
                <a:solidFill>
                  <a:srgbClr val="7030A0"/>
                </a:solidFill>
                <a:latin typeface="Gotham Book" panose="02000603040000020004" pitchFamily="2" charset="0"/>
              </a:rPr>
              <a:t>Cimicifuga</a:t>
            </a:r>
            <a:r>
              <a:rPr lang="fr-FR" sz="2000" i="1" dirty="0">
                <a:solidFill>
                  <a:srgbClr val="7030A0"/>
                </a:solidFill>
                <a:latin typeface="Gotham Book" panose="02000603040000020004" pitchFamily="2" charset="0"/>
              </a:rPr>
              <a:t> </a:t>
            </a:r>
            <a:r>
              <a:rPr lang="fr-FR" sz="2000" i="1" dirty="0" err="1">
                <a:solidFill>
                  <a:srgbClr val="7030A0"/>
                </a:solidFill>
                <a:latin typeface="Gotham Book" panose="02000603040000020004" pitchFamily="2" charset="0"/>
              </a:rPr>
              <a:t>racemosa</a:t>
            </a:r>
            <a:endParaRPr lang="fr-FR" sz="2000" i="1" dirty="0">
              <a:solidFill>
                <a:srgbClr val="7030A0"/>
              </a:solidFill>
              <a:latin typeface="Gotham Book" panose="02000603040000020004" pitchFamily="2" charset="0"/>
            </a:endParaRPr>
          </a:p>
          <a:p>
            <a:pPr algn="r">
              <a:lnSpc>
                <a:spcPct val="120000"/>
              </a:lnSpc>
            </a:pPr>
            <a:r>
              <a:rPr lang="fr-FR" sz="2000" dirty="0" err="1">
                <a:solidFill>
                  <a:srgbClr val="7030A0"/>
                </a:solidFill>
                <a:latin typeface="Gotham Book" panose="02000603040000020004" pitchFamily="2" charset="0"/>
              </a:rPr>
              <a:t>Hidroxitirosol</a:t>
            </a:r>
            <a:endParaRPr lang="fr-FR" sz="2000" dirty="0">
              <a:solidFill>
                <a:srgbClr val="7030A0"/>
              </a:solidFill>
              <a:latin typeface="Gotham Book" panose="02000603040000020004" pitchFamily="2" charset="0"/>
            </a:endParaRPr>
          </a:p>
          <a:p>
            <a:pPr algn="r">
              <a:lnSpc>
                <a:spcPct val="120000"/>
              </a:lnSpc>
            </a:pPr>
            <a:r>
              <a:rPr lang="fr-FR" sz="2000" dirty="0" err="1">
                <a:solidFill>
                  <a:srgbClr val="7030A0"/>
                </a:solidFill>
                <a:latin typeface="Gotham Book" panose="02000603040000020004" pitchFamily="2" charset="0"/>
              </a:rPr>
              <a:t>Melatonina</a:t>
            </a:r>
            <a:endParaRPr lang="fr-FR" sz="2000" dirty="0">
              <a:solidFill>
                <a:srgbClr val="7030A0"/>
              </a:solidFill>
              <a:latin typeface="Gotham Book" panose="02000603040000020004" pitchFamily="2" charset="0"/>
            </a:endParaRPr>
          </a:p>
          <a:p>
            <a:pPr algn="r">
              <a:lnSpc>
                <a:spcPct val="120000"/>
              </a:lnSpc>
            </a:pPr>
            <a:r>
              <a:rPr lang="fr-FR" sz="2000" dirty="0">
                <a:solidFill>
                  <a:srgbClr val="7030A0"/>
                </a:solidFill>
                <a:latin typeface="Gotham Book" panose="02000603040000020004" pitchFamily="2" charset="0"/>
              </a:rPr>
              <a:t>Vitamina B6</a:t>
            </a:r>
          </a:p>
          <a:p>
            <a:pPr algn="r">
              <a:lnSpc>
                <a:spcPct val="120000"/>
              </a:lnSpc>
            </a:pPr>
            <a:r>
              <a:rPr lang="fr-FR" sz="2000" dirty="0">
                <a:solidFill>
                  <a:srgbClr val="7030A0"/>
                </a:solidFill>
                <a:latin typeface="Gotham Book" panose="02000603040000020004" pitchFamily="2" charset="0"/>
              </a:rPr>
              <a:t>Zinc</a:t>
            </a:r>
            <a:endParaRPr lang="fr-FR" sz="2000" dirty="0">
              <a:solidFill>
                <a:schemeClr val="accent4">
                  <a:lumMod val="75000"/>
                </a:schemeClr>
              </a:solidFill>
              <a:latin typeface="Gotham Book" panose="02000603040000020004" pitchFamily="2" charset="0"/>
            </a:endParaRPr>
          </a:p>
          <a:p>
            <a:pPr algn="r"/>
            <a:endParaRPr lang="fr-FR" sz="2000" dirty="0">
              <a:solidFill>
                <a:schemeClr val="bg2">
                  <a:lumMod val="50000"/>
                </a:schemeClr>
              </a:solidFill>
              <a:latin typeface="Gotham Book" panose="02000603040000020004" pitchFamily="2" charset="0"/>
            </a:endParaRPr>
          </a:p>
          <a:p>
            <a:pPr marL="0" indent="0" algn="r">
              <a:buFont typeface="Arial" panose="020B0604020202020204" pitchFamily="34" charset="0"/>
              <a:buNone/>
            </a:pPr>
            <a:endParaRPr lang="fr-FR" sz="2000" dirty="0">
              <a:solidFill>
                <a:schemeClr val="bg2">
                  <a:lumMod val="50000"/>
                </a:schemeClr>
              </a:solidFill>
              <a:latin typeface="Gotham Book" panose="02000603040000020004" pitchFamily="2" charset="0"/>
            </a:endParaRPr>
          </a:p>
        </p:txBody>
      </p:sp>
      <p:pic>
        <p:nvPicPr>
          <p:cNvPr id="8" name="Imagen 7">
            <a:extLst>
              <a:ext uri="{FF2B5EF4-FFF2-40B4-BE49-F238E27FC236}">
                <a16:creationId xmlns:a16="http://schemas.microsoft.com/office/drawing/2014/main" id="{E5711ABD-5A1D-4CE2-9EB1-709D7E1E0D3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7795" r="6741" b="23006"/>
          <a:stretch/>
        </p:blipFill>
        <p:spPr>
          <a:xfrm>
            <a:off x="9903830" y="1034722"/>
            <a:ext cx="1581150" cy="1562101"/>
          </a:xfrm>
          <a:prstGeom prst="ellipse">
            <a:avLst/>
          </a:prstGeom>
          <a:ln>
            <a:noFill/>
          </a:ln>
          <a:effectLst>
            <a:softEdge rad="112500"/>
          </a:effectLst>
        </p:spPr>
      </p:pic>
      <p:sp>
        <p:nvSpPr>
          <p:cNvPr id="39" name="Espace réservé du contenu 2">
            <a:extLst>
              <a:ext uri="{FF2B5EF4-FFF2-40B4-BE49-F238E27FC236}">
                <a16:creationId xmlns:a16="http://schemas.microsoft.com/office/drawing/2014/main" id="{2C4E5777-7C0E-46D9-A9B2-80D3A5BC8ADA}"/>
              </a:ext>
            </a:extLst>
          </p:cNvPr>
          <p:cNvSpPr>
            <a:spLocks noGrp="1"/>
          </p:cNvSpPr>
          <p:nvPr>
            <p:ph idx="1"/>
          </p:nvPr>
        </p:nvSpPr>
        <p:spPr>
          <a:xfrm>
            <a:off x="436240" y="2552015"/>
            <a:ext cx="5058041" cy="4579657"/>
          </a:xfrm>
        </p:spPr>
        <p:txBody>
          <a:bodyPr>
            <a:normAutofit/>
          </a:bodyPr>
          <a:lstStyle/>
          <a:p>
            <a:pPr>
              <a:lnSpc>
                <a:spcPct val="100000"/>
              </a:lnSpc>
            </a:pPr>
            <a:r>
              <a:rPr lang="fr-FR" sz="1800" i="1" dirty="0">
                <a:solidFill>
                  <a:schemeClr val="accent4">
                    <a:lumMod val="75000"/>
                  </a:schemeClr>
                </a:solidFill>
                <a:latin typeface="Gotham Book" panose="02000603040000020004" pitchFamily="2" charset="0"/>
              </a:rPr>
              <a:t>Trigonella </a:t>
            </a:r>
            <a:r>
              <a:rPr lang="fr-FR" sz="1800" i="1" dirty="0" err="1">
                <a:solidFill>
                  <a:schemeClr val="accent4">
                    <a:lumMod val="75000"/>
                  </a:schemeClr>
                </a:solidFill>
                <a:latin typeface="Gotham Book" panose="02000603040000020004" pitchFamily="2" charset="0"/>
              </a:rPr>
              <a:t>foenum-graecum</a:t>
            </a:r>
            <a:endParaRPr lang="fr-FR" sz="1800" i="1" dirty="0">
              <a:solidFill>
                <a:schemeClr val="accent4">
                  <a:lumMod val="75000"/>
                </a:schemeClr>
              </a:solidFill>
              <a:latin typeface="Gotham Book" panose="02000603040000020004" pitchFamily="2" charset="0"/>
            </a:endParaRPr>
          </a:p>
          <a:p>
            <a:pPr>
              <a:lnSpc>
                <a:spcPct val="100000"/>
              </a:lnSpc>
            </a:pPr>
            <a:r>
              <a:rPr lang="fr-FR" sz="1800" dirty="0" err="1">
                <a:solidFill>
                  <a:schemeClr val="accent4">
                    <a:lumMod val="75000"/>
                  </a:schemeClr>
                </a:solidFill>
                <a:latin typeface="Gotham Book" panose="02000603040000020004" pitchFamily="2" charset="0"/>
                <a:sym typeface="Wingdings" panose="05000000000000000000" pitchFamily="2" charset="2"/>
              </a:rPr>
              <a:t>Damiana</a:t>
            </a:r>
            <a:endParaRPr lang="fr-FR" sz="1800" dirty="0">
              <a:solidFill>
                <a:schemeClr val="accent4">
                  <a:lumMod val="75000"/>
                </a:schemeClr>
              </a:solidFill>
              <a:latin typeface="Gotham Book" panose="02000603040000020004" pitchFamily="2" charset="0"/>
              <a:sym typeface="Wingdings" panose="05000000000000000000" pitchFamily="2" charset="2"/>
            </a:endParaRPr>
          </a:p>
          <a:p>
            <a:pPr>
              <a:lnSpc>
                <a:spcPct val="100000"/>
              </a:lnSpc>
            </a:pPr>
            <a:r>
              <a:rPr lang="fr-FR" sz="1800" i="1" dirty="0" err="1">
                <a:solidFill>
                  <a:schemeClr val="accent4">
                    <a:lumMod val="75000"/>
                  </a:schemeClr>
                </a:solidFill>
                <a:latin typeface="Gotham Book" panose="02000603040000020004" pitchFamily="2" charset="0"/>
              </a:rPr>
              <a:t>Tribulus</a:t>
            </a:r>
            <a:r>
              <a:rPr lang="fr-FR" sz="1800" i="1" dirty="0">
                <a:solidFill>
                  <a:schemeClr val="accent4">
                    <a:lumMod val="75000"/>
                  </a:schemeClr>
                </a:solidFill>
                <a:latin typeface="Gotham Book" panose="02000603040000020004" pitchFamily="2" charset="0"/>
              </a:rPr>
              <a:t> </a:t>
            </a:r>
            <a:r>
              <a:rPr lang="fr-FR" sz="1800" i="1" dirty="0" err="1">
                <a:solidFill>
                  <a:schemeClr val="accent4">
                    <a:lumMod val="75000"/>
                  </a:schemeClr>
                </a:solidFill>
                <a:latin typeface="Gotham Book" panose="02000603040000020004" pitchFamily="2" charset="0"/>
              </a:rPr>
              <a:t>terrestris</a:t>
            </a:r>
            <a:endParaRPr lang="fr-FR" sz="1800" i="1" dirty="0">
              <a:solidFill>
                <a:schemeClr val="accent4">
                  <a:lumMod val="75000"/>
                </a:schemeClr>
              </a:solidFill>
              <a:latin typeface="Gotham Book" panose="02000603040000020004" pitchFamily="2" charset="0"/>
            </a:endParaRPr>
          </a:p>
          <a:p>
            <a:pPr>
              <a:lnSpc>
                <a:spcPct val="100000"/>
              </a:lnSpc>
            </a:pPr>
            <a:r>
              <a:rPr lang="fr-FR" sz="1800" dirty="0" err="1">
                <a:solidFill>
                  <a:schemeClr val="accent4">
                    <a:lumMod val="75000"/>
                  </a:schemeClr>
                </a:solidFill>
                <a:latin typeface="Gotham Book" panose="02000603040000020004" pitchFamily="2" charset="0"/>
              </a:rPr>
              <a:t>Fitosomas</a:t>
            </a:r>
            <a:r>
              <a:rPr lang="fr-FR" sz="1800" dirty="0">
                <a:solidFill>
                  <a:schemeClr val="accent4">
                    <a:lumMod val="75000"/>
                  </a:schemeClr>
                </a:solidFill>
                <a:latin typeface="Gotham Book" panose="02000603040000020004" pitchFamily="2" charset="0"/>
              </a:rPr>
              <a:t> de </a:t>
            </a:r>
            <a:r>
              <a:rPr lang="fr-FR" sz="1800" i="1" dirty="0">
                <a:solidFill>
                  <a:schemeClr val="accent4">
                    <a:lumMod val="75000"/>
                  </a:schemeClr>
                </a:solidFill>
                <a:latin typeface="Gotham Book" panose="02000603040000020004" pitchFamily="2" charset="0"/>
              </a:rPr>
              <a:t>Ginkgo biloba</a:t>
            </a:r>
          </a:p>
          <a:p>
            <a:pPr>
              <a:lnSpc>
                <a:spcPct val="100000"/>
              </a:lnSpc>
            </a:pPr>
            <a:r>
              <a:rPr lang="fr-FR" sz="1800" dirty="0">
                <a:solidFill>
                  <a:schemeClr val="accent4">
                    <a:lumMod val="75000"/>
                  </a:schemeClr>
                </a:solidFill>
                <a:latin typeface="Gotham Book" panose="02000603040000020004" pitchFamily="2" charset="0"/>
              </a:rPr>
              <a:t>Vitamina B3</a:t>
            </a:r>
          </a:p>
          <a:p>
            <a:pPr>
              <a:lnSpc>
                <a:spcPct val="100000"/>
              </a:lnSpc>
            </a:pPr>
            <a:r>
              <a:rPr lang="fr-FR" sz="1800" dirty="0">
                <a:solidFill>
                  <a:schemeClr val="accent4">
                    <a:lumMod val="75000"/>
                  </a:schemeClr>
                </a:solidFill>
                <a:latin typeface="Gotham Book" panose="02000603040000020004" pitchFamily="2" charset="0"/>
              </a:rPr>
              <a:t>Vitamina B2</a:t>
            </a:r>
          </a:p>
          <a:p>
            <a:pPr>
              <a:lnSpc>
                <a:spcPct val="100000"/>
              </a:lnSpc>
            </a:pPr>
            <a:r>
              <a:rPr lang="fr-FR" sz="1800" dirty="0">
                <a:solidFill>
                  <a:schemeClr val="accent4">
                    <a:lumMod val="75000"/>
                  </a:schemeClr>
                </a:solidFill>
                <a:latin typeface="Gotham Book" panose="02000603040000020004" pitchFamily="2" charset="0"/>
              </a:rPr>
              <a:t>Vitamina B1</a:t>
            </a:r>
          </a:p>
          <a:p>
            <a:pPr>
              <a:lnSpc>
                <a:spcPct val="100000"/>
              </a:lnSpc>
            </a:pPr>
            <a:r>
              <a:rPr lang="fr-FR" sz="1800" dirty="0" err="1">
                <a:solidFill>
                  <a:schemeClr val="accent4">
                    <a:lumMod val="75000"/>
                  </a:schemeClr>
                </a:solidFill>
                <a:latin typeface="Gotham Book" panose="02000603040000020004" pitchFamily="2" charset="0"/>
              </a:rPr>
              <a:t>Selenio</a:t>
            </a:r>
            <a:endParaRPr lang="fr-FR" sz="1800" dirty="0">
              <a:solidFill>
                <a:schemeClr val="accent4">
                  <a:lumMod val="75000"/>
                </a:schemeClr>
              </a:solidFill>
              <a:latin typeface="Gotham Book" panose="02000603040000020004" pitchFamily="2" charset="0"/>
            </a:endParaRPr>
          </a:p>
          <a:p>
            <a:pPr>
              <a:lnSpc>
                <a:spcPct val="100000"/>
              </a:lnSpc>
            </a:pPr>
            <a:r>
              <a:rPr lang="fr-FR" sz="1800" dirty="0" err="1">
                <a:solidFill>
                  <a:schemeClr val="accent4">
                    <a:lumMod val="75000"/>
                  </a:schemeClr>
                </a:solidFill>
                <a:latin typeface="Gotham Book" panose="02000603040000020004" pitchFamily="2" charset="0"/>
              </a:rPr>
              <a:t>Hidroxitirosol</a:t>
            </a:r>
            <a:endParaRPr lang="fr-FR" sz="1800" dirty="0">
              <a:solidFill>
                <a:schemeClr val="accent4">
                  <a:lumMod val="75000"/>
                </a:schemeClr>
              </a:solidFill>
              <a:latin typeface="Gotham Book" panose="02000603040000020004" pitchFamily="2" charset="0"/>
            </a:endParaRPr>
          </a:p>
          <a:p>
            <a:pPr>
              <a:lnSpc>
                <a:spcPct val="100000"/>
              </a:lnSpc>
            </a:pPr>
            <a:r>
              <a:rPr lang="fr-FR" sz="1800" dirty="0">
                <a:solidFill>
                  <a:schemeClr val="accent4">
                    <a:lumMod val="75000"/>
                  </a:schemeClr>
                </a:solidFill>
                <a:latin typeface="Gotham Book" panose="02000603040000020004" pitchFamily="2" charset="0"/>
              </a:rPr>
              <a:t>Vitamina D3</a:t>
            </a:r>
            <a:endParaRPr lang="fr-FR" sz="2400" dirty="0">
              <a:solidFill>
                <a:schemeClr val="bg2">
                  <a:lumMod val="50000"/>
                </a:schemeClr>
              </a:solidFill>
              <a:latin typeface="Gotham Book" panose="02000603040000020004" pitchFamily="2" charset="0"/>
            </a:endParaRPr>
          </a:p>
          <a:p>
            <a:pPr marL="0" indent="0">
              <a:buNone/>
            </a:pPr>
            <a:endParaRPr lang="fr-FR" sz="2400" dirty="0">
              <a:solidFill>
                <a:schemeClr val="bg2">
                  <a:lumMod val="50000"/>
                </a:schemeClr>
              </a:solidFill>
              <a:latin typeface="Gotham Book" panose="02000603040000020004" pitchFamily="2" charset="0"/>
            </a:endParaRPr>
          </a:p>
        </p:txBody>
      </p:sp>
      <p:grpSp>
        <p:nvGrpSpPr>
          <p:cNvPr id="17" name="Grupo 16">
            <a:extLst>
              <a:ext uri="{FF2B5EF4-FFF2-40B4-BE49-F238E27FC236}">
                <a16:creationId xmlns:a16="http://schemas.microsoft.com/office/drawing/2014/main" id="{E8AC1FBD-376E-4EE3-8401-2C5A0D488414}"/>
              </a:ext>
            </a:extLst>
          </p:cNvPr>
          <p:cNvGrpSpPr/>
          <p:nvPr/>
        </p:nvGrpSpPr>
        <p:grpSpPr>
          <a:xfrm>
            <a:off x="2808251" y="4904833"/>
            <a:ext cx="2584019" cy="1206166"/>
            <a:chOff x="2844555" y="5240055"/>
            <a:chExt cx="2584019" cy="1206166"/>
          </a:xfrm>
        </p:grpSpPr>
        <p:sp>
          <p:nvSpPr>
            <p:cNvPr id="9" name="Rectángulo 8">
              <a:extLst>
                <a:ext uri="{FF2B5EF4-FFF2-40B4-BE49-F238E27FC236}">
                  <a16:creationId xmlns:a16="http://schemas.microsoft.com/office/drawing/2014/main" id="{D9F10FC4-BE84-4A9C-936D-BB6BBF6A446B}"/>
                </a:ext>
              </a:extLst>
            </p:cNvPr>
            <p:cNvSpPr/>
            <p:nvPr/>
          </p:nvSpPr>
          <p:spPr>
            <a:xfrm>
              <a:off x="2844555" y="5240055"/>
              <a:ext cx="1297559" cy="1201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F1B60446-C60A-4C82-9038-574ACFE66C18}"/>
                </a:ext>
              </a:extLst>
            </p:cNvPr>
            <p:cNvSpPr/>
            <p:nvPr/>
          </p:nvSpPr>
          <p:spPr>
            <a:xfrm>
              <a:off x="4035159" y="6051176"/>
              <a:ext cx="743981" cy="39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1FB04F11-B313-4759-823C-40187F0A01E5}"/>
                </a:ext>
              </a:extLst>
            </p:cNvPr>
            <p:cNvSpPr/>
            <p:nvPr/>
          </p:nvSpPr>
          <p:spPr>
            <a:xfrm>
              <a:off x="4616824" y="6134961"/>
              <a:ext cx="439567" cy="306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338A1822-B789-44D1-B324-307DB0751935}"/>
                </a:ext>
              </a:extLst>
            </p:cNvPr>
            <p:cNvSpPr/>
            <p:nvPr/>
          </p:nvSpPr>
          <p:spPr>
            <a:xfrm>
              <a:off x="4989007" y="6320118"/>
              <a:ext cx="439567" cy="126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3" name="Imagen 2" descr="Diagrama&#10;&#10;Descripción generada automáticamente">
            <a:extLst>
              <a:ext uri="{FF2B5EF4-FFF2-40B4-BE49-F238E27FC236}">
                <a16:creationId xmlns:a16="http://schemas.microsoft.com/office/drawing/2014/main" id="{EDD5E49D-AF4D-42DD-A79A-11F316DE657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4024642" y="1656899"/>
            <a:ext cx="4525245" cy="4449319"/>
          </a:xfrm>
          <a:prstGeom prst="rect">
            <a:avLst/>
          </a:prstGeom>
        </p:spPr>
      </p:pic>
      <p:pic>
        <p:nvPicPr>
          <p:cNvPr id="4" name="Imagen 3">
            <a:extLst>
              <a:ext uri="{FF2B5EF4-FFF2-40B4-BE49-F238E27FC236}">
                <a16:creationId xmlns:a16="http://schemas.microsoft.com/office/drawing/2014/main" id="{438877C3-2984-411F-86CD-3AA1485D87A8}"/>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Lst>
          </a:blip>
          <a:srcRect t="7784" r="84927" b="63062"/>
          <a:stretch/>
        </p:blipFill>
        <p:spPr>
          <a:xfrm>
            <a:off x="3485735" y="1643086"/>
            <a:ext cx="737386" cy="1201385"/>
          </a:xfrm>
          <a:prstGeom prst="rect">
            <a:avLst/>
          </a:prstGeom>
        </p:spPr>
      </p:pic>
      <p:sp>
        <p:nvSpPr>
          <p:cNvPr id="18" name="CuadroTexto 17">
            <a:extLst>
              <a:ext uri="{FF2B5EF4-FFF2-40B4-BE49-F238E27FC236}">
                <a16:creationId xmlns:a16="http://schemas.microsoft.com/office/drawing/2014/main" id="{695151C2-62FE-914D-8E72-0C9F03507502}"/>
              </a:ext>
            </a:extLst>
          </p:cNvPr>
          <p:cNvSpPr txBox="1"/>
          <p:nvPr/>
        </p:nvSpPr>
        <p:spPr>
          <a:xfrm>
            <a:off x="2643134" y="229518"/>
            <a:ext cx="7871441" cy="646331"/>
          </a:xfrm>
          <a:prstGeom prst="rect">
            <a:avLst/>
          </a:prstGeom>
          <a:noFill/>
        </p:spPr>
        <p:txBody>
          <a:bodyPr wrap="square" rtlCol="0">
            <a:spAutoFit/>
          </a:bodyPr>
          <a:lstStyle/>
          <a:p>
            <a:r>
              <a:rPr lang="es-ES" sz="3600" dirty="0">
                <a:solidFill>
                  <a:srgbClr val="8F4898"/>
                </a:solidFill>
              </a:rPr>
              <a:t>MANEJO INTEGRAL EN MENOPAUSIA </a:t>
            </a:r>
          </a:p>
        </p:txBody>
      </p:sp>
      <p:sp>
        <p:nvSpPr>
          <p:cNvPr id="16" name="Rectángulo 15">
            <a:extLst>
              <a:ext uri="{FF2B5EF4-FFF2-40B4-BE49-F238E27FC236}">
                <a16:creationId xmlns:a16="http://schemas.microsoft.com/office/drawing/2014/main" id="{07C66CEE-D6E4-5441-A2A1-155DC449D1B5}"/>
              </a:ext>
            </a:extLst>
          </p:cNvPr>
          <p:cNvSpPr/>
          <p:nvPr/>
        </p:nvSpPr>
        <p:spPr>
          <a:xfrm>
            <a:off x="10639168" y="5764427"/>
            <a:ext cx="1375720"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9" name="Grupo 18">
            <a:extLst>
              <a:ext uri="{FF2B5EF4-FFF2-40B4-BE49-F238E27FC236}">
                <a16:creationId xmlns:a16="http://schemas.microsoft.com/office/drawing/2014/main" id="{198FF81C-3128-8047-A427-6E3533BB49CC}"/>
              </a:ext>
            </a:extLst>
          </p:cNvPr>
          <p:cNvGrpSpPr/>
          <p:nvPr/>
        </p:nvGrpSpPr>
        <p:grpSpPr>
          <a:xfrm>
            <a:off x="79430" y="12686"/>
            <a:ext cx="12085313" cy="6845314"/>
            <a:chOff x="79430" y="12686"/>
            <a:chExt cx="12085313" cy="6845314"/>
          </a:xfrm>
        </p:grpSpPr>
        <p:sp>
          <p:nvSpPr>
            <p:cNvPr id="20" name="Rectángulo 19">
              <a:extLst>
                <a:ext uri="{FF2B5EF4-FFF2-40B4-BE49-F238E27FC236}">
                  <a16:creationId xmlns:a16="http://schemas.microsoft.com/office/drawing/2014/main" id="{5CE9B06E-23C3-0A4A-8A02-8C06C3ED1EC2}"/>
                </a:ext>
              </a:extLst>
            </p:cNvPr>
            <p:cNvSpPr/>
            <p:nvPr/>
          </p:nvSpPr>
          <p:spPr>
            <a:xfrm>
              <a:off x="79430" y="12686"/>
              <a:ext cx="2100649" cy="1252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20">
              <a:extLst>
                <a:ext uri="{FF2B5EF4-FFF2-40B4-BE49-F238E27FC236}">
                  <a16:creationId xmlns:a16="http://schemas.microsoft.com/office/drawing/2014/main" id="{B0318B47-2117-D345-B9B4-100261FF8565}"/>
                </a:ext>
              </a:extLst>
            </p:cNvPr>
            <p:cNvSpPr/>
            <p:nvPr/>
          </p:nvSpPr>
          <p:spPr>
            <a:xfrm>
              <a:off x="10628787" y="5605493"/>
              <a:ext cx="1535956" cy="1252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0" name="Imagen 9">
            <a:extLst>
              <a:ext uri="{FF2B5EF4-FFF2-40B4-BE49-F238E27FC236}">
                <a16:creationId xmlns:a16="http://schemas.microsoft.com/office/drawing/2014/main" id="{2FE35AEF-408D-42BD-AB8D-7D92893ADC08}"/>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a:off x="813369" y="889900"/>
            <a:ext cx="1581150" cy="1562100"/>
          </a:xfrm>
          <a:prstGeom prst="ellipse">
            <a:avLst/>
          </a:prstGeom>
          <a:ln>
            <a:noFill/>
          </a:ln>
          <a:effectLst>
            <a:softEdge rad="112500"/>
          </a:effectLst>
        </p:spPr>
      </p:pic>
    </p:spTree>
    <p:extLst>
      <p:ext uri="{BB962C8B-B14F-4D97-AF65-F5344CB8AC3E}">
        <p14:creationId xmlns:p14="http://schemas.microsoft.com/office/powerpoint/2010/main" val="13420447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a:extLst>
              <a:ext uri="{FF2B5EF4-FFF2-40B4-BE49-F238E27FC236}">
                <a16:creationId xmlns:a16="http://schemas.microsoft.com/office/drawing/2014/main" id="{F6A78394-2775-AC45-BA8B-0D99FFC6E8A7}"/>
              </a:ext>
            </a:extLst>
          </p:cNvPr>
          <p:cNvSpPr txBox="1"/>
          <p:nvPr/>
        </p:nvSpPr>
        <p:spPr>
          <a:xfrm>
            <a:off x="2180079" y="1036724"/>
            <a:ext cx="8452425" cy="827776"/>
          </a:xfrm>
          <a:prstGeom prst="rect">
            <a:avLst/>
          </a:prstGeom>
          <a:noFill/>
          <a:ln>
            <a:noFill/>
          </a:ln>
          <a:scene3d>
            <a:camera prst="orthographicFront"/>
            <a:lightRig rig="threePt" dir="t"/>
          </a:scene3d>
          <a:sp3d>
            <a:bevelT/>
          </a:sp3d>
        </p:spPr>
        <p:txBody>
          <a:bodyPr wrap="square">
            <a:spAutoFit/>
          </a:bodyPr>
          <a:lstStyle/>
          <a:p>
            <a:pPr algn="ctr">
              <a:defRPr/>
            </a:pPr>
            <a:r>
              <a:rPr lang="es-ES" sz="2400" b="1" dirty="0">
                <a:latin typeface="+mj-lt"/>
              </a:rPr>
              <a:t>El 80 por ciento de las mujeres en toda España presenta Sofocaciones en los </a:t>
            </a:r>
            <a:r>
              <a:rPr lang="es-ES" sz="2400" b="1" dirty="0">
                <a:effectLst>
                  <a:outerShdw blurRad="38100" dist="38100" dir="2700000" algn="tl">
                    <a:srgbClr val="000000">
                      <a:alpha val="43137"/>
                    </a:srgbClr>
                  </a:outerShdw>
                </a:effectLst>
                <a:latin typeface="+mj-lt"/>
              </a:rPr>
              <a:t>primeros tres años </a:t>
            </a:r>
            <a:r>
              <a:rPr lang="es-ES" sz="2400" b="1" dirty="0">
                <a:latin typeface="+mj-lt"/>
              </a:rPr>
              <a:t>de menopausia</a:t>
            </a:r>
          </a:p>
        </p:txBody>
      </p:sp>
      <p:sp>
        <p:nvSpPr>
          <p:cNvPr id="11268" name="5 CuadroTexto">
            <a:extLst>
              <a:ext uri="{FF2B5EF4-FFF2-40B4-BE49-F238E27FC236}">
                <a16:creationId xmlns:a16="http://schemas.microsoft.com/office/drawing/2014/main" id="{2A79A7D1-8B54-8646-B23F-901BF69B4AB2}"/>
              </a:ext>
            </a:extLst>
          </p:cNvPr>
          <p:cNvSpPr txBox="1">
            <a:spLocks noChangeArrowheads="1"/>
          </p:cNvSpPr>
          <p:nvPr/>
        </p:nvSpPr>
        <p:spPr bwMode="auto">
          <a:xfrm>
            <a:off x="3177943" y="5821276"/>
            <a:ext cx="6566627" cy="384919"/>
          </a:xfrm>
          <a:prstGeom prst="rect">
            <a:avLst/>
          </a:prstGeom>
          <a:noFill/>
          <a:ln w="9525">
            <a:no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defRPr/>
            </a:pPr>
            <a:r>
              <a:rPr lang="es-ES" sz="1920" b="1" dirty="0">
                <a:solidFill>
                  <a:schemeClr val="bg1">
                    <a:lumMod val="65000"/>
                  </a:schemeClr>
                </a:solidFill>
              </a:rPr>
              <a:t>Estudio </a:t>
            </a:r>
            <a:r>
              <a:rPr lang="es-ES" sz="1920" b="1" i="1" dirty="0">
                <a:solidFill>
                  <a:schemeClr val="bg1">
                    <a:lumMod val="65000"/>
                  </a:schemeClr>
                </a:solidFill>
              </a:rPr>
              <a:t>Mujer Menopaúsica de España </a:t>
            </a:r>
            <a:r>
              <a:rPr lang="es-ES" sz="1920" b="1" dirty="0" err="1">
                <a:solidFill>
                  <a:schemeClr val="bg1">
                    <a:lumMod val="65000"/>
                  </a:schemeClr>
                </a:solidFill>
              </a:rPr>
              <a:t>Mumenesp</a:t>
            </a:r>
            <a:r>
              <a:rPr lang="es-ES" sz="1920" b="1" dirty="0">
                <a:solidFill>
                  <a:schemeClr val="bg1">
                    <a:lumMod val="65000"/>
                  </a:schemeClr>
                </a:solidFill>
              </a:rPr>
              <a:t> 2009</a:t>
            </a:r>
          </a:p>
        </p:txBody>
      </p:sp>
      <p:graphicFrame>
        <p:nvGraphicFramePr>
          <p:cNvPr id="10" name="7 Gráfico">
            <a:extLst>
              <a:ext uri="{FF2B5EF4-FFF2-40B4-BE49-F238E27FC236}">
                <a16:creationId xmlns:a16="http://schemas.microsoft.com/office/drawing/2014/main" id="{AEBDAF4C-29A4-6F48-B855-303DAD18CAF8}"/>
              </a:ext>
            </a:extLst>
          </p:cNvPr>
          <p:cNvGraphicFramePr/>
          <p:nvPr/>
        </p:nvGraphicFramePr>
        <p:xfrm>
          <a:off x="3177943" y="3150980"/>
          <a:ext cx="6260728" cy="2700703"/>
        </p:xfrm>
        <a:graphic>
          <a:graphicData uri="http://schemas.openxmlformats.org/drawingml/2006/chart">
            <c:chart xmlns:c="http://schemas.openxmlformats.org/drawingml/2006/chart" xmlns:r="http://schemas.openxmlformats.org/officeDocument/2006/relationships" r:id="rId3"/>
          </a:graphicData>
        </a:graphic>
      </p:graphicFrame>
      <p:sp>
        <p:nvSpPr>
          <p:cNvPr id="8" name="7 CuadroTexto">
            <a:extLst>
              <a:ext uri="{FF2B5EF4-FFF2-40B4-BE49-F238E27FC236}">
                <a16:creationId xmlns:a16="http://schemas.microsoft.com/office/drawing/2014/main" id="{D8AD3103-ECCD-0849-9A42-CDEF512ADD3F}"/>
              </a:ext>
            </a:extLst>
          </p:cNvPr>
          <p:cNvSpPr txBox="1"/>
          <p:nvPr/>
        </p:nvSpPr>
        <p:spPr>
          <a:xfrm>
            <a:off x="1987827" y="2152119"/>
            <a:ext cx="8640960" cy="975443"/>
          </a:xfrm>
          <a:prstGeom prst="rect">
            <a:avLst/>
          </a:prstGeom>
          <a:noFill/>
          <a:ln>
            <a:noFill/>
          </a:ln>
          <a:scene3d>
            <a:camera prst="orthographicFront"/>
            <a:lightRig rig="threePt" dir="t"/>
          </a:scene3d>
          <a:sp3d>
            <a:bevelT/>
          </a:sp3d>
        </p:spPr>
        <p:txBody>
          <a:bodyPr>
            <a:spAutoFit/>
          </a:bodyPr>
          <a:lstStyle/>
          <a:p>
            <a:pPr algn="ctr">
              <a:defRPr/>
            </a:pPr>
            <a:r>
              <a:rPr lang="es-ES" sz="2880" dirty="0">
                <a:solidFill>
                  <a:srgbClr val="7030A0"/>
                </a:solidFill>
                <a:effectLst>
                  <a:outerShdw blurRad="50800" dist="38100" dir="8100000" algn="tr" rotWithShape="0">
                    <a:prstClr val="black">
                      <a:alpha val="40000"/>
                    </a:prstClr>
                  </a:outerShdw>
                </a:effectLst>
              </a:rPr>
              <a:t>El 25% de las españolas sigue sufriendo sofocos  tras cumplir los 60</a:t>
            </a:r>
          </a:p>
        </p:txBody>
      </p:sp>
      <p:grpSp>
        <p:nvGrpSpPr>
          <p:cNvPr id="2" name="Grupo 1">
            <a:extLst>
              <a:ext uri="{FF2B5EF4-FFF2-40B4-BE49-F238E27FC236}">
                <a16:creationId xmlns:a16="http://schemas.microsoft.com/office/drawing/2014/main" id="{BF52056A-4647-9647-AA45-061BFD00C738}"/>
              </a:ext>
            </a:extLst>
          </p:cNvPr>
          <p:cNvGrpSpPr/>
          <p:nvPr/>
        </p:nvGrpSpPr>
        <p:grpSpPr>
          <a:xfrm>
            <a:off x="79430" y="12686"/>
            <a:ext cx="12085313" cy="6845314"/>
            <a:chOff x="79430" y="12686"/>
            <a:chExt cx="12085313" cy="6845314"/>
          </a:xfrm>
        </p:grpSpPr>
        <p:sp>
          <p:nvSpPr>
            <p:cNvPr id="6" name="Rectángulo 5">
              <a:extLst>
                <a:ext uri="{FF2B5EF4-FFF2-40B4-BE49-F238E27FC236}">
                  <a16:creationId xmlns:a16="http://schemas.microsoft.com/office/drawing/2014/main" id="{69E227D6-0118-D74F-9E45-FB8DF619B9C3}"/>
                </a:ext>
              </a:extLst>
            </p:cNvPr>
            <p:cNvSpPr/>
            <p:nvPr/>
          </p:nvSpPr>
          <p:spPr>
            <a:xfrm>
              <a:off x="79430" y="12686"/>
              <a:ext cx="2100649" cy="1252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a16="http://schemas.microsoft.com/office/drawing/2014/main" id="{1E7417E3-0ECA-8843-A3CC-0F485E0EA173}"/>
                </a:ext>
              </a:extLst>
            </p:cNvPr>
            <p:cNvSpPr/>
            <p:nvPr/>
          </p:nvSpPr>
          <p:spPr>
            <a:xfrm>
              <a:off x="10628787" y="5605493"/>
              <a:ext cx="1535956" cy="1252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1" name="CuadroTexto 10">
            <a:extLst>
              <a:ext uri="{FF2B5EF4-FFF2-40B4-BE49-F238E27FC236}">
                <a16:creationId xmlns:a16="http://schemas.microsoft.com/office/drawing/2014/main" id="{4056CF6F-8050-754F-9ABA-E7D667992633}"/>
              </a:ext>
            </a:extLst>
          </p:cNvPr>
          <p:cNvSpPr txBox="1"/>
          <p:nvPr/>
        </p:nvSpPr>
        <p:spPr>
          <a:xfrm>
            <a:off x="2673030" y="173162"/>
            <a:ext cx="6544765" cy="584775"/>
          </a:xfrm>
          <a:prstGeom prst="rect">
            <a:avLst/>
          </a:prstGeom>
          <a:noFill/>
        </p:spPr>
        <p:txBody>
          <a:bodyPr wrap="square" rtlCol="0">
            <a:spAutoFit/>
          </a:bodyPr>
          <a:lstStyle/>
          <a:p>
            <a:r>
              <a:rPr lang="es-ES" sz="3200" dirty="0">
                <a:solidFill>
                  <a:srgbClr val="7030A0"/>
                </a:solidFill>
              </a:rPr>
              <a:t>MANEJO INTEGRAL EN MENOPAUSIA </a:t>
            </a:r>
          </a:p>
        </p:txBody>
      </p:sp>
      <p:grpSp>
        <p:nvGrpSpPr>
          <p:cNvPr id="12" name="Grupo 11">
            <a:extLst>
              <a:ext uri="{FF2B5EF4-FFF2-40B4-BE49-F238E27FC236}">
                <a16:creationId xmlns:a16="http://schemas.microsoft.com/office/drawing/2014/main" id="{15712C90-06A0-CE41-A49C-3C5A52B13464}"/>
              </a:ext>
            </a:extLst>
          </p:cNvPr>
          <p:cNvGrpSpPr/>
          <p:nvPr/>
        </p:nvGrpSpPr>
        <p:grpSpPr>
          <a:xfrm>
            <a:off x="10453687" y="230222"/>
            <a:ext cx="1390314" cy="469035"/>
            <a:chOff x="1337310" y="1668778"/>
            <a:chExt cx="1375590" cy="462699"/>
          </a:xfrm>
        </p:grpSpPr>
        <p:sp>
          <p:nvSpPr>
            <p:cNvPr id="13" name="Rectángulo: esquinas redondeadas 26">
              <a:extLst>
                <a:ext uri="{FF2B5EF4-FFF2-40B4-BE49-F238E27FC236}">
                  <a16:creationId xmlns:a16="http://schemas.microsoft.com/office/drawing/2014/main" id="{624C19C5-39A2-734F-B8B6-0EA75BF2EA78}"/>
                </a:ext>
              </a:extLst>
            </p:cNvPr>
            <p:cNvSpPr/>
            <p:nvPr/>
          </p:nvSpPr>
          <p:spPr>
            <a:xfrm>
              <a:off x="1337310" y="1668778"/>
              <a:ext cx="1375590" cy="462699"/>
            </a:xfrm>
            <a:prstGeom prst="roundRect">
              <a:avLst/>
            </a:prstGeom>
            <a:solidFill>
              <a:srgbClr val="EBE1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7030A0"/>
                  </a:solidFill>
                </a:rPr>
                <a:t>   SOFOCOS</a:t>
              </a:r>
              <a:endParaRPr lang="es-ES" dirty="0">
                <a:solidFill>
                  <a:srgbClr val="7030A0"/>
                </a:solidFill>
              </a:endParaRPr>
            </a:p>
          </p:txBody>
        </p:sp>
        <p:pic>
          <p:nvPicPr>
            <p:cNvPr id="14" name="Imagen 13">
              <a:extLst>
                <a:ext uri="{FF2B5EF4-FFF2-40B4-BE49-F238E27FC236}">
                  <a16:creationId xmlns:a16="http://schemas.microsoft.com/office/drawing/2014/main" id="{00050C19-8249-6C4B-BB0A-C4C1A91F094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83749" y="1771069"/>
              <a:ext cx="267528" cy="266739"/>
            </a:xfrm>
            <a:prstGeom prst="rect">
              <a:avLst/>
            </a:prstGeom>
            <a:noFill/>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o 25">
            <a:extLst>
              <a:ext uri="{FF2B5EF4-FFF2-40B4-BE49-F238E27FC236}">
                <a16:creationId xmlns:a16="http://schemas.microsoft.com/office/drawing/2014/main" id="{48F8EE30-8392-4811-9B91-633964B95BF6}"/>
              </a:ext>
            </a:extLst>
          </p:cNvPr>
          <p:cNvGrpSpPr/>
          <p:nvPr/>
        </p:nvGrpSpPr>
        <p:grpSpPr>
          <a:xfrm>
            <a:off x="10453687" y="230222"/>
            <a:ext cx="1390314" cy="469035"/>
            <a:chOff x="1337310" y="1668778"/>
            <a:chExt cx="1375590" cy="462699"/>
          </a:xfrm>
        </p:grpSpPr>
        <p:sp>
          <p:nvSpPr>
            <p:cNvPr id="27" name="Rectángulo: esquinas redondeadas 26">
              <a:extLst>
                <a:ext uri="{FF2B5EF4-FFF2-40B4-BE49-F238E27FC236}">
                  <a16:creationId xmlns:a16="http://schemas.microsoft.com/office/drawing/2014/main" id="{A0CFF948-5EB7-4F64-8884-00A5847C21AC}"/>
                </a:ext>
              </a:extLst>
            </p:cNvPr>
            <p:cNvSpPr/>
            <p:nvPr/>
          </p:nvSpPr>
          <p:spPr>
            <a:xfrm>
              <a:off x="1337310" y="1668778"/>
              <a:ext cx="1375590" cy="462699"/>
            </a:xfrm>
            <a:prstGeom prst="roundRect">
              <a:avLst/>
            </a:prstGeom>
            <a:solidFill>
              <a:srgbClr val="EBE1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7030A0"/>
                  </a:solidFill>
                </a:rPr>
                <a:t>   SOFOCOS</a:t>
              </a:r>
              <a:endParaRPr lang="es-ES" dirty="0">
                <a:solidFill>
                  <a:srgbClr val="7030A0"/>
                </a:solidFill>
              </a:endParaRPr>
            </a:p>
          </p:txBody>
        </p:sp>
        <p:pic>
          <p:nvPicPr>
            <p:cNvPr id="28" name="Imagen 27">
              <a:extLst>
                <a:ext uri="{FF2B5EF4-FFF2-40B4-BE49-F238E27FC236}">
                  <a16:creationId xmlns:a16="http://schemas.microsoft.com/office/drawing/2014/main" id="{57B32503-D05B-4C83-991E-757FC304A21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83749" y="1771069"/>
              <a:ext cx="267528" cy="266739"/>
            </a:xfrm>
            <a:prstGeom prst="rect">
              <a:avLst/>
            </a:prstGeom>
            <a:noFill/>
          </p:spPr>
        </p:pic>
      </p:grpSp>
      <p:pic>
        <p:nvPicPr>
          <p:cNvPr id="15" name="Imagen 14">
            <a:extLst>
              <a:ext uri="{FF2B5EF4-FFF2-40B4-BE49-F238E27FC236}">
                <a16:creationId xmlns:a16="http://schemas.microsoft.com/office/drawing/2014/main" id="{A953F102-5186-44F6-838E-E9CBCBE31907}"/>
              </a:ext>
            </a:extLst>
          </p:cNvPr>
          <p:cNvPicPr>
            <a:picLocks noChangeAspect="1"/>
          </p:cNvPicPr>
          <p:nvPr/>
        </p:nvPicPr>
        <p:blipFill>
          <a:blip r:embed="rId3"/>
          <a:stretch>
            <a:fillRect/>
          </a:stretch>
        </p:blipFill>
        <p:spPr>
          <a:xfrm>
            <a:off x="437446" y="2418178"/>
            <a:ext cx="3483045" cy="2215677"/>
          </a:xfrm>
          <a:prstGeom prst="rect">
            <a:avLst/>
          </a:prstGeom>
        </p:spPr>
      </p:pic>
      <p:sp>
        <p:nvSpPr>
          <p:cNvPr id="22" name="CuadroTexto 21">
            <a:extLst>
              <a:ext uri="{FF2B5EF4-FFF2-40B4-BE49-F238E27FC236}">
                <a16:creationId xmlns:a16="http://schemas.microsoft.com/office/drawing/2014/main" id="{9FC7E9D3-764D-420E-B53A-4AD8EFB51CF0}"/>
              </a:ext>
            </a:extLst>
          </p:cNvPr>
          <p:cNvSpPr txBox="1"/>
          <p:nvPr/>
        </p:nvSpPr>
        <p:spPr>
          <a:xfrm>
            <a:off x="5945412" y="1138655"/>
            <a:ext cx="5898589" cy="769441"/>
          </a:xfrm>
          <a:prstGeom prst="rect">
            <a:avLst/>
          </a:prstGeom>
          <a:solidFill>
            <a:schemeClr val="bg1"/>
          </a:solidFill>
        </p:spPr>
        <p:txBody>
          <a:bodyPr wrap="square" rtlCol="0">
            <a:spAutoFit/>
          </a:bodyPr>
          <a:lstStyle/>
          <a:p>
            <a:pPr algn="ctr"/>
            <a:r>
              <a:rPr lang="es-ES" sz="3600" baseline="30000" dirty="0">
                <a:solidFill>
                  <a:srgbClr val="7030A0"/>
                </a:solidFill>
                <a:latin typeface="Calibri" panose="020F0502020204030204" pitchFamily="34" charset="0"/>
                <a:ea typeface="+mj-ea"/>
                <a:cs typeface="+mj-cs"/>
              </a:rPr>
              <a:t>POTENCIA, </a:t>
            </a:r>
            <a:r>
              <a:rPr lang="es-ES" sz="3600" baseline="30000" dirty="0">
                <a:solidFill>
                  <a:schemeClr val="bg2">
                    <a:lumMod val="50000"/>
                  </a:schemeClr>
                </a:solidFill>
                <a:latin typeface="Calibri" panose="020F0502020204030204" pitchFamily="34" charset="0"/>
                <a:ea typeface="+mj-ea"/>
                <a:cs typeface="+mj-cs"/>
              </a:rPr>
              <a:t>EFICACIA  Y RAPIDEZ </a:t>
            </a:r>
          </a:p>
          <a:p>
            <a:pPr algn="ctr"/>
            <a:r>
              <a:rPr lang="es-ES" sz="2000" i="1" dirty="0">
                <a:solidFill>
                  <a:schemeClr val="bg2">
                    <a:lumMod val="50000"/>
                  </a:schemeClr>
                </a:solidFill>
                <a:latin typeface="Gotham Book" panose="02000603040000020004"/>
              </a:rPr>
              <a:t>en la disminución del número e intensidad de sofocos</a:t>
            </a:r>
            <a:r>
              <a:rPr lang="es-ES" sz="2000" i="1" baseline="30000" dirty="0">
                <a:solidFill>
                  <a:schemeClr val="bg2">
                    <a:lumMod val="50000"/>
                  </a:schemeClr>
                </a:solidFill>
                <a:latin typeface="Gotham Book" panose="02000603040000020004"/>
              </a:rPr>
              <a:t>1-5</a:t>
            </a:r>
            <a:endParaRPr lang="es-ES" sz="3600" baseline="30000" dirty="0">
              <a:solidFill>
                <a:srgbClr val="7030A0"/>
              </a:solidFill>
              <a:latin typeface="Calibri" panose="020F0502020204030204" pitchFamily="34" charset="0"/>
            </a:endParaRPr>
          </a:p>
        </p:txBody>
      </p:sp>
      <p:sp>
        <p:nvSpPr>
          <p:cNvPr id="25" name="CuadroTexto 24">
            <a:extLst>
              <a:ext uri="{FF2B5EF4-FFF2-40B4-BE49-F238E27FC236}">
                <a16:creationId xmlns:a16="http://schemas.microsoft.com/office/drawing/2014/main" id="{18AC0C97-DC14-422C-A829-28170BC200B5}"/>
              </a:ext>
            </a:extLst>
          </p:cNvPr>
          <p:cNvSpPr txBox="1"/>
          <p:nvPr/>
        </p:nvSpPr>
        <p:spPr>
          <a:xfrm>
            <a:off x="1741869" y="4949904"/>
            <a:ext cx="4058451" cy="783193"/>
          </a:xfrm>
          <a:prstGeom prst="roundRect">
            <a:avLst/>
          </a:prstGeom>
          <a:noFill/>
        </p:spPr>
        <p:txBody>
          <a:bodyPr wrap="square">
            <a:spAutoFit/>
          </a:bodyPr>
          <a:lstStyle/>
          <a:p>
            <a:pPr algn="ctr"/>
            <a:r>
              <a:rPr lang="es-ES" sz="2000" dirty="0">
                <a:solidFill>
                  <a:schemeClr val="bg2">
                    <a:lumMod val="50000"/>
                  </a:schemeClr>
                </a:solidFill>
                <a:latin typeface="Calibri" panose="020F0502020204030204" pitchFamily="34" charset="0"/>
              </a:rPr>
              <a:t>El único </a:t>
            </a:r>
            <a:r>
              <a:rPr lang="es-ES" sz="2000" dirty="0" err="1">
                <a:solidFill>
                  <a:schemeClr val="bg2">
                    <a:lumMod val="50000"/>
                  </a:schemeClr>
                </a:solidFill>
                <a:latin typeface="Calibri" panose="020F0502020204030204" pitchFamily="34" charset="0"/>
              </a:rPr>
              <a:t>prenyl</a:t>
            </a:r>
            <a:r>
              <a:rPr lang="es-ES" sz="2000" dirty="0">
                <a:solidFill>
                  <a:schemeClr val="bg2">
                    <a:lumMod val="50000"/>
                  </a:schemeClr>
                </a:solidFill>
                <a:latin typeface="Calibri" panose="020F0502020204030204" pitchFamily="34" charset="0"/>
              </a:rPr>
              <a:t>-flavonoide con capacidad estrogénica</a:t>
            </a:r>
            <a:endParaRPr lang="es-ES" sz="2000" baseline="30000" dirty="0">
              <a:solidFill>
                <a:schemeClr val="bg2">
                  <a:lumMod val="50000"/>
                </a:schemeClr>
              </a:solidFill>
              <a:latin typeface="Calibri" panose="020F0502020204030204" pitchFamily="34" charset="0"/>
            </a:endParaRPr>
          </a:p>
        </p:txBody>
      </p:sp>
      <p:pic>
        <p:nvPicPr>
          <p:cNvPr id="29" name="Imagen 28">
            <a:extLst>
              <a:ext uri="{FF2B5EF4-FFF2-40B4-BE49-F238E27FC236}">
                <a16:creationId xmlns:a16="http://schemas.microsoft.com/office/drawing/2014/main" id="{0EF25AB5-F88A-49F0-BE6B-37B07D477A3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43069" y="4877870"/>
            <a:ext cx="1973370" cy="1629827"/>
          </a:xfrm>
          <a:prstGeom prst="rect">
            <a:avLst/>
          </a:prstGeom>
        </p:spPr>
      </p:pic>
      <p:sp>
        <p:nvSpPr>
          <p:cNvPr id="13" name="CuadroTexto 12">
            <a:extLst>
              <a:ext uri="{FF2B5EF4-FFF2-40B4-BE49-F238E27FC236}">
                <a16:creationId xmlns:a16="http://schemas.microsoft.com/office/drawing/2014/main" id="{BA49A01C-F1A2-D444-B647-3F9DE92DF27F}"/>
              </a:ext>
            </a:extLst>
          </p:cNvPr>
          <p:cNvSpPr txBox="1"/>
          <p:nvPr/>
        </p:nvSpPr>
        <p:spPr>
          <a:xfrm>
            <a:off x="2673030" y="173162"/>
            <a:ext cx="6544765" cy="584775"/>
          </a:xfrm>
          <a:prstGeom prst="rect">
            <a:avLst/>
          </a:prstGeom>
          <a:noFill/>
        </p:spPr>
        <p:txBody>
          <a:bodyPr wrap="square" rtlCol="0">
            <a:spAutoFit/>
          </a:bodyPr>
          <a:lstStyle/>
          <a:p>
            <a:r>
              <a:rPr lang="es-ES" sz="3200" dirty="0">
                <a:solidFill>
                  <a:srgbClr val="7030A0"/>
                </a:solidFill>
              </a:rPr>
              <a:t>MANEJO INTEGRAL EN MENOPAUSIA </a:t>
            </a:r>
          </a:p>
        </p:txBody>
      </p:sp>
      <p:grpSp>
        <p:nvGrpSpPr>
          <p:cNvPr id="14" name="Grupo 13">
            <a:extLst>
              <a:ext uri="{FF2B5EF4-FFF2-40B4-BE49-F238E27FC236}">
                <a16:creationId xmlns:a16="http://schemas.microsoft.com/office/drawing/2014/main" id="{752D018C-CBA4-324A-A469-B45F2C4592CA}"/>
              </a:ext>
            </a:extLst>
          </p:cNvPr>
          <p:cNvGrpSpPr/>
          <p:nvPr/>
        </p:nvGrpSpPr>
        <p:grpSpPr>
          <a:xfrm>
            <a:off x="79430" y="12686"/>
            <a:ext cx="11930279" cy="7347387"/>
            <a:chOff x="84609" y="-489387"/>
            <a:chExt cx="11930279" cy="7347387"/>
          </a:xfrm>
        </p:grpSpPr>
        <p:sp>
          <p:nvSpPr>
            <p:cNvPr id="16" name="Rectángulo 15">
              <a:extLst>
                <a:ext uri="{FF2B5EF4-FFF2-40B4-BE49-F238E27FC236}">
                  <a16:creationId xmlns:a16="http://schemas.microsoft.com/office/drawing/2014/main" id="{C218D54F-5CA5-A44D-A485-3EDA4BCD8D87}"/>
                </a:ext>
              </a:extLst>
            </p:cNvPr>
            <p:cNvSpPr/>
            <p:nvPr/>
          </p:nvSpPr>
          <p:spPr>
            <a:xfrm>
              <a:off x="84609" y="-489387"/>
              <a:ext cx="2100649" cy="1252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86413473-4123-334F-9CDA-C8805E7579AC}"/>
                </a:ext>
              </a:extLst>
            </p:cNvPr>
            <p:cNvSpPr/>
            <p:nvPr/>
          </p:nvSpPr>
          <p:spPr>
            <a:xfrm>
              <a:off x="10639168" y="5764427"/>
              <a:ext cx="1375720"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9" name="Rectángulo 18">
            <a:extLst>
              <a:ext uri="{FF2B5EF4-FFF2-40B4-BE49-F238E27FC236}">
                <a16:creationId xmlns:a16="http://schemas.microsoft.com/office/drawing/2014/main" id="{B6969418-4D28-FD49-BE18-ADA141021E31}"/>
              </a:ext>
            </a:extLst>
          </p:cNvPr>
          <p:cNvSpPr/>
          <p:nvPr/>
        </p:nvSpPr>
        <p:spPr>
          <a:xfrm>
            <a:off x="5242560" y="4752787"/>
            <a:ext cx="6858000" cy="1615827"/>
          </a:xfrm>
          <a:prstGeom prst="rect">
            <a:avLst/>
          </a:prstGeom>
        </p:spPr>
        <p:txBody>
          <a:bodyPr wrap="square">
            <a:spAutoFit/>
          </a:bodyPr>
          <a:lstStyle/>
          <a:p>
            <a:pPr algn="just"/>
            <a:r>
              <a:rPr lang="es-ES" sz="900" dirty="0">
                <a:solidFill>
                  <a:schemeClr val="bg2">
                    <a:lumMod val="50000"/>
                  </a:schemeClr>
                </a:solidFill>
              </a:rPr>
              <a:t>1. </a:t>
            </a:r>
            <a:r>
              <a:rPr lang="es-ES" sz="900" dirty="0" err="1">
                <a:solidFill>
                  <a:schemeClr val="bg2">
                    <a:lumMod val="50000"/>
                  </a:schemeClr>
                </a:solidFill>
              </a:rPr>
              <a:t>Heyerick</a:t>
            </a:r>
            <a:r>
              <a:rPr lang="es-ES" sz="900" dirty="0">
                <a:solidFill>
                  <a:schemeClr val="bg2">
                    <a:lumMod val="50000"/>
                  </a:schemeClr>
                </a:solidFill>
              </a:rPr>
              <a:t> A, </a:t>
            </a:r>
            <a:r>
              <a:rPr lang="es-ES" sz="900" dirty="0" err="1">
                <a:solidFill>
                  <a:schemeClr val="bg2">
                    <a:lumMod val="50000"/>
                  </a:schemeClr>
                </a:solidFill>
              </a:rPr>
              <a:t>Vervarcke</a:t>
            </a:r>
            <a:r>
              <a:rPr lang="es-ES" sz="900" dirty="0">
                <a:solidFill>
                  <a:schemeClr val="bg2">
                    <a:lumMod val="50000"/>
                  </a:schemeClr>
                </a:solidFill>
              </a:rPr>
              <a:t> S, </a:t>
            </a:r>
            <a:r>
              <a:rPr lang="es-ES" sz="900" dirty="0" err="1">
                <a:solidFill>
                  <a:schemeClr val="bg2">
                    <a:lumMod val="50000"/>
                  </a:schemeClr>
                </a:solidFill>
              </a:rPr>
              <a:t>Depypere</a:t>
            </a:r>
            <a:r>
              <a:rPr lang="es-ES" sz="900" dirty="0">
                <a:solidFill>
                  <a:schemeClr val="bg2">
                    <a:lumMod val="50000"/>
                  </a:schemeClr>
                </a:solidFill>
              </a:rPr>
              <a:t> H, </a:t>
            </a:r>
            <a:r>
              <a:rPr lang="es-ES" sz="900" dirty="0" err="1">
                <a:solidFill>
                  <a:schemeClr val="bg2">
                    <a:lumMod val="50000"/>
                  </a:schemeClr>
                </a:solidFill>
              </a:rPr>
              <a:t>Bracke</a:t>
            </a:r>
            <a:r>
              <a:rPr lang="es-ES" sz="900" dirty="0">
                <a:solidFill>
                  <a:schemeClr val="bg2">
                    <a:lumMod val="50000"/>
                  </a:schemeClr>
                </a:solidFill>
              </a:rPr>
              <a:t> M, De </a:t>
            </a:r>
            <a:r>
              <a:rPr lang="es-ES" sz="900" dirty="0" err="1">
                <a:solidFill>
                  <a:schemeClr val="bg2">
                    <a:lumMod val="50000"/>
                  </a:schemeClr>
                </a:solidFill>
              </a:rPr>
              <a:t>Keukeleire</a:t>
            </a:r>
            <a:r>
              <a:rPr lang="es-ES" sz="900" dirty="0">
                <a:solidFill>
                  <a:schemeClr val="bg2">
                    <a:lumMod val="50000"/>
                  </a:schemeClr>
                </a:solidFill>
              </a:rPr>
              <a:t> D. A </a:t>
            </a:r>
            <a:r>
              <a:rPr lang="es-ES" sz="900" dirty="0" err="1">
                <a:solidFill>
                  <a:schemeClr val="bg2">
                    <a:lumMod val="50000"/>
                  </a:schemeClr>
                </a:solidFill>
              </a:rPr>
              <a:t>first</a:t>
            </a:r>
            <a:r>
              <a:rPr lang="es-ES" sz="900" dirty="0">
                <a:solidFill>
                  <a:schemeClr val="bg2">
                    <a:lumMod val="50000"/>
                  </a:schemeClr>
                </a:solidFill>
              </a:rPr>
              <a:t> </a:t>
            </a:r>
            <a:r>
              <a:rPr lang="es-ES" sz="900" dirty="0" err="1">
                <a:solidFill>
                  <a:schemeClr val="bg2">
                    <a:lumMod val="50000"/>
                  </a:schemeClr>
                </a:solidFill>
              </a:rPr>
              <a:t>prospective</a:t>
            </a:r>
            <a:r>
              <a:rPr lang="es-ES" sz="900" dirty="0">
                <a:solidFill>
                  <a:schemeClr val="bg2">
                    <a:lumMod val="50000"/>
                  </a:schemeClr>
                </a:solidFill>
              </a:rPr>
              <a:t>, </a:t>
            </a:r>
            <a:r>
              <a:rPr lang="es-ES" sz="900" dirty="0" err="1">
                <a:solidFill>
                  <a:schemeClr val="bg2">
                    <a:lumMod val="50000"/>
                  </a:schemeClr>
                </a:solidFill>
              </a:rPr>
              <a:t>randomized</a:t>
            </a:r>
            <a:r>
              <a:rPr lang="es-ES" sz="900" dirty="0">
                <a:solidFill>
                  <a:schemeClr val="bg2">
                    <a:lumMod val="50000"/>
                  </a:schemeClr>
                </a:solidFill>
              </a:rPr>
              <a:t>, </a:t>
            </a:r>
            <a:r>
              <a:rPr lang="es-ES" sz="900" dirty="0" err="1">
                <a:solidFill>
                  <a:schemeClr val="bg2">
                    <a:lumMod val="50000"/>
                  </a:schemeClr>
                </a:solidFill>
              </a:rPr>
              <a:t>double-blind</a:t>
            </a:r>
            <a:r>
              <a:rPr lang="es-ES" sz="900" dirty="0">
                <a:solidFill>
                  <a:schemeClr val="bg2">
                    <a:lumMod val="50000"/>
                  </a:schemeClr>
                </a:solidFill>
              </a:rPr>
              <a:t> placebo-</a:t>
            </a:r>
            <a:r>
              <a:rPr lang="es-ES" sz="900" dirty="0" err="1">
                <a:solidFill>
                  <a:schemeClr val="bg2">
                    <a:lumMod val="50000"/>
                  </a:schemeClr>
                </a:solidFill>
              </a:rPr>
              <a:t>controlled</a:t>
            </a:r>
            <a:r>
              <a:rPr lang="es-ES" sz="900" dirty="0">
                <a:solidFill>
                  <a:schemeClr val="bg2">
                    <a:lumMod val="50000"/>
                  </a:schemeClr>
                </a:solidFill>
              </a:rPr>
              <a:t> </a:t>
            </a:r>
            <a:r>
              <a:rPr lang="es-ES" sz="900" dirty="0" err="1">
                <a:solidFill>
                  <a:schemeClr val="bg2">
                    <a:lumMod val="50000"/>
                  </a:schemeClr>
                </a:solidFill>
              </a:rPr>
              <a:t>study</a:t>
            </a:r>
            <a:r>
              <a:rPr lang="es-ES" sz="900" dirty="0">
                <a:solidFill>
                  <a:schemeClr val="bg2">
                    <a:lumMod val="50000"/>
                  </a:schemeClr>
                </a:solidFill>
              </a:rPr>
              <a:t> on </a:t>
            </a:r>
            <a:r>
              <a:rPr lang="es-ES" sz="900" dirty="0" err="1">
                <a:solidFill>
                  <a:schemeClr val="bg2">
                    <a:lumMod val="50000"/>
                  </a:schemeClr>
                </a:solidFill>
              </a:rPr>
              <a:t>the</a:t>
            </a:r>
            <a:r>
              <a:rPr lang="es-ES" sz="900" dirty="0">
                <a:solidFill>
                  <a:schemeClr val="bg2">
                    <a:lumMod val="50000"/>
                  </a:schemeClr>
                </a:solidFill>
              </a:rPr>
              <a:t> use of a </a:t>
            </a:r>
            <a:r>
              <a:rPr lang="es-ES" sz="900" dirty="0" err="1">
                <a:solidFill>
                  <a:schemeClr val="bg2">
                    <a:lumMod val="50000"/>
                  </a:schemeClr>
                </a:solidFill>
              </a:rPr>
              <a:t>standardized</a:t>
            </a:r>
            <a:r>
              <a:rPr lang="es-ES" sz="900" dirty="0">
                <a:solidFill>
                  <a:schemeClr val="bg2">
                    <a:lumMod val="50000"/>
                  </a:schemeClr>
                </a:solidFill>
              </a:rPr>
              <a:t> hop </a:t>
            </a:r>
            <a:r>
              <a:rPr lang="es-ES" sz="900" dirty="0" err="1">
                <a:solidFill>
                  <a:schemeClr val="bg2">
                    <a:lumMod val="50000"/>
                  </a:schemeClr>
                </a:solidFill>
              </a:rPr>
              <a:t>extract</a:t>
            </a:r>
            <a:r>
              <a:rPr lang="es-ES" sz="900" dirty="0">
                <a:solidFill>
                  <a:schemeClr val="bg2">
                    <a:lumMod val="50000"/>
                  </a:schemeClr>
                </a:solidFill>
              </a:rPr>
              <a:t> to </a:t>
            </a:r>
            <a:r>
              <a:rPr lang="es-ES" sz="900" dirty="0" err="1">
                <a:solidFill>
                  <a:schemeClr val="bg2">
                    <a:lumMod val="50000"/>
                  </a:schemeClr>
                </a:solidFill>
              </a:rPr>
              <a:t>alleviate</a:t>
            </a:r>
            <a:r>
              <a:rPr lang="es-ES" sz="900" dirty="0">
                <a:solidFill>
                  <a:schemeClr val="bg2">
                    <a:lumMod val="50000"/>
                  </a:schemeClr>
                </a:solidFill>
              </a:rPr>
              <a:t> </a:t>
            </a:r>
            <a:r>
              <a:rPr lang="es-ES" sz="900" dirty="0" err="1">
                <a:solidFill>
                  <a:schemeClr val="bg2">
                    <a:lumMod val="50000"/>
                  </a:schemeClr>
                </a:solidFill>
              </a:rPr>
              <a:t>menopausal</a:t>
            </a:r>
            <a:r>
              <a:rPr lang="es-ES" sz="900" dirty="0">
                <a:solidFill>
                  <a:schemeClr val="bg2">
                    <a:lumMod val="50000"/>
                  </a:schemeClr>
                </a:solidFill>
              </a:rPr>
              <a:t> </a:t>
            </a:r>
            <a:r>
              <a:rPr lang="es-ES" sz="900" dirty="0" err="1">
                <a:solidFill>
                  <a:schemeClr val="bg2">
                    <a:lumMod val="50000"/>
                  </a:schemeClr>
                </a:solidFill>
              </a:rPr>
              <a:t>discomfort</a:t>
            </a:r>
            <a:r>
              <a:rPr lang="es-ES" sz="900" dirty="0">
                <a:solidFill>
                  <a:schemeClr val="bg2">
                    <a:lumMod val="50000"/>
                  </a:schemeClr>
                </a:solidFill>
              </a:rPr>
              <a:t>. </a:t>
            </a:r>
            <a:r>
              <a:rPr lang="es-ES" sz="900" dirty="0" err="1">
                <a:solidFill>
                  <a:schemeClr val="bg2">
                    <a:lumMod val="50000"/>
                  </a:schemeClr>
                </a:solidFill>
              </a:rPr>
              <a:t>Maturitas</a:t>
            </a:r>
            <a:r>
              <a:rPr lang="es-ES" sz="900" dirty="0">
                <a:solidFill>
                  <a:schemeClr val="bg2">
                    <a:lumMod val="50000"/>
                  </a:schemeClr>
                </a:solidFill>
              </a:rPr>
              <a:t> 2006; 54: 169- 175. 2. </a:t>
            </a:r>
            <a:r>
              <a:rPr lang="es-ES" sz="900" dirty="0" err="1">
                <a:solidFill>
                  <a:schemeClr val="bg2">
                    <a:lumMod val="50000"/>
                  </a:schemeClr>
                </a:solidFill>
              </a:rPr>
              <a:t>Erkkola</a:t>
            </a:r>
            <a:r>
              <a:rPr lang="es-ES" sz="900" dirty="0">
                <a:solidFill>
                  <a:schemeClr val="bg2">
                    <a:lumMod val="50000"/>
                  </a:schemeClr>
                </a:solidFill>
              </a:rPr>
              <a:t> R, </a:t>
            </a:r>
            <a:r>
              <a:rPr lang="es-ES" sz="900" dirty="0" err="1">
                <a:solidFill>
                  <a:schemeClr val="bg2">
                    <a:lumMod val="50000"/>
                  </a:schemeClr>
                </a:solidFill>
              </a:rPr>
              <a:t>Vervarcke</a:t>
            </a:r>
            <a:r>
              <a:rPr lang="es-ES" sz="900" dirty="0">
                <a:solidFill>
                  <a:schemeClr val="bg2">
                    <a:lumMod val="50000"/>
                  </a:schemeClr>
                </a:solidFill>
              </a:rPr>
              <a:t> S, </a:t>
            </a:r>
            <a:r>
              <a:rPr lang="es-ES" sz="900" dirty="0" err="1">
                <a:solidFill>
                  <a:schemeClr val="bg2">
                    <a:lumMod val="50000"/>
                  </a:schemeClr>
                </a:solidFill>
              </a:rPr>
              <a:t>Vansteelandt</a:t>
            </a:r>
            <a:r>
              <a:rPr lang="es-ES" sz="900" dirty="0">
                <a:solidFill>
                  <a:schemeClr val="bg2">
                    <a:lumMod val="50000"/>
                  </a:schemeClr>
                </a:solidFill>
              </a:rPr>
              <a:t> S , </a:t>
            </a:r>
            <a:r>
              <a:rPr lang="es-ES" sz="900" dirty="0" err="1">
                <a:solidFill>
                  <a:schemeClr val="bg2">
                    <a:lumMod val="50000"/>
                  </a:schemeClr>
                </a:solidFill>
              </a:rPr>
              <a:t>Rompotti</a:t>
            </a:r>
            <a:r>
              <a:rPr lang="es-ES" sz="900" dirty="0">
                <a:solidFill>
                  <a:schemeClr val="bg2">
                    <a:lumMod val="50000"/>
                  </a:schemeClr>
                </a:solidFill>
              </a:rPr>
              <a:t> P, De </a:t>
            </a:r>
            <a:r>
              <a:rPr lang="es-ES" sz="900" dirty="0" err="1">
                <a:solidFill>
                  <a:schemeClr val="bg2">
                    <a:lumMod val="50000"/>
                  </a:schemeClr>
                </a:solidFill>
              </a:rPr>
              <a:t>Keukeleire</a:t>
            </a:r>
            <a:r>
              <a:rPr lang="es-ES" sz="900" dirty="0">
                <a:solidFill>
                  <a:schemeClr val="bg2">
                    <a:lumMod val="50000"/>
                  </a:schemeClr>
                </a:solidFill>
              </a:rPr>
              <a:t> D, </a:t>
            </a:r>
            <a:r>
              <a:rPr lang="es-ES" sz="900" dirty="0" err="1">
                <a:solidFill>
                  <a:schemeClr val="bg2">
                    <a:lumMod val="50000"/>
                  </a:schemeClr>
                </a:solidFill>
              </a:rPr>
              <a:t>Heyerick</a:t>
            </a:r>
            <a:r>
              <a:rPr lang="es-ES" sz="900" dirty="0">
                <a:solidFill>
                  <a:schemeClr val="bg2">
                    <a:lumMod val="50000"/>
                  </a:schemeClr>
                </a:solidFill>
              </a:rPr>
              <a:t> A.. A </a:t>
            </a:r>
            <a:r>
              <a:rPr lang="es-ES" sz="900" dirty="0" err="1">
                <a:solidFill>
                  <a:schemeClr val="bg2">
                    <a:lumMod val="50000"/>
                  </a:schemeClr>
                </a:solidFill>
              </a:rPr>
              <a:t>randomized</a:t>
            </a:r>
            <a:r>
              <a:rPr lang="es-ES" sz="900" dirty="0">
                <a:solidFill>
                  <a:schemeClr val="bg2">
                    <a:lumMod val="50000"/>
                  </a:schemeClr>
                </a:solidFill>
              </a:rPr>
              <a:t>, </a:t>
            </a:r>
            <a:r>
              <a:rPr lang="es-ES" sz="900" dirty="0" err="1">
                <a:solidFill>
                  <a:schemeClr val="bg2">
                    <a:lumMod val="50000"/>
                  </a:schemeClr>
                </a:solidFill>
              </a:rPr>
              <a:t>double-blind</a:t>
            </a:r>
            <a:r>
              <a:rPr lang="es-ES" sz="900" dirty="0">
                <a:solidFill>
                  <a:schemeClr val="bg2">
                    <a:lumMod val="50000"/>
                  </a:schemeClr>
                </a:solidFill>
              </a:rPr>
              <a:t>, </a:t>
            </a:r>
            <a:r>
              <a:rPr lang="es-ES" sz="900" dirty="0" err="1">
                <a:solidFill>
                  <a:schemeClr val="bg2">
                    <a:lumMod val="50000"/>
                  </a:schemeClr>
                </a:solidFill>
              </a:rPr>
              <a:t>cross-over</a:t>
            </a:r>
            <a:r>
              <a:rPr lang="es-ES" sz="900" dirty="0">
                <a:solidFill>
                  <a:schemeClr val="bg2">
                    <a:lumMod val="50000"/>
                  </a:schemeClr>
                </a:solidFill>
              </a:rPr>
              <a:t> </a:t>
            </a:r>
            <a:r>
              <a:rPr lang="es-ES" sz="900" dirty="0" err="1">
                <a:solidFill>
                  <a:schemeClr val="bg2">
                    <a:lumMod val="50000"/>
                  </a:schemeClr>
                </a:solidFill>
              </a:rPr>
              <a:t>study</a:t>
            </a:r>
            <a:r>
              <a:rPr lang="es-ES" sz="900" dirty="0">
                <a:solidFill>
                  <a:schemeClr val="bg2">
                    <a:lumMod val="50000"/>
                  </a:schemeClr>
                </a:solidFill>
              </a:rPr>
              <a:t> on </a:t>
            </a:r>
            <a:r>
              <a:rPr lang="es-ES" sz="900" dirty="0" err="1">
                <a:solidFill>
                  <a:schemeClr val="bg2">
                    <a:lumMod val="50000"/>
                  </a:schemeClr>
                </a:solidFill>
              </a:rPr>
              <a:t>the</a:t>
            </a:r>
            <a:r>
              <a:rPr lang="es-ES" sz="900" dirty="0">
                <a:solidFill>
                  <a:schemeClr val="bg2">
                    <a:lumMod val="50000"/>
                  </a:schemeClr>
                </a:solidFill>
              </a:rPr>
              <a:t> use of a </a:t>
            </a:r>
            <a:r>
              <a:rPr lang="es-ES" sz="900" dirty="0" err="1">
                <a:solidFill>
                  <a:schemeClr val="bg2">
                    <a:lumMod val="50000"/>
                  </a:schemeClr>
                </a:solidFill>
              </a:rPr>
              <a:t>standardized</a:t>
            </a:r>
            <a:r>
              <a:rPr lang="es-ES" sz="900" dirty="0">
                <a:solidFill>
                  <a:schemeClr val="bg2">
                    <a:lumMod val="50000"/>
                  </a:schemeClr>
                </a:solidFill>
              </a:rPr>
              <a:t> hop </a:t>
            </a:r>
            <a:r>
              <a:rPr lang="es-ES" sz="900" dirty="0" err="1">
                <a:solidFill>
                  <a:schemeClr val="bg2">
                    <a:lumMod val="50000"/>
                  </a:schemeClr>
                </a:solidFill>
              </a:rPr>
              <a:t>extract</a:t>
            </a:r>
            <a:r>
              <a:rPr lang="es-ES" sz="900" dirty="0">
                <a:solidFill>
                  <a:schemeClr val="bg2">
                    <a:lumMod val="50000"/>
                  </a:schemeClr>
                </a:solidFill>
              </a:rPr>
              <a:t> to </a:t>
            </a:r>
            <a:r>
              <a:rPr lang="es-ES" sz="900" dirty="0" err="1">
                <a:solidFill>
                  <a:schemeClr val="bg2">
                    <a:lumMod val="50000"/>
                  </a:schemeClr>
                </a:solidFill>
              </a:rPr>
              <a:t>alleviate</a:t>
            </a:r>
            <a:r>
              <a:rPr lang="es-ES" sz="900" dirty="0">
                <a:solidFill>
                  <a:schemeClr val="bg2">
                    <a:lumMod val="50000"/>
                  </a:schemeClr>
                </a:solidFill>
              </a:rPr>
              <a:t> </a:t>
            </a:r>
            <a:r>
              <a:rPr lang="es-ES" sz="900" dirty="0" err="1">
                <a:solidFill>
                  <a:schemeClr val="bg2">
                    <a:lumMod val="50000"/>
                  </a:schemeClr>
                </a:solidFill>
              </a:rPr>
              <a:t>menopausal</a:t>
            </a:r>
            <a:r>
              <a:rPr lang="es-ES" sz="900" dirty="0">
                <a:solidFill>
                  <a:schemeClr val="bg2">
                    <a:lumMod val="50000"/>
                  </a:schemeClr>
                </a:solidFill>
              </a:rPr>
              <a:t> </a:t>
            </a:r>
            <a:r>
              <a:rPr lang="es-ES" sz="900" dirty="0" err="1">
                <a:solidFill>
                  <a:schemeClr val="bg2">
                    <a:lumMod val="50000"/>
                  </a:schemeClr>
                </a:solidFill>
              </a:rPr>
              <a:t>discomforts</a:t>
            </a:r>
            <a:r>
              <a:rPr lang="es-ES" sz="900" dirty="0">
                <a:solidFill>
                  <a:schemeClr val="bg2">
                    <a:lumMod val="50000"/>
                  </a:schemeClr>
                </a:solidFill>
              </a:rPr>
              <a:t>. </a:t>
            </a:r>
            <a:r>
              <a:rPr lang="es-ES" sz="900" dirty="0" err="1">
                <a:solidFill>
                  <a:schemeClr val="bg2">
                    <a:lumMod val="50000"/>
                  </a:schemeClr>
                </a:solidFill>
              </a:rPr>
              <a:t>Phytomedicine</a:t>
            </a:r>
            <a:r>
              <a:rPr lang="es-ES" sz="900" dirty="0">
                <a:solidFill>
                  <a:schemeClr val="bg2">
                    <a:lumMod val="50000"/>
                  </a:schemeClr>
                </a:solidFill>
              </a:rPr>
              <a:t> 2010, 17: 389-396. 3. Aghamiri V, </a:t>
            </a:r>
            <a:r>
              <a:rPr lang="es-ES" sz="900" dirty="0" err="1">
                <a:solidFill>
                  <a:schemeClr val="bg2">
                    <a:lumMod val="50000"/>
                  </a:schemeClr>
                </a:solidFill>
              </a:rPr>
              <a:t>Mirghafourvand</a:t>
            </a:r>
            <a:r>
              <a:rPr lang="es-ES" sz="900" dirty="0">
                <a:solidFill>
                  <a:schemeClr val="bg2">
                    <a:lumMod val="50000"/>
                  </a:schemeClr>
                </a:solidFill>
              </a:rPr>
              <a:t> M, </a:t>
            </a:r>
            <a:r>
              <a:rPr lang="es-ES" sz="900" dirty="0" err="1">
                <a:solidFill>
                  <a:schemeClr val="bg2">
                    <a:lumMod val="50000"/>
                  </a:schemeClr>
                </a:solidFill>
              </a:rPr>
              <a:t>MohammadAlizadeh-Charandabi</a:t>
            </a:r>
            <a:r>
              <a:rPr lang="es-ES" sz="900" dirty="0">
                <a:solidFill>
                  <a:schemeClr val="bg2">
                    <a:lumMod val="50000"/>
                  </a:schemeClr>
                </a:solidFill>
              </a:rPr>
              <a:t> S, </a:t>
            </a:r>
            <a:r>
              <a:rPr lang="es-ES" sz="900" dirty="0" err="1">
                <a:solidFill>
                  <a:schemeClr val="bg2">
                    <a:lumMod val="50000"/>
                  </a:schemeClr>
                </a:solidFill>
              </a:rPr>
              <a:t>Nazemiyeh</a:t>
            </a:r>
            <a:r>
              <a:rPr lang="es-ES" sz="900" dirty="0">
                <a:solidFill>
                  <a:schemeClr val="bg2">
                    <a:lumMod val="50000"/>
                  </a:schemeClr>
                </a:solidFill>
              </a:rPr>
              <a:t> H. </a:t>
            </a:r>
            <a:r>
              <a:rPr lang="es-ES" sz="900" dirty="0" err="1">
                <a:solidFill>
                  <a:schemeClr val="bg2">
                    <a:lumMod val="50000"/>
                  </a:schemeClr>
                </a:solidFill>
              </a:rPr>
              <a:t>The</a:t>
            </a:r>
            <a:r>
              <a:rPr lang="es-ES" sz="900" dirty="0">
                <a:solidFill>
                  <a:schemeClr val="bg2">
                    <a:lumMod val="50000"/>
                  </a:schemeClr>
                </a:solidFill>
              </a:rPr>
              <a:t> </a:t>
            </a:r>
            <a:r>
              <a:rPr lang="es-ES" sz="900" dirty="0" err="1">
                <a:solidFill>
                  <a:schemeClr val="bg2">
                    <a:lumMod val="50000"/>
                  </a:schemeClr>
                </a:solidFill>
              </a:rPr>
              <a:t>effect</a:t>
            </a:r>
            <a:r>
              <a:rPr lang="es-ES" sz="900" dirty="0">
                <a:solidFill>
                  <a:schemeClr val="bg2">
                    <a:lumMod val="50000"/>
                  </a:schemeClr>
                </a:solidFill>
              </a:rPr>
              <a:t> of Hop (</a:t>
            </a:r>
            <a:r>
              <a:rPr lang="es-ES" sz="900" dirty="0" err="1">
                <a:solidFill>
                  <a:schemeClr val="bg2">
                    <a:lumMod val="50000"/>
                  </a:schemeClr>
                </a:solidFill>
              </a:rPr>
              <a:t>Humulus</a:t>
            </a:r>
            <a:r>
              <a:rPr lang="es-ES" sz="900" dirty="0">
                <a:solidFill>
                  <a:schemeClr val="bg2">
                    <a:lumMod val="50000"/>
                  </a:schemeClr>
                </a:solidFill>
              </a:rPr>
              <a:t> </a:t>
            </a:r>
            <a:r>
              <a:rPr lang="es-ES" sz="900" dirty="0" err="1">
                <a:solidFill>
                  <a:schemeClr val="bg2">
                    <a:lumMod val="50000"/>
                  </a:schemeClr>
                </a:solidFill>
              </a:rPr>
              <a:t>lupulus</a:t>
            </a:r>
            <a:r>
              <a:rPr lang="es-ES" sz="900" dirty="0">
                <a:solidFill>
                  <a:schemeClr val="bg2">
                    <a:lumMod val="50000"/>
                  </a:schemeClr>
                </a:solidFill>
              </a:rPr>
              <a:t> L.) on </a:t>
            </a:r>
            <a:r>
              <a:rPr lang="es-ES" sz="900" dirty="0" err="1">
                <a:solidFill>
                  <a:schemeClr val="bg2">
                    <a:lumMod val="50000"/>
                  </a:schemeClr>
                </a:solidFill>
              </a:rPr>
              <a:t>early</a:t>
            </a:r>
            <a:r>
              <a:rPr lang="es-ES" sz="900" dirty="0">
                <a:solidFill>
                  <a:schemeClr val="bg2">
                    <a:lumMod val="50000"/>
                  </a:schemeClr>
                </a:solidFill>
              </a:rPr>
              <a:t> </a:t>
            </a:r>
            <a:r>
              <a:rPr lang="es-ES" sz="900" dirty="0" err="1">
                <a:solidFill>
                  <a:schemeClr val="bg2">
                    <a:lumMod val="50000"/>
                  </a:schemeClr>
                </a:solidFill>
              </a:rPr>
              <a:t>menopausal</a:t>
            </a:r>
            <a:r>
              <a:rPr lang="es-ES" sz="900" dirty="0">
                <a:solidFill>
                  <a:schemeClr val="bg2">
                    <a:lumMod val="50000"/>
                  </a:schemeClr>
                </a:solidFill>
              </a:rPr>
              <a:t> </a:t>
            </a:r>
            <a:r>
              <a:rPr lang="es-ES" sz="900" dirty="0" err="1">
                <a:solidFill>
                  <a:schemeClr val="bg2">
                    <a:lumMod val="50000"/>
                  </a:schemeClr>
                </a:solidFill>
              </a:rPr>
              <a:t>symptoms</a:t>
            </a:r>
            <a:r>
              <a:rPr lang="es-ES" sz="900" dirty="0">
                <a:solidFill>
                  <a:schemeClr val="bg2">
                    <a:lumMod val="50000"/>
                  </a:schemeClr>
                </a:solidFill>
              </a:rPr>
              <a:t> and </a:t>
            </a:r>
            <a:r>
              <a:rPr lang="es-ES" sz="900" dirty="0" err="1">
                <a:solidFill>
                  <a:schemeClr val="bg2">
                    <a:lumMod val="50000"/>
                  </a:schemeClr>
                </a:solidFill>
              </a:rPr>
              <a:t>hot</a:t>
            </a:r>
            <a:r>
              <a:rPr lang="es-ES" sz="900" dirty="0">
                <a:solidFill>
                  <a:schemeClr val="bg2">
                    <a:lumMod val="50000"/>
                  </a:schemeClr>
                </a:solidFill>
              </a:rPr>
              <a:t> flashes: A </a:t>
            </a:r>
            <a:r>
              <a:rPr lang="es-ES" sz="900" dirty="0" err="1">
                <a:solidFill>
                  <a:schemeClr val="bg2">
                    <a:lumMod val="50000"/>
                  </a:schemeClr>
                </a:solidFill>
              </a:rPr>
              <a:t>randomized</a:t>
            </a:r>
            <a:r>
              <a:rPr lang="es-ES" sz="900" dirty="0">
                <a:solidFill>
                  <a:schemeClr val="bg2">
                    <a:lumMod val="50000"/>
                  </a:schemeClr>
                </a:solidFill>
              </a:rPr>
              <a:t> </a:t>
            </a:r>
            <a:r>
              <a:rPr lang="es-ES" sz="900" dirty="0" err="1">
                <a:solidFill>
                  <a:schemeClr val="bg2">
                    <a:lumMod val="50000"/>
                  </a:schemeClr>
                </a:solidFill>
              </a:rPr>
              <a:t>placebocontrolled</a:t>
            </a:r>
            <a:r>
              <a:rPr lang="es-ES" sz="900" dirty="0">
                <a:solidFill>
                  <a:schemeClr val="bg2">
                    <a:lumMod val="50000"/>
                  </a:schemeClr>
                </a:solidFill>
              </a:rPr>
              <a:t> trial. </a:t>
            </a:r>
            <a:r>
              <a:rPr lang="es-ES" sz="900" dirty="0" err="1">
                <a:solidFill>
                  <a:schemeClr val="bg2">
                    <a:lumMod val="50000"/>
                  </a:schemeClr>
                </a:solidFill>
              </a:rPr>
              <a:t>Complement</a:t>
            </a:r>
            <a:r>
              <a:rPr lang="es-ES" sz="900" dirty="0">
                <a:solidFill>
                  <a:schemeClr val="bg2">
                    <a:lumMod val="50000"/>
                  </a:schemeClr>
                </a:solidFill>
              </a:rPr>
              <a:t> </a:t>
            </a:r>
            <a:r>
              <a:rPr lang="es-ES" sz="900" dirty="0" err="1">
                <a:solidFill>
                  <a:schemeClr val="bg2">
                    <a:lumMod val="50000"/>
                  </a:schemeClr>
                </a:solidFill>
              </a:rPr>
              <a:t>Ther</a:t>
            </a:r>
            <a:r>
              <a:rPr lang="es-ES" sz="900" dirty="0">
                <a:solidFill>
                  <a:schemeClr val="bg2">
                    <a:lumMod val="50000"/>
                  </a:schemeClr>
                </a:solidFill>
              </a:rPr>
              <a:t> </a:t>
            </a:r>
            <a:r>
              <a:rPr lang="es-ES" sz="900" dirty="0" err="1">
                <a:solidFill>
                  <a:schemeClr val="bg2">
                    <a:lumMod val="50000"/>
                  </a:schemeClr>
                </a:solidFill>
              </a:rPr>
              <a:t>Clin</a:t>
            </a:r>
            <a:r>
              <a:rPr lang="es-ES" sz="900" dirty="0">
                <a:solidFill>
                  <a:schemeClr val="bg2">
                    <a:lumMod val="50000"/>
                  </a:schemeClr>
                </a:solidFill>
              </a:rPr>
              <a:t> </a:t>
            </a:r>
            <a:r>
              <a:rPr lang="es-ES" sz="900" dirty="0" err="1">
                <a:solidFill>
                  <a:schemeClr val="bg2">
                    <a:lumMod val="50000"/>
                  </a:schemeClr>
                </a:solidFill>
              </a:rPr>
              <a:t>Pract</a:t>
            </a:r>
            <a:r>
              <a:rPr lang="es-ES" sz="900" dirty="0">
                <a:solidFill>
                  <a:schemeClr val="bg2">
                    <a:lumMod val="50000"/>
                  </a:schemeClr>
                </a:solidFill>
              </a:rPr>
              <a:t>. 2016;23; 130-5. 4. </a:t>
            </a:r>
            <a:r>
              <a:rPr lang="es-ES" sz="900" dirty="0" err="1">
                <a:solidFill>
                  <a:schemeClr val="bg2">
                    <a:lumMod val="50000"/>
                  </a:schemeClr>
                </a:solidFill>
              </a:rPr>
              <a:t>Rosic</a:t>
            </a:r>
            <a:r>
              <a:rPr lang="es-ES" sz="900" dirty="0">
                <a:solidFill>
                  <a:schemeClr val="bg2">
                    <a:lumMod val="50000"/>
                  </a:schemeClr>
                </a:solidFill>
              </a:rPr>
              <a:t> S, </a:t>
            </a:r>
            <a:r>
              <a:rPr lang="es-ES" sz="900" dirty="0" err="1">
                <a:solidFill>
                  <a:schemeClr val="bg2">
                    <a:lumMod val="50000"/>
                  </a:schemeClr>
                </a:solidFill>
              </a:rPr>
              <a:t>Kendic</a:t>
            </a:r>
            <a:r>
              <a:rPr lang="es-ES" sz="900" dirty="0">
                <a:solidFill>
                  <a:schemeClr val="bg2">
                    <a:lumMod val="50000"/>
                  </a:schemeClr>
                </a:solidFill>
              </a:rPr>
              <a:t> S, </a:t>
            </a:r>
            <a:r>
              <a:rPr lang="es-ES" sz="900" dirty="0" err="1">
                <a:solidFill>
                  <a:schemeClr val="bg2">
                    <a:lumMod val="50000"/>
                  </a:schemeClr>
                </a:solidFill>
              </a:rPr>
              <a:t>Rosic</a:t>
            </a:r>
            <a:r>
              <a:rPr lang="es-ES" sz="900" dirty="0">
                <a:solidFill>
                  <a:schemeClr val="bg2">
                    <a:lumMod val="50000"/>
                  </a:schemeClr>
                </a:solidFill>
              </a:rPr>
              <a:t> M. </a:t>
            </a:r>
            <a:r>
              <a:rPr lang="es-ES" sz="900" dirty="0" err="1">
                <a:solidFill>
                  <a:schemeClr val="bg2">
                    <a:lumMod val="50000"/>
                  </a:schemeClr>
                </a:solidFill>
              </a:rPr>
              <a:t>Phytoestrogens</a:t>
            </a:r>
            <a:r>
              <a:rPr lang="es-ES" sz="900" dirty="0">
                <a:solidFill>
                  <a:schemeClr val="bg2">
                    <a:lumMod val="50000"/>
                  </a:schemeClr>
                </a:solidFill>
              </a:rPr>
              <a:t> </a:t>
            </a:r>
            <a:r>
              <a:rPr lang="es-ES" sz="900" dirty="0" err="1">
                <a:solidFill>
                  <a:schemeClr val="bg2">
                    <a:lumMod val="50000"/>
                  </a:schemeClr>
                </a:solidFill>
              </a:rPr>
              <a:t>impact</a:t>
            </a:r>
            <a:r>
              <a:rPr lang="es-ES" sz="900" dirty="0">
                <a:solidFill>
                  <a:schemeClr val="bg2">
                    <a:lumMod val="50000"/>
                  </a:schemeClr>
                </a:solidFill>
              </a:rPr>
              <a:t> on </a:t>
            </a:r>
            <a:r>
              <a:rPr lang="es-ES" sz="900" dirty="0" err="1">
                <a:solidFill>
                  <a:schemeClr val="bg2">
                    <a:lumMod val="50000"/>
                  </a:schemeClr>
                </a:solidFill>
              </a:rPr>
              <a:t>menopausal</a:t>
            </a:r>
            <a:r>
              <a:rPr lang="es-ES" sz="900" dirty="0">
                <a:solidFill>
                  <a:schemeClr val="bg2">
                    <a:lumMod val="50000"/>
                  </a:schemeClr>
                </a:solidFill>
              </a:rPr>
              <a:t> </a:t>
            </a:r>
            <a:r>
              <a:rPr lang="es-ES" sz="900" dirty="0" err="1">
                <a:solidFill>
                  <a:schemeClr val="bg2">
                    <a:lumMod val="50000"/>
                  </a:schemeClr>
                </a:solidFill>
              </a:rPr>
              <a:t>symptomatology</a:t>
            </a:r>
            <a:r>
              <a:rPr lang="es-ES" sz="900" dirty="0">
                <a:solidFill>
                  <a:schemeClr val="bg2">
                    <a:lumMod val="50000"/>
                  </a:schemeClr>
                </a:solidFill>
              </a:rPr>
              <a:t>. Mater </a:t>
            </a:r>
            <a:r>
              <a:rPr lang="es-ES" sz="900" dirty="0" err="1">
                <a:solidFill>
                  <a:schemeClr val="bg2">
                    <a:lumMod val="50000"/>
                  </a:schemeClr>
                </a:solidFill>
              </a:rPr>
              <a:t>Sociomed</a:t>
            </a:r>
            <a:r>
              <a:rPr lang="es-ES" sz="900" dirty="0">
                <a:solidFill>
                  <a:schemeClr val="bg2">
                    <a:lumMod val="50000"/>
                  </a:schemeClr>
                </a:solidFill>
              </a:rPr>
              <a:t>. 2013; 25: 98. 5. </a:t>
            </a:r>
            <a:r>
              <a:rPr lang="es-ES" sz="900" dirty="0" err="1">
                <a:solidFill>
                  <a:schemeClr val="bg2">
                    <a:lumMod val="50000"/>
                  </a:schemeClr>
                </a:solidFill>
              </a:rPr>
              <a:t>Mohammad</a:t>
            </a:r>
            <a:r>
              <a:rPr lang="es-ES" sz="900" dirty="0">
                <a:solidFill>
                  <a:schemeClr val="bg2">
                    <a:lumMod val="50000"/>
                  </a:schemeClr>
                </a:solidFill>
              </a:rPr>
              <a:t> - </a:t>
            </a:r>
            <a:r>
              <a:rPr lang="es-ES" sz="900" dirty="0" err="1">
                <a:solidFill>
                  <a:schemeClr val="bg2">
                    <a:lumMod val="50000"/>
                  </a:schemeClr>
                </a:solidFill>
              </a:rPr>
              <a:t>Alizadeh</a:t>
            </a:r>
            <a:r>
              <a:rPr lang="es-ES" sz="900" dirty="0">
                <a:solidFill>
                  <a:schemeClr val="bg2">
                    <a:lumMod val="50000"/>
                  </a:schemeClr>
                </a:solidFill>
              </a:rPr>
              <a:t> - </a:t>
            </a:r>
            <a:r>
              <a:rPr lang="es-ES" sz="900" dirty="0" err="1">
                <a:solidFill>
                  <a:schemeClr val="bg2">
                    <a:lumMod val="50000"/>
                  </a:schemeClr>
                </a:solidFill>
              </a:rPr>
              <a:t>Charandabi</a:t>
            </a:r>
            <a:r>
              <a:rPr lang="es-ES" sz="900" dirty="0">
                <a:solidFill>
                  <a:schemeClr val="bg2">
                    <a:lumMod val="50000"/>
                  </a:schemeClr>
                </a:solidFill>
              </a:rPr>
              <a:t> S, </a:t>
            </a:r>
            <a:r>
              <a:rPr lang="es-ES" sz="900" dirty="0" err="1">
                <a:solidFill>
                  <a:schemeClr val="bg2">
                    <a:lumMod val="50000"/>
                  </a:schemeClr>
                </a:solidFill>
              </a:rPr>
              <a:t>Mirghafourvand</a:t>
            </a:r>
            <a:r>
              <a:rPr lang="es-ES" sz="900" dirty="0">
                <a:solidFill>
                  <a:schemeClr val="bg2">
                    <a:lumMod val="50000"/>
                  </a:schemeClr>
                </a:solidFill>
              </a:rPr>
              <a:t> M , Aghamiri V </a:t>
            </a:r>
            <a:r>
              <a:rPr lang="es-ES" sz="900" dirty="0" err="1">
                <a:solidFill>
                  <a:schemeClr val="bg2">
                    <a:lumMod val="50000"/>
                  </a:schemeClr>
                </a:solidFill>
              </a:rPr>
              <a:t>Nazemiyeh</a:t>
            </a:r>
            <a:r>
              <a:rPr lang="es-ES" sz="900" dirty="0">
                <a:solidFill>
                  <a:schemeClr val="bg2">
                    <a:lumMod val="50000"/>
                  </a:schemeClr>
                </a:solidFill>
              </a:rPr>
              <a:t> H, </a:t>
            </a:r>
            <a:r>
              <a:rPr lang="es-ES" sz="900" dirty="0" err="1">
                <a:solidFill>
                  <a:schemeClr val="bg2">
                    <a:lumMod val="50000"/>
                  </a:schemeClr>
                </a:solidFill>
              </a:rPr>
              <a:t>Soltanpoor</a:t>
            </a:r>
            <a:r>
              <a:rPr lang="es-ES" sz="900" dirty="0">
                <a:solidFill>
                  <a:schemeClr val="bg2">
                    <a:lumMod val="50000"/>
                  </a:schemeClr>
                </a:solidFill>
              </a:rPr>
              <a:t> S. </a:t>
            </a:r>
            <a:r>
              <a:rPr lang="es-ES" sz="900" dirty="0" err="1">
                <a:solidFill>
                  <a:schemeClr val="bg2">
                    <a:lumMod val="50000"/>
                  </a:schemeClr>
                </a:solidFill>
              </a:rPr>
              <a:t>Efficacy</a:t>
            </a:r>
            <a:r>
              <a:rPr lang="es-ES" sz="900" dirty="0">
                <a:solidFill>
                  <a:schemeClr val="bg2">
                    <a:lumMod val="50000"/>
                  </a:schemeClr>
                </a:solidFill>
              </a:rPr>
              <a:t> of hop (</a:t>
            </a:r>
            <a:r>
              <a:rPr lang="es-ES" sz="900" dirty="0" err="1">
                <a:solidFill>
                  <a:schemeClr val="bg2">
                    <a:lumMod val="50000"/>
                  </a:schemeClr>
                </a:solidFill>
              </a:rPr>
              <a:t>Humulus</a:t>
            </a:r>
            <a:r>
              <a:rPr lang="es-ES" sz="900" dirty="0">
                <a:solidFill>
                  <a:schemeClr val="bg2">
                    <a:lumMod val="50000"/>
                  </a:schemeClr>
                </a:solidFill>
              </a:rPr>
              <a:t> </a:t>
            </a:r>
            <a:r>
              <a:rPr lang="es-ES" sz="900" dirty="0" err="1">
                <a:solidFill>
                  <a:schemeClr val="bg2">
                    <a:lumMod val="50000"/>
                  </a:schemeClr>
                </a:solidFill>
              </a:rPr>
              <a:t>lupulus</a:t>
            </a:r>
            <a:r>
              <a:rPr lang="es-ES" sz="900" dirty="0">
                <a:solidFill>
                  <a:schemeClr val="bg2">
                    <a:lumMod val="50000"/>
                  </a:schemeClr>
                </a:solidFill>
              </a:rPr>
              <a:t> L.) on </a:t>
            </a:r>
            <a:r>
              <a:rPr lang="es-ES" sz="900" dirty="0" err="1">
                <a:solidFill>
                  <a:schemeClr val="bg2">
                    <a:lumMod val="50000"/>
                  </a:schemeClr>
                </a:solidFill>
              </a:rPr>
              <a:t>early</a:t>
            </a:r>
            <a:r>
              <a:rPr lang="es-ES" sz="900" dirty="0">
                <a:solidFill>
                  <a:schemeClr val="bg2">
                    <a:lumMod val="50000"/>
                  </a:schemeClr>
                </a:solidFill>
              </a:rPr>
              <a:t> </a:t>
            </a:r>
            <a:r>
              <a:rPr lang="es-ES" sz="900" dirty="0" err="1">
                <a:solidFill>
                  <a:schemeClr val="bg2">
                    <a:lumMod val="50000"/>
                  </a:schemeClr>
                </a:solidFill>
              </a:rPr>
              <a:t>menopausal</a:t>
            </a:r>
            <a:r>
              <a:rPr lang="es-ES" sz="900" dirty="0">
                <a:solidFill>
                  <a:schemeClr val="bg2">
                    <a:lumMod val="50000"/>
                  </a:schemeClr>
                </a:solidFill>
              </a:rPr>
              <a:t> </a:t>
            </a:r>
            <a:r>
              <a:rPr lang="es-ES" sz="900" dirty="0" err="1">
                <a:solidFill>
                  <a:schemeClr val="bg2">
                    <a:lumMod val="50000"/>
                  </a:schemeClr>
                </a:solidFill>
              </a:rPr>
              <a:t>symptoms</a:t>
            </a:r>
            <a:r>
              <a:rPr lang="es-ES" sz="900" dirty="0">
                <a:solidFill>
                  <a:schemeClr val="bg2">
                    <a:lumMod val="50000"/>
                  </a:schemeClr>
                </a:solidFill>
              </a:rPr>
              <a:t> in </a:t>
            </a:r>
            <a:r>
              <a:rPr lang="es-ES" sz="900" dirty="0" err="1">
                <a:solidFill>
                  <a:schemeClr val="bg2">
                    <a:lumMod val="50000"/>
                  </a:schemeClr>
                </a:solidFill>
              </a:rPr>
              <a:t>perimenopausal</a:t>
            </a:r>
            <a:r>
              <a:rPr lang="es-ES" sz="900" dirty="0">
                <a:solidFill>
                  <a:schemeClr val="bg2">
                    <a:lumMod val="50000"/>
                  </a:schemeClr>
                </a:solidFill>
              </a:rPr>
              <a:t> </a:t>
            </a:r>
            <a:r>
              <a:rPr lang="es-ES" sz="900" dirty="0" err="1">
                <a:solidFill>
                  <a:schemeClr val="bg2">
                    <a:lumMod val="50000"/>
                  </a:schemeClr>
                </a:solidFill>
              </a:rPr>
              <a:t>women</a:t>
            </a:r>
            <a:r>
              <a:rPr lang="es-ES" sz="900" dirty="0">
                <a:solidFill>
                  <a:schemeClr val="bg2">
                    <a:lumMod val="50000"/>
                  </a:schemeClr>
                </a:solidFill>
              </a:rPr>
              <a:t>: A </a:t>
            </a:r>
            <a:r>
              <a:rPr lang="es-ES" sz="900" dirty="0" err="1">
                <a:solidFill>
                  <a:schemeClr val="bg2">
                    <a:lumMod val="50000"/>
                  </a:schemeClr>
                </a:solidFill>
              </a:rPr>
              <a:t>randomized</a:t>
            </a:r>
            <a:r>
              <a:rPr lang="es-ES" sz="900" dirty="0">
                <a:solidFill>
                  <a:schemeClr val="bg2">
                    <a:lumMod val="50000"/>
                  </a:schemeClr>
                </a:solidFill>
              </a:rPr>
              <a:t> </a:t>
            </a:r>
            <a:r>
              <a:rPr lang="es-ES" sz="900" dirty="0" err="1">
                <a:solidFill>
                  <a:schemeClr val="bg2">
                    <a:lumMod val="50000"/>
                  </a:schemeClr>
                </a:solidFill>
              </a:rPr>
              <a:t>double</a:t>
            </a:r>
            <a:r>
              <a:rPr lang="es-ES" sz="900" dirty="0">
                <a:solidFill>
                  <a:schemeClr val="bg2">
                    <a:lumMod val="50000"/>
                  </a:schemeClr>
                </a:solidFill>
              </a:rPr>
              <a:t> </a:t>
            </a:r>
            <a:r>
              <a:rPr lang="es-ES" sz="900" dirty="0" err="1">
                <a:solidFill>
                  <a:schemeClr val="bg2">
                    <a:lumMod val="50000"/>
                  </a:schemeClr>
                </a:solidFill>
              </a:rPr>
              <a:t>blind</a:t>
            </a:r>
            <a:r>
              <a:rPr lang="es-ES" sz="900" dirty="0">
                <a:solidFill>
                  <a:schemeClr val="bg2">
                    <a:lumMod val="50000"/>
                  </a:schemeClr>
                </a:solidFill>
              </a:rPr>
              <a:t> placebo-</a:t>
            </a:r>
            <a:r>
              <a:rPr lang="es-ES" sz="900" dirty="0" err="1">
                <a:solidFill>
                  <a:schemeClr val="bg2">
                    <a:lumMod val="50000"/>
                  </a:schemeClr>
                </a:solidFill>
              </a:rPr>
              <a:t>controlled</a:t>
            </a:r>
            <a:r>
              <a:rPr lang="es-ES" sz="900" dirty="0">
                <a:solidFill>
                  <a:schemeClr val="bg2">
                    <a:lumMod val="50000"/>
                  </a:schemeClr>
                </a:solidFill>
              </a:rPr>
              <a:t> trial. SJKU 2014; 19: 12-22. </a:t>
            </a:r>
            <a:r>
              <a:rPr lang="en-US" sz="900" dirty="0">
                <a:solidFill>
                  <a:schemeClr val="bg2">
                    <a:lumMod val="50000"/>
                  </a:schemeClr>
                </a:solidFill>
              </a:rPr>
              <a:t>6. López </a:t>
            </a:r>
            <a:r>
              <a:rPr lang="en-US" sz="900" dirty="0" err="1">
                <a:solidFill>
                  <a:schemeClr val="bg2">
                    <a:lumMod val="50000"/>
                  </a:schemeClr>
                </a:solidFill>
              </a:rPr>
              <a:t>Larramendi</a:t>
            </a:r>
            <a:r>
              <a:rPr lang="en-US" sz="900" dirty="0">
                <a:solidFill>
                  <a:schemeClr val="bg2">
                    <a:lumMod val="50000"/>
                  </a:schemeClr>
                </a:solidFill>
              </a:rPr>
              <a:t> JL. </a:t>
            </a:r>
            <a:r>
              <a:rPr lang="en-US" sz="900" dirty="0" err="1">
                <a:solidFill>
                  <a:schemeClr val="bg2">
                    <a:lumMod val="50000"/>
                  </a:schemeClr>
                </a:solidFill>
              </a:rPr>
              <a:t>Toko</a:t>
            </a:r>
            <a:r>
              <a:rPr lang="en-US" sz="900" dirty="0">
                <a:solidFill>
                  <a:schemeClr val="bg2">
                    <a:lumMod val="50000"/>
                  </a:schemeClr>
                </a:solidFill>
              </a:rPr>
              <a:t>-Gin </a:t>
            </a:r>
            <a:r>
              <a:rPr lang="en-US" sz="900" dirty="0" err="1">
                <a:solidFill>
                  <a:schemeClr val="bg2">
                    <a:lumMod val="50000"/>
                  </a:schemeClr>
                </a:solidFill>
              </a:rPr>
              <a:t>Pract</a:t>
            </a:r>
            <a:r>
              <a:rPr lang="en-US" sz="900" dirty="0">
                <a:solidFill>
                  <a:schemeClr val="bg2">
                    <a:lumMod val="50000"/>
                  </a:schemeClr>
                </a:solidFill>
              </a:rPr>
              <a:t>. 2018: 3-16.</a:t>
            </a:r>
            <a:r>
              <a:rPr lang="es-ES" sz="900" dirty="0">
                <a:solidFill>
                  <a:schemeClr val="bg2">
                    <a:lumMod val="50000"/>
                  </a:schemeClr>
                </a:solidFill>
              </a:rPr>
              <a:t>7. </a:t>
            </a:r>
            <a:r>
              <a:rPr lang="es-ES" sz="900" dirty="0" err="1">
                <a:solidFill>
                  <a:schemeClr val="bg2">
                    <a:lumMod val="50000"/>
                  </a:schemeClr>
                </a:solidFill>
              </a:rPr>
              <a:t>Henneicke</a:t>
            </a:r>
            <a:r>
              <a:rPr lang="es-ES" sz="900" dirty="0">
                <a:solidFill>
                  <a:schemeClr val="bg2">
                    <a:lumMod val="50000"/>
                  </a:schemeClr>
                </a:solidFill>
              </a:rPr>
              <a:t>-von </a:t>
            </a:r>
            <a:r>
              <a:rPr lang="es-ES" sz="900" dirty="0" err="1">
                <a:solidFill>
                  <a:schemeClr val="bg2">
                    <a:lumMod val="50000"/>
                  </a:schemeClr>
                </a:solidFill>
              </a:rPr>
              <a:t>Zepelin</a:t>
            </a:r>
            <a:r>
              <a:rPr lang="es-ES" sz="900" dirty="0">
                <a:solidFill>
                  <a:schemeClr val="bg2">
                    <a:lumMod val="50000"/>
                  </a:schemeClr>
                </a:solidFill>
              </a:rPr>
              <a:t> HH.. 60 </a:t>
            </a:r>
            <a:r>
              <a:rPr lang="es-ES" sz="900" dirty="0" err="1">
                <a:solidFill>
                  <a:schemeClr val="bg2">
                    <a:lumMod val="50000"/>
                  </a:schemeClr>
                </a:solidFill>
              </a:rPr>
              <a:t>years</a:t>
            </a:r>
            <a:r>
              <a:rPr lang="es-ES" sz="900" dirty="0">
                <a:solidFill>
                  <a:schemeClr val="bg2">
                    <a:lumMod val="50000"/>
                  </a:schemeClr>
                </a:solidFill>
              </a:rPr>
              <a:t> of </a:t>
            </a:r>
            <a:r>
              <a:rPr lang="es-ES" sz="900" dirty="0" err="1">
                <a:solidFill>
                  <a:schemeClr val="bg2">
                    <a:lumMod val="50000"/>
                  </a:schemeClr>
                </a:solidFill>
              </a:rPr>
              <a:t>Cimicifuga</a:t>
            </a:r>
            <a:r>
              <a:rPr lang="es-ES" sz="900" dirty="0">
                <a:solidFill>
                  <a:schemeClr val="bg2">
                    <a:lumMod val="50000"/>
                  </a:schemeClr>
                </a:solidFill>
              </a:rPr>
              <a:t> </a:t>
            </a:r>
            <a:r>
              <a:rPr lang="es-ES" sz="900" dirty="0" err="1">
                <a:solidFill>
                  <a:schemeClr val="bg2">
                    <a:lumMod val="50000"/>
                  </a:schemeClr>
                </a:solidFill>
              </a:rPr>
              <a:t>racemosa</a:t>
            </a:r>
            <a:r>
              <a:rPr lang="es-ES" sz="900" dirty="0">
                <a:solidFill>
                  <a:schemeClr val="bg2">
                    <a:lumMod val="50000"/>
                  </a:schemeClr>
                </a:solidFill>
              </a:rPr>
              <a:t> medicinal </a:t>
            </a:r>
            <a:r>
              <a:rPr lang="es-ES" sz="900" dirty="0" err="1">
                <a:solidFill>
                  <a:schemeClr val="bg2">
                    <a:lumMod val="50000"/>
                  </a:schemeClr>
                </a:solidFill>
              </a:rPr>
              <a:t>products</a:t>
            </a:r>
            <a:r>
              <a:rPr lang="es-ES" sz="900" dirty="0">
                <a:solidFill>
                  <a:schemeClr val="bg2">
                    <a:lumMod val="50000"/>
                  </a:schemeClr>
                </a:solidFill>
              </a:rPr>
              <a:t> : </a:t>
            </a:r>
            <a:r>
              <a:rPr lang="es-ES" sz="900" dirty="0" err="1">
                <a:solidFill>
                  <a:schemeClr val="bg2">
                    <a:lumMod val="50000"/>
                  </a:schemeClr>
                </a:solidFill>
              </a:rPr>
              <a:t>Clinical</a:t>
            </a:r>
            <a:r>
              <a:rPr lang="es-ES" sz="900" dirty="0">
                <a:solidFill>
                  <a:schemeClr val="bg2">
                    <a:lumMod val="50000"/>
                  </a:schemeClr>
                </a:solidFill>
              </a:rPr>
              <a:t> </a:t>
            </a:r>
            <a:r>
              <a:rPr lang="es-ES" sz="900" dirty="0" err="1">
                <a:solidFill>
                  <a:schemeClr val="bg2">
                    <a:lumMod val="50000"/>
                  </a:schemeClr>
                </a:solidFill>
              </a:rPr>
              <a:t>research</a:t>
            </a:r>
            <a:r>
              <a:rPr lang="es-ES" sz="900" dirty="0">
                <a:solidFill>
                  <a:schemeClr val="bg2">
                    <a:lumMod val="50000"/>
                  </a:schemeClr>
                </a:solidFill>
              </a:rPr>
              <a:t> </a:t>
            </a:r>
            <a:r>
              <a:rPr lang="es-ES" sz="900" dirty="0" err="1">
                <a:solidFill>
                  <a:schemeClr val="bg2">
                    <a:lumMod val="50000"/>
                  </a:schemeClr>
                </a:solidFill>
              </a:rPr>
              <a:t>milestones</a:t>
            </a:r>
            <a:r>
              <a:rPr lang="es-ES" sz="900" dirty="0">
                <a:solidFill>
                  <a:schemeClr val="bg2">
                    <a:lumMod val="50000"/>
                  </a:schemeClr>
                </a:solidFill>
              </a:rPr>
              <a:t>, </a:t>
            </a:r>
            <a:r>
              <a:rPr lang="es-ES" sz="900" dirty="0" err="1">
                <a:solidFill>
                  <a:schemeClr val="bg2">
                    <a:lumMod val="50000"/>
                  </a:schemeClr>
                </a:solidFill>
              </a:rPr>
              <a:t>current</a:t>
            </a:r>
            <a:r>
              <a:rPr lang="es-ES" sz="900" dirty="0">
                <a:solidFill>
                  <a:schemeClr val="bg2">
                    <a:lumMod val="50000"/>
                  </a:schemeClr>
                </a:solidFill>
              </a:rPr>
              <a:t> </a:t>
            </a:r>
            <a:r>
              <a:rPr lang="es-ES" sz="900" dirty="0" err="1">
                <a:solidFill>
                  <a:schemeClr val="bg2">
                    <a:lumMod val="50000"/>
                  </a:schemeClr>
                </a:solidFill>
              </a:rPr>
              <a:t>study</a:t>
            </a:r>
            <a:r>
              <a:rPr lang="es-ES" sz="900" dirty="0">
                <a:solidFill>
                  <a:schemeClr val="bg2">
                    <a:lumMod val="50000"/>
                  </a:schemeClr>
                </a:solidFill>
              </a:rPr>
              <a:t> </a:t>
            </a:r>
            <a:r>
              <a:rPr lang="es-ES" sz="900" dirty="0" err="1">
                <a:solidFill>
                  <a:schemeClr val="bg2">
                    <a:lumMod val="50000"/>
                  </a:schemeClr>
                </a:solidFill>
              </a:rPr>
              <a:t>findings</a:t>
            </a:r>
            <a:r>
              <a:rPr lang="es-ES" sz="900" dirty="0">
                <a:solidFill>
                  <a:schemeClr val="bg2">
                    <a:lumMod val="50000"/>
                  </a:schemeClr>
                </a:solidFill>
              </a:rPr>
              <a:t> and </a:t>
            </a:r>
            <a:r>
              <a:rPr lang="es-ES" sz="900" dirty="0" err="1">
                <a:solidFill>
                  <a:schemeClr val="bg2">
                    <a:lumMod val="50000"/>
                  </a:schemeClr>
                </a:solidFill>
              </a:rPr>
              <a:t>current</a:t>
            </a:r>
            <a:r>
              <a:rPr lang="es-ES" sz="900" dirty="0">
                <a:solidFill>
                  <a:schemeClr val="bg2">
                    <a:lumMod val="50000"/>
                  </a:schemeClr>
                </a:solidFill>
              </a:rPr>
              <a:t> </a:t>
            </a:r>
            <a:r>
              <a:rPr lang="es-ES" sz="900" dirty="0" err="1">
                <a:solidFill>
                  <a:schemeClr val="bg2">
                    <a:lumMod val="50000"/>
                  </a:schemeClr>
                </a:solidFill>
              </a:rPr>
              <a:t>development</a:t>
            </a:r>
            <a:r>
              <a:rPr lang="es-ES" sz="900" dirty="0">
                <a:solidFill>
                  <a:schemeClr val="bg2">
                    <a:lumMod val="50000"/>
                  </a:schemeClr>
                </a:solidFill>
              </a:rPr>
              <a:t>. </a:t>
            </a:r>
            <a:r>
              <a:rPr lang="es-ES" sz="900" dirty="0" err="1">
                <a:solidFill>
                  <a:schemeClr val="bg2">
                    <a:lumMod val="50000"/>
                  </a:schemeClr>
                </a:solidFill>
              </a:rPr>
              <a:t>Wien</a:t>
            </a:r>
            <a:r>
              <a:rPr lang="es-ES" sz="900" dirty="0">
                <a:solidFill>
                  <a:schemeClr val="bg2">
                    <a:lumMod val="50000"/>
                  </a:schemeClr>
                </a:solidFill>
              </a:rPr>
              <a:t> </a:t>
            </a:r>
            <a:r>
              <a:rPr lang="es-ES" sz="900" dirty="0" err="1">
                <a:solidFill>
                  <a:schemeClr val="bg2">
                    <a:lumMod val="50000"/>
                  </a:schemeClr>
                </a:solidFill>
              </a:rPr>
              <a:t>Med</a:t>
            </a:r>
            <a:r>
              <a:rPr lang="es-ES" sz="900" dirty="0">
                <a:solidFill>
                  <a:schemeClr val="bg2">
                    <a:lumMod val="50000"/>
                  </a:schemeClr>
                </a:solidFill>
              </a:rPr>
              <a:t> </a:t>
            </a:r>
            <a:r>
              <a:rPr lang="es-ES" sz="900" dirty="0" err="1">
                <a:solidFill>
                  <a:schemeClr val="bg2">
                    <a:lumMod val="50000"/>
                  </a:schemeClr>
                </a:solidFill>
              </a:rPr>
              <a:t>Wochenschr</a:t>
            </a:r>
            <a:r>
              <a:rPr lang="es-ES" sz="900" dirty="0">
                <a:solidFill>
                  <a:schemeClr val="bg2">
                    <a:lumMod val="50000"/>
                  </a:schemeClr>
                </a:solidFill>
              </a:rPr>
              <a:t>. 2017 May;167(7-8):147-159. </a:t>
            </a:r>
            <a:r>
              <a:rPr lang="es-ES" sz="900" dirty="0" err="1">
                <a:solidFill>
                  <a:schemeClr val="bg2">
                    <a:lumMod val="50000"/>
                  </a:schemeClr>
                </a:solidFill>
              </a:rPr>
              <a:t>doi</a:t>
            </a:r>
            <a:r>
              <a:rPr lang="es-ES" sz="900" dirty="0">
                <a:solidFill>
                  <a:schemeClr val="bg2">
                    <a:lumMod val="50000"/>
                  </a:schemeClr>
                </a:solidFill>
              </a:rPr>
              <a:t>: 10.1007/s10354-016-0537-z. </a:t>
            </a:r>
            <a:r>
              <a:rPr lang="es-ES" sz="900" dirty="0" err="1">
                <a:solidFill>
                  <a:schemeClr val="bg2">
                    <a:lumMod val="50000"/>
                  </a:schemeClr>
                </a:solidFill>
              </a:rPr>
              <a:t>Epub</a:t>
            </a:r>
            <a:r>
              <a:rPr lang="es-ES" sz="900" dirty="0">
                <a:solidFill>
                  <a:schemeClr val="bg2">
                    <a:lumMod val="50000"/>
                  </a:schemeClr>
                </a:solidFill>
              </a:rPr>
              <a:t> 2017 Feb 2.</a:t>
            </a:r>
            <a:endParaRPr lang="es-ES" sz="900" dirty="0"/>
          </a:p>
        </p:txBody>
      </p:sp>
      <p:grpSp>
        <p:nvGrpSpPr>
          <p:cNvPr id="5" name="Grupo 4">
            <a:extLst>
              <a:ext uri="{FF2B5EF4-FFF2-40B4-BE49-F238E27FC236}">
                <a16:creationId xmlns:a16="http://schemas.microsoft.com/office/drawing/2014/main" id="{3E40D0DF-8018-DF49-B588-CC1AFA1734CE}"/>
              </a:ext>
            </a:extLst>
          </p:cNvPr>
          <p:cNvGrpSpPr/>
          <p:nvPr/>
        </p:nvGrpSpPr>
        <p:grpSpPr>
          <a:xfrm>
            <a:off x="143069" y="913947"/>
            <a:ext cx="6096000" cy="1845120"/>
            <a:chOff x="151547" y="1012253"/>
            <a:chExt cx="6096000" cy="1845120"/>
          </a:xfrm>
        </p:grpSpPr>
        <p:sp>
          <p:nvSpPr>
            <p:cNvPr id="2" name="Rectángulo 1">
              <a:extLst>
                <a:ext uri="{FF2B5EF4-FFF2-40B4-BE49-F238E27FC236}">
                  <a16:creationId xmlns:a16="http://schemas.microsoft.com/office/drawing/2014/main" id="{63B07884-F5BA-BF44-A27B-8A92AFFE6A11}"/>
                </a:ext>
              </a:extLst>
            </p:cNvPr>
            <p:cNvSpPr/>
            <p:nvPr/>
          </p:nvSpPr>
          <p:spPr>
            <a:xfrm>
              <a:off x="151547" y="1012253"/>
              <a:ext cx="6096000" cy="1845120"/>
            </a:xfrm>
            <a:prstGeom prst="rect">
              <a:avLst/>
            </a:prstGeom>
          </p:spPr>
          <p:txBody>
            <a:bodyPr>
              <a:spAutoFit/>
            </a:bodyPr>
            <a:lstStyle/>
            <a:p>
              <a:pPr algn="ctr">
                <a:lnSpc>
                  <a:spcPct val="150000"/>
                </a:lnSpc>
              </a:pPr>
              <a:r>
                <a:rPr lang="es-ES" dirty="0">
                  <a:solidFill>
                    <a:schemeClr val="bg2">
                      <a:lumMod val="50000"/>
                    </a:schemeClr>
                  </a:solidFill>
                  <a:latin typeface="Gotham Book" panose="02000603040000020004" pitchFamily="2" charset="0"/>
                </a:rPr>
                <a:t>Extracto seco de inflorescencia de </a:t>
              </a:r>
              <a:r>
                <a:rPr lang="es-ES" i="1" dirty="0" err="1">
                  <a:solidFill>
                    <a:srgbClr val="7030A0"/>
                  </a:solidFill>
                  <a:latin typeface="Gotham Book" panose="02000603040000020004" pitchFamily="2" charset="0"/>
                </a:rPr>
                <a:t>Humulus</a:t>
              </a:r>
              <a:r>
                <a:rPr lang="es-ES" i="1" dirty="0">
                  <a:solidFill>
                    <a:srgbClr val="7030A0"/>
                  </a:solidFill>
                  <a:latin typeface="Gotham Book" panose="02000603040000020004" pitchFamily="2" charset="0"/>
                </a:rPr>
                <a:t> </a:t>
              </a:r>
              <a:r>
                <a:rPr lang="es-ES" i="1" dirty="0" err="1">
                  <a:solidFill>
                    <a:srgbClr val="7030A0"/>
                  </a:solidFill>
                  <a:latin typeface="Gotham Book" panose="02000603040000020004" pitchFamily="2" charset="0"/>
                </a:rPr>
                <a:t>Lupulus</a:t>
              </a:r>
              <a:r>
                <a:rPr lang="es-ES" i="1" dirty="0">
                  <a:solidFill>
                    <a:srgbClr val="7030A0"/>
                  </a:solidFill>
                  <a:latin typeface="Gotham Book" panose="02000603040000020004" pitchFamily="2" charset="0"/>
                </a:rPr>
                <a:t> L</a:t>
              </a:r>
              <a:r>
                <a:rPr lang="es-ES" dirty="0">
                  <a:solidFill>
                    <a:srgbClr val="7030A0"/>
                  </a:solidFill>
                  <a:latin typeface="Gotham Book" panose="02000603040000020004" pitchFamily="2" charset="0"/>
                </a:rPr>
                <a:t>. </a:t>
              </a:r>
            </a:p>
            <a:p>
              <a:pPr algn="ctr">
                <a:lnSpc>
                  <a:spcPct val="150000"/>
                </a:lnSpc>
              </a:pPr>
              <a:endParaRPr lang="es-ES" sz="2000" b="1" dirty="0">
                <a:solidFill>
                  <a:srgbClr val="7030A0"/>
                </a:solidFill>
                <a:highlight>
                  <a:srgbClr val="F2E2F6"/>
                </a:highlight>
                <a:latin typeface="Gotham Book" panose="02000603040000020004" pitchFamily="2" charset="0"/>
                <a:sym typeface="Wingdings" panose="05000000000000000000" pitchFamily="2" charset="2"/>
              </a:endParaRPr>
            </a:p>
            <a:p>
              <a:pPr algn="ctr">
                <a:lnSpc>
                  <a:spcPct val="150000"/>
                </a:lnSpc>
              </a:pPr>
              <a:r>
                <a:rPr lang="es-ES" sz="2000" b="1" dirty="0">
                  <a:solidFill>
                    <a:srgbClr val="7030A0"/>
                  </a:solidFill>
                  <a:highlight>
                    <a:srgbClr val="F2E2F6"/>
                  </a:highlight>
                  <a:latin typeface="Gotham Book" panose="02000603040000020004" pitchFamily="2" charset="0"/>
                  <a:sym typeface="Wingdings" panose="05000000000000000000" pitchFamily="2" charset="2"/>
                </a:rPr>
                <a:t>LUPRENOL</a:t>
              </a:r>
              <a:r>
                <a:rPr lang="es-ES" sz="2000" b="1" baseline="30000" dirty="0">
                  <a:solidFill>
                    <a:srgbClr val="7030A0"/>
                  </a:solidFill>
                  <a:highlight>
                    <a:srgbClr val="F2E2F6"/>
                  </a:highlight>
                  <a:latin typeface="Abadi" panose="020B0604020104020204" pitchFamily="34" charset="0"/>
                  <a:sym typeface="Wingdings" panose="05000000000000000000" pitchFamily="2" charset="2"/>
                </a:rPr>
                <a:t>®</a:t>
              </a:r>
              <a:r>
                <a:rPr lang="es-ES" sz="2000" b="1" dirty="0">
                  <a:solidFill>
                    <a:srgbClr val="7030A0"/>
                  </a:solidFill>
                  <a:latin typeface="Gotham Book" panose="02000603040000020004" pitchFamily="2" charset="0"/>
                  <a:sym typeface="Wingdings" panose="05000000000000000000" pitchFamily="2" charset="2"/>
                </a:rPr>
                <a:t> (</a:t>
              </a:r>
              <a:r>
                <a:rPr lang="es-ES" sz="2000" b="1" dirty="0">
                  <a:solidFill>
                    <a:srgbClr val="7030A0"/>
                  </a:solidFill>
                  <a:latin typeface="Gotham Book" panose="02000603040000020004" pitchFamily="2" charset="0"/>
                </a:rPr>
                <a:t>0,03% 8-Prenilnaringenina)</a:t>
              </a:r>
              <a:endParaRPr lang="es-ES" sz="2000" dirty="0">
                <a:solidFill>
                  <a:schemeClr val="bg2">
                    <a:lumMod val="50000"/>
                  </a:schemeClr>
                </a:solidFill>
                <a:latin typeface="Gotham Book" panose="02000603040000020004" pitchFamily="2" charset="0"/>
              </a:endParaRPr>
            </a:p>
            <a:p>
              <a:pPr algn="ctr">
                <a:lnSpc>
                  <a:spcPct val="150000"/>
                </a:lnSpc>
              </a:pPr>
              <a:endParaRPr lang="es-ES" sz="2000" b="1" dirty="0">
                <a:solidFill>
                  <a:srgbClr val="7030A0"/>
                </a:solidFill>
                <a:latin typeface="Gotham Book" panose="02000603040000020004" pitchFamily="2" charset="0"/>
                <a:sym typeface="Wingdings" panose="05000000000000000000" pitchFamily="2" charset="2"/>
              </a:endParaRPr>
            </a:p>
          </p:txBody>
        </p:sp>
        <p:cxnSp>
          <p:nvCxnSpPr>
            <p:cNvPr id="4" name="Conector recto de flecha 3">
              <a:extLst>
                <a:ext uri="{FF2B5EF4-FFF2-40B4-BE49-F238E27FC236}">
                  <a16:creationId xmlns:a16="http://schemas.microsoft.com/office/drawing/2014/main" id="{CC8D6AAC-374B-504D-B779-23C8BAF64865}"/>
                </a:ext>
              </a:extLst>
            </p:cNvPr>
            <p:cNvCxnSpPr/>
            <p:nvPr/>
          </p:nvCxnSpPr>
          <p:spPr>
            <a:xfrm>
              <a:off x="3033486" y="1480457"/>
              <a:ext cx="0" cy="427639"/>
            </a:xfrm>
            <a:prstGeom prst="straightConnector1">
              <a:avLst/>
            </a:prstGeom>
            <a:ln w="28575">
              <a:solidFill>
                <a:srgbClr val="6924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upo 8">
            <a:extLst>
              <a:ext uri="{FF2B5EF4-FFF2-40B4-BE49-F238E27FC236}">
                <a16:creationId xmlns:a16="http://schemas.microsoft.com/office/drawing/2014/main" id="{E9055D99-A574-1C46-8FD6-16793DD85977}"/>
              </a:ext>
            </a:extLst>
          </p:cNvPr>
          <p:cNvGrpSpPr/>
          <p:nvPr/>
        </p:nvGrpSpPr>
        <p:grpSpPr>
          <a:xfrm>
            <a:off x="3910287" y="1951992"/>
            <a:ext cx="8130166" cy="2712799"/>
            <a:chOff x="3910287" y="1951992"/>
            <a:chExt cx="8130166" cy="2712799"/>
          </a:xfrm>
        </p:grpSpPr>
        <p:sp>
          <p:nvSpPr>
            <p:cNvPr id="20" name="CuadroTexto 19">
              <a:extLst>
                <a:ext uri="{FF2B5EF4-FFF2-40B4-BE49-F238E27FC236}">
                  <a16:creationId xmlns:a16="http://schemas.microsoft.com/office/drawing/2014/main" id="{CE10E5D3-27EF-4823-92D4-0B1F75B0B40B}"/>
                </a:ext>
              </a:extLst>
            </p:cNvPr>
            <p:cNvSpPr txBox="1"/>
            <p:nvPr/>
          </p:nvSpPr>
          <p:spPr>
            <a:xfrm>
              <a:off x="6459186" y="1951992"/>
              <a:ext cx="5581267" cy="2712799"/>
            </a:xfrm>
            <a:prstGeom prst="roundRect">
              <a:avLst/>
            </a:prstGeom>
            <a:noFill/>
          </p:spPr>
          <p:txBody>
            <a:bodyPr wrap="square">
              <a:spAutoFit/>
            </a:bodyPr>
            <a:lstStyle/>
            <a:p>
              <a:pPr marL="342900" indent="-342900">
                <a:buFont typeface="Arial" panose="020B0604020202020204" pitchFamily="34" charset="0"/>
                <a:buChar char="•"/>
              </a:pPr>
              <a:r>
                <a:rPr lang="es-ES" sz="2000" dirty="0">
                  <a:solidFill>
                    <a:srgbClr val="7030A0"/>
                  </a:solidFill>
                  <a:latin typeface="Calibri" panose="020F0502020204030204" pitchFamily="34" charset="0"/>
                </a:rPr>
                <a:t>100 veces </a:t>
              </a:r>
              <a:r>
                <a:rPr lang="es-ES" sz="2000" dirty="0">
                  <a:solidFill>
                    <a:schemeClr val="bg2">
                      <a:lumMod val="50000"/>
                    </a:schemeClr>
                  </a:solidFill>
                  <a:latin typeface="Calibri" panose="020F0502020204030204" pitchFamily="34" charset="0"/>
                </a:rPr>
                <a:t>más eficaz que las isoflavonas</a:t>
              </a:r>
              <a:r>
                <a:rPr lang="es-ES" sz="2000" baseline="30000" dirty="0">
                  <a:solidFill>
                    <a:schemeClr val="bg2">
                      <a:lumMod val="50000"/>
                    </a:schemeClr>
                  </a:solidFill>
                  <a:latin typeface="Calibri" panose="020F0502020204030204" pitchFamily="34" charset="0"/>
                </a:rPr>
                <a:t>6</a:t>
              </a:r>
            </a:p>
            <a:p>
              <a:endParaRPr lang="es-ES" sz="2000" baseline="30000" dirty="0">
                <a:solidFill>
                  <a:schemeClr val="bg2">
                    <a:lumMod val="50000"/>
                  </a:schemeClr>
                </a:solidFill>
                <a:latin typeface="Calibri" panose="020F0502020204030204" pitchFamily="34" charset="0"/>
              </a:endParaRPr>
            </a:p>
            <a:p>
              <a:pPr marL="342900" indent="-342900">
                <a:buFont typeface="Arial" panose="020B0604020202020204" pitchFamily="34" charset="0"/>
                <a:buChar char="•"/>
              </a:pPr>
              <a:r>
                <a:rPr lang="es-ES" sz="2000" dirty="0">
                  <a:solidFill>
                    <a:schemeClr val="bg2">
                      <a:lumMod val="50000"/>
                    </a:schemeClr>
                  </a:solidFill>
                  <a:latin typeface="Calibri" panose="020F0502020204030204" pitchFamily="34" charset="0"/>
                </a:rPr>
                <a:t>No se tiene que </a:t>
              </a:r>
              <a:r>
                <a:rPr lang="es-ES" sz="2000" dirty="0">
                  <a:solidFill>
                    <a:srgbClr val="7030A0"/>
                  </a:solidFill>
                  <a:latin typeface="Calibri" panose="020F0502020204030204" pitchFamily="34" charset="0"/>
                </a:rPr>
                <a:t>metabolizar por la microbiota </a:t>
              </a:r>
              <a:r>
                <a:rPr lang="es-ES" sz="2000" dirty="0">
                  <a:solidFill>
                    <a:schemeClr val="bg2">
                      <a:lumMod val="50000"/>
                    </a:schemeClr>
                  </a:solidFill>
                  <a:latin typeface="Calibri" panose="020F0502020204030204" pitchFamily="34" charset="0"/>
                </a:rPr>
                <a:t>del intestino, como las isoflavonas: </a:t>
              </a:r>
            </a:p>
            <a:p>
              <a:pPr marL="800100" lvl="1" indent="-342900">
                <a:buFont typeface="Arial" panose="020B0604020202020204" pitchFamily="34" charset="0"/>
                <a:buChar char="•"/>
              </a:pPr>
              <a:r>
                <a:rPr lang="es-ES" sz="2000" dirty="0">
                  <a:solidFill>
                    <a:schemeClr val="bg2">
                      <a:lumMod val="50000"/>
                    </a:schemeClr>
                  </a:solidFill>
                  <a:latin typeface="Calibri" panose="020F0502020204030204" pitchFamily="34" charset="0"/>
                </a:rPr>
                <a:t>Sin periodo de latencia</a:t>
              </a:r>
              <a:r>
                <a:rPr lang="es-ES" sz="2000" baseline="30000" dirty="0">
                  <a:solidFill>
                    <a:schemeClr val="bg2">
                      <a:lumMod val="50000"/>
                    </a:schemeClr>
                  </a:solidFill>
                  <a:latin typeface="Calibri" panose="020F0502020204030204" pitchFamily="34" charset="0"/>
                </a:rPr>
                <a:t>1 </a:t>
              </a:r>
              <a:r>
                <a:rPr lang="es-ES" sz="2000" dirty="0">
                  <a:solidFill>
                    <a:schemeClr val="bg2">
                      <a:lumMod val="50000"/>
                    </a:schemeClr>
                  </a:solidFill>
                  <a:latin typeface="Calibri" panose="020F0502020204030204" pitchFamily="34" charset="0"/>
                </a:rPr>
                <a:t> </a:t>
              </a:r>
              <a:r>
                <a:rPr lang="es-ES" sz="2000" dirty="0">
                  <a:solidFill>
                    <a:schemeClr val="bg2">
                      <a:lumMod val="25000"/>
                    </a:schemeClr>
                  </a:solidFill>
                  <a:latin typeface="Calibri" panose="020F0502020204030204" pitchFamily="34" charset="0"/>
                  <a:sym typeface="Wingdings" panose="05000000000000000000" pitchFamily="2" charset="2"/>
                </a:rPr>
                <a:t> rapidez de acción (a los 10 días ya se nota el efecto)</a:t>
              </a:r>
              <a:endParaRPr lang="es-ES" sz="2000" dirty="0">
                <a:solidFill>
                  <a:schemeClr val="bg2">
                    <a:lumMod val="50000"/>
                  </a:schemeClr>
                </a:solidFill>
                <a:latin typeface="Calibri" panose="020F0502020204030204" pitchFamily="34" charset="0"/>
              </a:endParaRPr>
            </a:p>
            <a:p>
              <a:pPr marL="800100" lvl="1" indent="-342900">
                <a:buFont typeface="Arial" panose="020B0604020202020204" pitchFamily="34" charset="0"/>
                <a:buChar char="•"/>
              </a:pPr>
              <a:r>
                <a:rPr lang="es-ES" sz="2000" dirty="0">
                  <a:solidFill>
                    <a:schemeClr val="bg2">
                      <a:lumMod val="50000"/>
                    </a:schemeClr>
                  </a:solidFill>
                  <a:latin typeface="Calibri" panose="020F0502020204030204" pitchFamily="34" charset="0"/>
                </a:rPr>
                <a:t>Sin variedad interindividual  </a:t>
              </a:r>
            </a:p>
            <a:p>
              <a:pPr marL="800100" lvl="1" indent="-342900">
                <a:buFont typeface="Arial" panose="020B0604020202020204" pitchFamily="34" charset="0"/>
                <a:buChar char="•"/>
              </a:pPr>
              <a:r>
                <a:rPr lang="es-ES" sz="2000" dirty="0">
                  <a:solidFill>
                    <a:schemeClr val="bg2">
                      <a:lumMod val="50000"/>
                    </a:schemeClr>
                  </a:solidFill>
                  <a:latin typeface="Calibri" panose="020F0502020204030204" pitchFamily="34" charset="0"/>
                </a:rPr>
                <a:t>Compatible con la toma de antibióticos</a:t>
              </a:r>
              <a:endParaRPr lang="es-ES" sz="2000" baseline="30000" dirty="0">
                <a:solidFill>
                  <a:schemeClr val="bg2">
                    <a:lumMod val="50000"/>
                  </a:schemeClr>
                </a:solidFill>
                <a:latin typeface="Calibri" panose="020F0502020204030204" pitchFamily="34" charset="0"/>
              </a:endParaRPr>
            </a:p>
          </p:txBody>
        </p:sp>
        <p:sp>
          <p:nvSpPr>
            <p:cNvPr id="6" name="Rectángulo 5">
              <a:extLst>
                <a:ext uri="{FF2B5EF4-FFF2-40B4-BE49-F238E27FC236}">
                  <a16:creationId xmlns:a16="http://schemas.microsoft.com/office/drawing/2014/main" id="{A7F447D4-CB61-0348-B040-0209CDC7C523}"/>
                </a:ext>
              </a:extLst>
            </p:cNvPr>
            <p:cNvSpPr/>
            <p:nvPr/>
          </p:nvSpPr>
          <p:spPr>
            <a:xfrm>
              <a:off x="3910287" y="2950662"/>
              <a:ext cx="2548899" cy="923330"/>
            </a:xfrm>
            <a:prstGeom prst="rect">
              <a:avLst/>
            </a:prstGeom>
          </p:spPr>
          <p:txBody>
            <a:bodyPr wrap="square">
              <a:spAutoFit/>
            </a:bodyPr>
            <a:lstStyle/>
            <a:p>
              <a:pPr algn="ctr"/>
              <a:r>
                <a:rPr lang="es-ES" dirty="0">
                  <a:solidFill>
                    <a:schemeClr val="bg2">
                      <a:lumMod val="25000"/>
                    </a:schemeClr>
                  </a:solidFill>
                  <a:latin typeface="Calibri" panose="020F0502020204030204" pitchFamily="34" charset="0"/>
                </a:rPr>
                <a:t>En TODAS las etapas de la menopausia (pre, peri, postmenopausia)</a:t>
              </a:r>
            </a:p>
          </p:txBody>
        </p:sp>
        <p:cxnSp>
          <p:nvCxnSpPr>
            <p:cNvPr id="8" name="Conector recto de flecha 7">
              <a:extLst>
                <a:ext uri="{FF2B5EF4-FFF2-40B4-BE49-F238E27FC236}">
                  <a16:creationId xmlns:a16="http://schemas.microsoft.com/office/drawing/2014/main" id="{AA899983-1587-6347-8C26-A490E17DFD53}"/>
                </a:ext>
              </a:extLst>
            </p:cNvPr>
            <p:cNvCxnSpPr/>
            <p:nvPr/>
          </p:nvCxnSpPr>
          <p:spPr>
            <a:xfrm>
              <a:off x="5440680" y="2207468"/>
              <a:ext cx="1018506" cy="1053892"/>
            </a:xfrm>
            <a:prstGeom prst="straightConnector1">
              <a:avLst/>
            </a:prstGeom>
            <a:ln w="28575">
              <a:solidFill>
                <a:srgbClr val="692479"/>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423316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o 25">
            <a:extLst>
              <a:ext uri="{FF2B5EF4-FFF2-40B4-BE49-F238E27FC236}">
                <a16:creationId xmlns:a16="http://schemas.microsoft.com/office/drawing/2014/main" id="{48F8EE30-8392-4811-9B91-633964B95BF6}"/>
              </a:ext>
            </a:extLst>
          </p:cNvPr>
          <p:cNvGrpSpPr/>
          <p:nvPr/>
        </p:nvGrpSpPr>
        <p:grpSpPr>
          <a:xfrm>
            <a:off x="10563370" y="12686"/>
            <a:ext cx="1390314" cy="469035"/>
            <a:chOff x="1337310" y="1668778"/>
            <a:chExt cx="1375590" cy="462699"/>
          </a:xfrm>
        </p:grpSpPr>
        <p:sp>
          <p:nvSpPr>
            <p:cNvPr id="27" name="Rectángulo: esquinas redondeadas 26">
              <a:extLst>
                <a:ext uri="{FF2B5EF4-FFF2-40B4-BE49-F238E27FC236}">
                  <a16:creationId xmlns:a16="http://schemas.microsoft.com/office/drawing/2014/main" id="{A0CFF948-5EB7-4F64-8884-00A5847C21AC}"/>
                </a:ext>
              </a:extLst>
            </p:cNvPr>
            <p:cNvSpPr/>
            <p:nvPr/>
          </p:nvSpPr>
          <p:spPr>
            <a:xfrm>
              <a:off x="1337310" y="1668778"/>
              <a:ext cx="1375590" cy="462699"/>
            </a:xfrm>
            <a:prstGeom prst="roundRect">
              <a:avLst/>
            </a:prstGeom>
            <a:solidFill>
              <a:srgbClr val="EBE1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a:solidFill>
                    <a:srgbClr val="7030A0"/>
                  </a:solidFill>
                </a:rPr>
                <a:t>   SOFOCOS</a:t>
              </a:r>
              <a:endParaRPr lang="es-ES">
                <a:solidFill>
                  <a:srgbClr val="7030A0"/>
                </a:solidFill>
              </a:endParaRPr>
            </a:p>
          </p:txBody>
        </p:sp>
        <p:pic>
          <p:nvPicPr>
            <p:cNvPr id="28" name="Imagen 27">
              <a:extLst>
                <a:ext uri="{FF2B5EF4-FFF2-40B4-BE49-F238E27FC236}">
                  <a16:creationId xmlns:a16="http://schemas.microsoft.com/office/drawing/2014/main" id="{57B32503-D05B-4C83-991E-757FC304A2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83749" y="1771069"/>
              <a:ext cx="267528" cy="266739"/>
            </a:xfrm>
            <a:prstGeom prst="rect">
              <a:avLst/>
            </a:prstGeom>
            <a:noFill/>
          </p:spPr>
        </p:pic>
      </p:grpSp>
      <p:sp>
        <p:nvSpPr>
          <p:cNvPr id="19" name="CuadroTexto 18">
            <a:extLst>
              <a:ext uri="{FF2B5EF4-FFF2-40B4-BE49-F238E27FC236}">
                <a16:creationId xmlns:a16="http://schemas.microsoft.com/office/drawing/2014/main" id="{6CFBC419-FE6F-4627-B42B-FF37A8698845}"/>
              </a:ext>
            </a:extLst>
          </p:cNvPr>
          <p:cNvSpPr txBox="1"/>
          <p:nvPr/>
        </p:nvSpPr>
        <p:spPr>
          <a:xfrm>
            <a:off x="5986550" y="1152720"/>
            <a:ext cx="4538051" cy="461665"/>
          </a:xfrm>
          <a:prstGeom prst="rect">
            <a:avLst/>
          </a:prstGeom>
          <a:solidFill>
            <a:schemeClr val="bg1"/>
          </a:solidFill>
        </p:spPr>
        <p:txBody>
          <a:bodyPr wrap="square" rtlCol="0">
            <a:spAutoFit/>
          </a:bodyPr>
          <a:lstStyle/>
          <a:p>
            <a:pPr algn="ctr"/>
            <a:r>
              <a:rPr lang="es-ES" sz="3600" baseline="30000" dirty="0">
                <a:solidFill>
                  <a:srgbClr val="7030A0"/>
                </a:solidFill>
                <a:latin typeface="Calibri" panose="020F0502020204030204" pitchFamily="34" charset="0"/>
                <a:ea typeface="+mj-ea"/>
                <a:cs typeface="+mj-cs"/>
              </a:rPr>
              <a:t>POTENCIA, EFICACIA  Y RAPIDEZ</a:t>
            </a:r>
            <a:endParaRPr lang="es-ES" sz="3600" baseline="30000" dirty="0">
              <a:solidFill>
                <a:srgbClr val="7030A0"/>
              </a:solidFill>
              <a:latin typeface="Calibri" panose="020F0502020204030204" pitchFamily="34" charset="0"/>
            </a:endParaRPr>
          </a:p>
        </p:txBody>
      </p:sp>
      <p:pic>
        <p:nvPicPr>
          <p:cNvPr id="15" name="Imagen 14">
            <a:extLst>
              <a:ext uri="{FF2B5EF4-FFF2-40B4-BE49-F238E27FC236}">
                <a16:creationId xmlns:a16="http://schemas.microsoft.com/office/drawing/2014/main" id="{A953F102-5186-44F6-838E-E9CBCBE31907}"/>
              </a:ext>
            </a:extLst>
          </p:cNvPr>
          <p:cNvPicPr>
            <a:picLocks noChangeAspect="1"/>
          </p:cNvPicPr>
          <p:nvPr/>
        </p:nvPicPr>
        <p:blipFill>
          <a:blip r:embed="rId4"/>
          <a:stretch>
            <a:fillRect/>
          </a:stretch>
        </p:blipFill>
        <p:spPr>
          <a:xfrm>
            <a:off x="557554" y="1904028"/>
            <a:ext cx="4058451" cy="2581711"/>
          </a:xfrm>
          <a:prstGeom prst="rect">
            <a:avLst/>
          </a:prstGeom>
        </p:spPr>
      </p:pic>
      <p:grpSp>
        <p:nvGrpSpPr>
          <p:cNvPr id="12" name="Grupo 11">
            <a:extLst>
              <a:ext uri="{FF2B5EF4-FFF2-40B4-BE49-F238E27FC236}">
                <a16:creationId xmlns:a16="http://schemas.microsoft.com/office/drawing/2014/main" id="{9C20594E-F313-421A-AD0D-01CC091BA8D1}"/>
              </a:ext>
            </a:extLst>
          </p:cNvPr>
          <p:cNvGrpSpPr/>
          <p:nvPr/>
        </p:nvGrpSpPr>
        <p:grpSpPr>
          <a:xfrm>
            <a:off x="3268272" y="2283939"/>
            <a:ext cx="8297095" cy="4016588"/>
            <a:chOff x="-358219" y="788884"/>
            <a:chExt cx="10518219" cy="5418667"/>
          </a:xfrm>
        </p:grpSpPr>
        <p:graphicFrame>
          <p:nvGraphicFramePr>
            <p:cNvPr id="14" name="Gráfico 13">
              <a:extLst>
                <a:ext uri="{FF2B5EF4-FFF2-40B4-BE49-F238E27FC236}">
                  <a16:creationId xmlns:a16="http://schemas.microsoft.com/office/drawing/2014/main" id="{D10EF95F-A8F0-4E98-BF62-A63FA59FA528}"/>
                </a:ext>
              </a:extLst>
            </p:cNvPr>
            <p:cNvGraphicFramePr/>
            <p:nvPr/>
          </p:nvGraphicFramePr>
          <p:xfrm>
            <a:off x="2032000" y="788884"/>
            <a:ext cx="8128000" cy="5418667"/>
          </p:xfrm>
          <a:graphic>
            <a:graphicData uri="http://schemas.openxmlformats.org/drawingml/2006/chart">
              <c:chart xmlns:c="http://schemas.openxmlformats.org/drawingml/2006/chart" xmlns:r="http://schemas.openxmlformats.org/officeDocument/2006/relationships" r:id="rId5"/>
            </a:graphicData>
          </a:graphic>
        </p:graphicFrame>
        <p:sp>
          <p:nvSpPr>
            <p:cNvPr id="18" name="Arco 17">
              <a:extLst>
                <a:ext uri="{FF2B5EF4-FFF2-40B4-BE49-F238E27FC236}">
                  <a16:creationId xmlns:a16="http://schemas.microsoft.com/office/drawing/2014/main" id="{2D62BA12-AB64-4A2E-8BAD-6B1DA4655CE8}"/>
                </a:ext>
              </a:extLst>
            </p:cNvPr>
            <p:cNvSpPr/>
            <p:nvPr/>
          </p:nvSpPr>
          <p:spPr>
            <a:xfrm>
              <a:off x="3073138" y="1451728"/>
              <a:ext cx="1913642" cy="2271860"/>
            </a:xfrm>
            <a:prstGeom prst="arc">
              <a:avLst>
                <a:gd name="adj1" fmla="val 15638821"/>
                <a:gd name="adj2" fmla="val 0"/>
              </a:avLst>
            </a:prstGeom>
            <a:ln w="12700">
              <a:solidFill>
                <a:srgbClr val="69247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2" name="CuadroTexto 21">
              <a:extLst>
                <a:ext uri="{FF2B5EF4-FFF2-40B4-BE49-F238E27FC236}">
                  <a16:creationId xmlns:a16="http://schemas.microsoft.com/office/drawing/2014/main" id="{E8A6B3B0-2108-4E93-B7AA-5379C9A36B3F}"/>
                </a:ext>
              </a:extLst>
            </p:cNvPr>
            <p:cNvSpPr txBox="1"/>
            <p:nvPr/>
          </p:nvSpPr>
          <p:spPr>
            <a:xfrm>
              <a:off x="4826523" y="1753137"/>
              <a:ext cx="1130696" cy="415213"/>
            </a:xfrm>
            <a:prstGeom prst="rect">
              <a:avLst/>
            </a:prstGeom>
            <a:noFill/>
          </p:spPr>
          <p:txBody>
            <a:bodyPr wrap="square" rtlCol="0">
              <a:spAutoFit/>
            </a:bodyPr>
            <a:lstStyle/>
            <a:p>
              <a:r>
                <a:rPr lang="es-ES" sz="1400" dirty="0">
                  <a:solidFill>
                    <a:srgbClr val="7030A0"/>
                  </a:solidFill>
                  <a:latin typeface="Calibri" panose="020F0502020204030204" pitchFamily="34" charset="0"/>
                </a:rPr>
                <a:t>-35,5%*</a:t>
              </a:r>
            </a:p>
          </p:txBody>
        </p:sp>
        <p:sp>
          <p:nvSpPr>
            <p:cNvPr id="23" name="Arco 22">
              <a:extLst>
                <a:ext uri="{FF2B5EF4-FFF2-40B4-BE49-F238E27FC236}">
                  <a16:creationId xmlns:a16="http://schemas.microsoft.com/office/drawing/2014/main" id="{0E6940DC-C1A8-4668-B1A4-3356F455D861}"/>
                </a:ext>
              </a:extLst>
            </p:cNvPr>
            <p:cNvSpPr/>
            <p:nvPr/>
          </p:nvSpPr>
          <p:spPr>
            <a:xfrm>
              <a:off x="-358219" y="1272618"/>
              <a:ext cx="7243453" cy="3263246"/>
            </a:xfrm>
            <a:prstGeom prst="arc">
              <a:avLst>
                <a:gd name="adj1" fmla="val 17699182"/>
                <a:gd name="adj2" fmla="val 0"/>
              </a:avLst>
            </a:prstGeom>
            <a:ln w="12700">
              <a:solidFill>
                <a:srgbClr val="69247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4" name="CuadroTexto 23">
              <a:extLst>
                <a:ext uri="{FF2B5EF4-FFF2-40B4-BE49-F238E27FC236}">
                  <a16:creationId xmlns:a16="http://schemas.microsoft.com/office/drawing/2014/main" id="{481B6A41-CBA6-43AB-A098-A7E774AB7B9A}"/>
                </a:ext>
              </a:extLst>
            </p:cNvPr>
            <p:cNvSpPr txBox="1"/>
            <p:nvPr/>
          </p:nvSpPr>
          <p:spPr>
            <a:xfrm>
              <a:off x="6433483" y="1711860"/>
              <a:ext cx="1128370" cy="415213"/>
            </a:xfrm>
            <a:prstGeom prst="rect">
              <a:avLst/>
            </a:prstGeom>
            <a:noFill/>
          </p:spPr>
          <p:txBody>
            <a:bodyPr wrap="square" rtlCol="0">
              <a:spAutoFit/>
            </a:bodyPr>
            <a:lstStyle/>
            <a:p>
              <a:r>
                <a:rPr lang="es-ES" sz="1400" dirty="0">
                  <a:solidFill>
                    <a:srgbClr val="7030A0"/>
                  </a:solidFill>
                  <a:latin typeface="Calibri" panose="020F0502020204030204" pitchFamily="34" charset="0"/>
                </a:rPr>
                <a:t>-70,5%*</a:t>
              </a:r>
            </a:p>
          </p:txBody>
        </p:sp>
        <p:sp>
          <p:nvSpPr>
            <p:cNvPr id="25" name="Arco 24">
              <a:extLst>
                <a:ext uri="{FF2B5EF4-FFF2-40B4-BE49-F238E27FC236}">
                  <a16:creationId xmlns:a16="http://schemas.microsoft.com/office/drawing/2014/main" id="{10EECCA5-E2F9-4697-9B7E-C3438F386249}"/>
                </a:ext>
              </a:extLst>
            </p:cNvPr>
            <p:cNvSpPr/>
            <p:nvPr/>
          </p:nvSpPr>
          <p:spPr>
            <a:xfrm>
              <a:off x="1578128" y="1068098"/>
              <a:ext cx="7243453" cy="3263246"/>
            </a:xfrm>
            <a:prstGeom prst="arc">
              <a:avLst>
                <a:gd name="adj1" fmla="val 13601282"/>
                <a:gd name="adj2" fmla="val 0"/>
              </a:avLst>
            </a:prstGeom>
            <a:ln w="12700">
              <a:solidFill>
                <a:srgbClr val="69247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9" name="CuadroTexto 28">
              <a:extLst>
                <a:ext uri="{FF2B5EF4-FFF2-40B4-BE49-F238E27FC236}">
                  <a16:creationId xmlns:a16="http://schemas.microsoft.com/office/drawing/2014/main" id="{32D2B367-999F-4BFE-83DB-46AB364C0673}"/>
                </a:ext>
              </a:extLst>
            </p:cNvPr>
            <p:cNvSpPr txBox="1"/>
            <p:nvPr/>
          </p:nvSpPr>
          <p:spPr>
            <a:xfrm>
              <a:off x="8560076" y="1703997"/>
              <a:ext cx="1375954" cy="415213"/>
            </a:xfrm>
            <a:prstGeom prst="rect">
              <a:avLst/>
            </a:prstGeom>
            <a:noFill/>
          </p:spPr>
          <p:txBody>
            <a:bodyPr wrap="square" rtlCol="0">
              <a:spAutoFit/>
            </a:bodyPr>
            <a:lstStyle/>
            <a:p>
              <a:r>
                <a:rPr lang="es-ES" sz="1400" dirty="0">
                  <a:solidFill>
                    <a:srgbClr val="7030A0"/>
                  </a:solidFill>
                  <a:latin typeface="Calibri" panose="020F0502020204030204" pitchFamily="34" charset="0"/>
                </a:rPr>
                <a:t>-94,5%*</a:t>
              </a:r>
            </a:p>
          </p:txBody>
        </p:sp>
        <p:sp>
          <p:nvSpPr>
            <p:cNvPr id="30" name="CuadroTexto 29">
              <a:extLst>
                <a:ext uri="{FF2B5EF4-FFF2-40B4-BE49-F238E27FC236}">
                  <a16:creationId xmlns:a16="http://schemas.microsoft.com/office/drawing/2014/main" id="{4A429C83-1A1C-477D-8D48-72AC33D54D4C}"/>
                </a:ext>
              </a:extLst>
            </p:cNvPr>
            <p:cNvSpPr txBox="1"/>
            <p:nvPr/>
          </p:nvSpPr>
          <p:spPr>
            <a:xfrm>
              <a:off x="7579447" y="5659225"/>
              <a:ext cx="1269279" cy="415213"/>
            </a:xfrm>
            <a:prstGeom prst="rect">
              <a:avLst/>
            </a:prstGeom>
            <a:noFill/>
          </p:spPr>
          <p:txBody>
            <a:bodyPr wrap="square" rtlCol="0">
              <a:spAutoFit/>
            </a:bodyPr>
            <a:lstStyle/>
            <a:p>
              <a:r>
                <a:rPr lang="es-ES" sz="1400" dirty="0">
                  <a:solidFill>
                    <a:srgbClr val="7030A0"/>
                  </a:solidFill>
                  <a:latin typeface="Calibri" panose="020F0502020204030204" pitchFamily="34" charset="0"/>
                </a:rPr>
                <a:t>*: p&lt;0,001</a:t>
              </a:r>
            </a:p>
          </p:txBody>
        </p:sp>
      </p:grpSp>
      <p:sp>
        <p:nvSpPr>
          <p:cNvPr id="31" name="CuadroTexto 30">
            <a:extLst>
              <a:ext uri="{FF2B5EF4-FFF2-40B4-BE49-F238E27FC236}">
                <a16:creationId xmlns:a16="http://schemas.microsoft.com/office/drawing/2014/main" id="{DDD70597-1AAC-4343-97E0-1A4D807F3AB8}"/>
              </a:ext>
            </a:extLst>
          </p:cNvPr>
          <p:cNvSpPr txBox="1"/>
          <p:nvPr/>
        </p:nvSpPr>
        <p:spPr>
          <a:xfrm>
            <a:off x="5829365" y="1439738"/>
            <a:ext cx="5736002" cy="646331"/>
          </a:xfrm>
          <a:prstGeom prst="rect">
            <a:avLst/>
          </a:prstGeom>
          <a:noFill/>
        </p:spPr>
        <p:txBody>
          <a:bodyPr wrap="square" rtlCol="0">
            <a:spAutoFit/>
          </a:bodyPr>
          <a:lstStyle/>
          <a:p>
            <a:r>
              <a:rPr lang="es-ES" dirty="0">
                <a:solidFill>
                  <a:schemeClr val="bg2">
                    <a:lumMod val="50000"/>
                  </a:schemeClr>
                </a:solidFill>
                <a:latin typeface="Calibri" panose="020F0502020204030204" pitchFamily="34" charset="0"/>
                <a:ea typeface="+mj-ea"/>
                <a:cs typeface="+mj-cs"/>
              </a:rPr>
              <a:t>Disminuye el número de sofocos un 35,5% en 1 mes, un 70,5% en 2 meses y un </a:t>
            </a:r>
            <a:r>
              <a:rPr lang="es-ES" dirty="0">
                <a:solidFill>
                  <a:srgbClr val="7030A0"/>
                </a:solidFill>
                <a:latin typeface="Calibri" panose="020F0502020204030204" pitchFamily="34" charset="0"/>
                <a:ea typeface="+mj-ea"/>
                <a:cs typeface="+mj-cs"/>
              </a:rPr>
              <a:t>94,5% a los 3 meses </a:t>
            </a:r>
            <a:r>
              <a:rPr lang="es-ES" dirty="0">
                <a:solidFill>
                  <a:schemeClr val="bg2">
                    <a:lumMod val="50000"/>
                  </a:schemeClr>
                </a:solidFill>
                <a:latin typeface="Calibri" panose="020F0502020204030204" pitchFamily="34" charset="0"/>
                <a:ea typeface="+mj-ea"/>
                <a:cs typeface="+mj-cs"/>
              </a:rPr>
              <a:t>vs placebo.</a:t>
            </a:r>
            <a:r>
              <a:rPr lang="es-ES" baseline="30000" dirty="0">
                <a:solidFill>
                  <a:schemeClr val="bg2">
                    <a:lumMod val="50000"/>
                  </a:schemeClr>
                </a:solidFill>
                <a:latin typeface="Calibri" panose="020F0502020204030204" pitchFamily="34" charset="0"/>
              </a:rPr>
              <a:t>3</a:t>
            </a:r>
          </a:p>
        </p:txBody>
      </p:sp>
      <p:sp>
        <p:nvSpPr>
          <p:cNvPr id="35" name="CuadroTexto 34">
            <a:extLst>
              <a:ext uri="{FF2B5EF4-FFF2-40B4-BE49-F238E27FC236}">
                <a16:creationId xmlns:a16="http://schemas.microsoft.com/office/drawing/2014/main" id="{683EDE63-5F18-46F0-AE93-7ADD6272641D}"/>
              </a:ext>
            </a:extLst>
          </p:cNvPr>
          <p:cNvSpPr txBox="1"/>
          <p:nvPr/>
        </p:nvSpPr>
        <p:spPr>
          <a:xfrm>
            <a:off x="1946774" y="4882466"/>
            <a:ext cx="3185612" cy="783193"/>
          </a:xfrm>
          <a:prstGeom prst="roundRect">
            <a:avLst/>
          </a:prstGeom>
          <a:noFill/>
        </p:spPr>
        <p:txBody>
          <a:bodyPr wrap="square">
            <a:spAutoFit/>
          </a:bodyPr>
          <a:lstStyle/>
          <a:p>
            <a:r>
              <a:rPr lang="es-ES" sz="2000" dirty="0">
                <a:solidFill>
                  <a:schemeClr val="bg2">
                    <a:lumMod val="50000"/>
                  </a:schemeClr>
                </a:solidFill>
                <a:latin typeface="Calibri" panose="020F0502020204030204" pitchFamily="34" charset="0"/>
              </a:rPr>
              <a:t>El único </a:t>
            </a:r>
            <a:r>
              <a:rPr lang="es-ES" sz="2000" dirty="0" err="1">
                <a:solidFill>
                  <a:schemeClr val="bg2">
                    <a:lumMod val="50000"/>
                  </a:schemeClr>
                </a:solidFill>
                <a:latin typeface="Calibri" panose="020F0502020204030204" pitchFamily="34" charset="0"/>
              </a:rPr>
              <a:t>prenyl</a:t>
            </a:r>
            <a:r>
              <a:rPr lang="es-ES" sz="2000" dirty="0">
                <a:solidFill>
                  <a:schemeClr val="bg2">
                    <a:lumMod val="50000"/>
                  </a:schemeClr>
                </a:solidFill>
                <a:latin typeface="Calibri" panose="020F0502020204030204" pitchFamily="34" charset="0"/>
              </a:rPr>
              <a:t>-flavonoide con capacidad estrogénica</a:t>
            </a:r>
            <a:endParaRPr lang="es-ES" sz="2000" baseline="30000" dirty="0">
              <a:solidFill>
                <a:schemeClr val="bg2">
                  <a:lumMod val="50000"/>
                </a:schemeClr>
              </a:solidFill>
              <a:latin typeface="Calibri" panose="020F0502020204030204" pitchFamily="34" charset="0"/>
            </a:endParaRPr>
          </a:p>
        </p:txBody>
      </p:sp>
      <p:pic>
        <p:nvPicPr>
          <p:cNvPr id="36" name="Imagen 35">
            <a:extLst>
              <a:ext uri="{FF2B5EF4-FFF2-40B4-BE49-F238E27FC236}">
                <a16:creationId xmlns:a16="http://schemas.microsoft.com/office/drawing/2014/main" id="{C367499D-7437-4592-A102-5A868DDC0ACE}"/>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12583" y="4389972"/>
            <a:ext cx="1973370" cy="1629827"/>
          </a:xfrm>
          <a:prstGeom prst="rect">
            <a:avLst/>
          </a:prstGeom>
        </p:spPr>
      </p:pic>
      <p:grpSp>
        <p:nvGrpSpPr>
          <p:cNvPr id="32" name="Grupo 31">
            <a:extLst>
              <a:ext uri="{FF2B5EF4-FFF2-40B4-BE49-F238E27FC236}">
                <a16:creationId xmlns:a16="http://schemas.microsoft.com/office/drawing/2014/main" id="{26A48BFB-23A9-FC47-BA81-1923D8B8FA69}"/>
              </a:ext>
            </a:extLst>
          </p:cNvPr>
          <p:cNvGrpSpPr/>
          <p:nvPr/>
        </p:nvGrpSpPr>
        <p:grpSpPr>
          <a:xfrm>
            <a:off x="79430" y="12686"/>
            <a:ext cx="12018482" cy="6863446"/>
            <a:chOff x="84609" y="-489387"/>
            <a:chExt cx="12018482" cy="6863446"/>
          </a:xfrm>
        </p:grpSpPr>
        <p:sp>
          <p:nvSpPr>
            <p:cNvPr id="34" name="Rectángulo 33">
              <a:extLst>
                <a:ext uri="{FF2B5EF4-FFF2-40B4-BE49-F238E27FC236}">
                  <a16:creationId xmlns:a16="http://schemas.microsoft.com/office/drawing/2014/main" id="{644874DA-A926-5749-881D-F5B580936BBE}"/>
                </a:ext>
              </a:extLst>
            </p:cNvPr>
            <p:cNvSpPr/>
            <p:nvPr/>
          </p:nvSpPr>
          <p:spPr>
            <a:xfrm>
              <a:off x="84609" y="-489387"/>
              <a:ext cx="2100649" cy="1252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Rectángulo 36">
              <a:extLst>
                <a:ext uri="{FF2B5EF4-FFF2-40B4-BE49-F238E27FC236}">
                  <a16:creationId xmlns:a16="http://schemas.microsoft.com/office/drawing/2014/main" id="{DCB3FFE1-B636-C241-8E4F-84711EA4DD87}"/>
                </a:ext>
              </a:extLst>
            </p:cNvPr>
            <p:cNvSpPr/>
            <p:nvPr/>
          </p:nvSpPr>
          <p:spPr>
            <a:xfrm>
              <a:off x="10727371" y="5557434"/>
              <a:ext cx="1375720" cy="8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38" name="CuadroTexto 37">
            <a:extLst>
              <a:ext uri="{FF2B5EF4-FFF2-40B4-BE49-F238E27FC236}">
                <a16:creationId xmlns:a16="http://schemas.microsoft.com/office/drawing/2014/main" id="{7C4CE557-85A2-6543-87FC-6BFE6B10783D}"/>
              </a:ext>
            </a:extLst>
          </p:cNvPr>
          <p:cNvSpPr txBox="1"/>
          <p:nvPr/>
        </p:nvSpPr>
        <p:spPr>
          <a:xfrm>
            <a:off x="2714167" y="143076"/>
            <a:ext cx="6544765" cy="584775"/>
          </a:xfrm>
          <a:prstGeom prst="rect">
            <a:avLst/>
          </a:prstGeom>
          <a:noFill/>
        </p:spPr>
        <p:txBody>
          <a:bodyPr wrap="square" rtlCol="0">
            <a:spAutoFit/>
          </a:bodyPr>
          <a:lstStyle/>
          <a:p>
            <a:r>
              <a:rPr lang="es-ES" sz="3200" dirty="0">
                <a:solidFill>
                  <a:srgbClr val="7030A0"/>
                </a:solidFill>
              </a:rPr>
              <a:t>MANEJO INTEGRAL EN MENOPAUSIA </a:t>
            </a:r>
          </a:p>
        </p:txBody>
      </p:sp>
      <p:sp>
        <p:nvSpPr>
          <p:cNvPr id="33" name="CuadroTexto 32">
            <a:extLst>
              <a:ext uri="{FF2B5EF4-FFF2-40B4-BE49-F238E27FC236}">
                <a16:creationId xmlns:a16="http://schemas.microsoft.com/office/drawing/2014/main" id="{0EEFBBA7-CF03-4CFA-B7DE-4EE2A0B04814}"/>
              </a:ext>
            </a:extLst>
          </p:cNvPr>
          <p:cNvSpPr txBox="1"/>
          <p:nvPr/>
        </p:nvSpPr>
        <p:spPr>
          <a:xfrm>
            <a:off x="622606" y="1015962"/>
            <a:ext cx="3460708" cy="461665"/>
          </a:xfrm>
          <a:prstGeom prst="rect">
            <a:avLst/>
          </a:prstGeom>
          <a:solidFill>
            <a:schemeClr val="bg1"/>
          </a:solidFill>
        </p:spPr>
        <p:txBody>
          <a:bodyPr wrap="square" rtlCol="0">
            <a:spAutoFit/>
          </a:bodyPr>
          <a:lstStyle/>
          <a:p>
            <a:pPr algn="ctr"/>
            <a:r>
              <a:rPr lang="es-ES" sz="2400" dirty="0">
                <a:solidFill>
                  <a:schemeClr val="bg2">
                    <a:lumMod val="50000"/>
                  </a:schemeClr>
                </a:solidFill>
                <a:latin typeface="Calibri" panose="020F0502020204030204" pitchFamily="34" charset="0"/>
                <a:ea typeface="+mj-ea"/>
                <a:cs typeface="+mj-cs"/>
              </a:rPr>
              <a:t>El </a:t>
            </a:r>
            <a:r>
              <a:rPr lang="es-ES" sz="2400" dirty="0">
                <a:solidFill>
                  <a:srgbClr val="7030A0"/>
                </a:solidFill>
                <a:latin typeface="Calibri" panose="020F0502020204030204" pitchFamily="34" charset="0"/>
                <a:ea typeface="+mj-ea"/>
                <a:cs typeface="+mj-cs"/>
              </a:rPr>
              <a:t>LUPRENOL</a:t>
            </a:r>
            <a:r>
              <a:rPr lang="es-ES" sz="2400" dirty="0">
                <a:solidFill>
                  <a:schemeClr val="bg2">
                    <a:lumMod val="50000"/>
                  </a:schemeClr>
                </a:solidFill>
                <a:latin typeface="Calibri" panose="020F0502020204030204" pitchFamily="34" charset="0"/>
                <a:ea typeface="+mj-ea"/>
                <a:cs typeface="+mj-cs"/>
              </a:rPr>
              <a:t>® (8-PN) </a:t>
            </a:r>
            <a:endParaRPr lang="es-ES" sz="2400" baseline="30000" dirty="0">
              <a:latin typeface="Calibri" panose="020F0502020204030204" pitchFamily="34" charset="0"/>
            </a:endParaRPr>
          </a:p>
        </p:txBody>
      </p:sp>
      <p:sp>
        <p:nvSpPr>
          <p:cNvPr id="2" name="Rectángulo 1">
            <a:extLst>
              <a:ext uri="{FF2B5EF4-FFF2-40B4-BE49-F238E27FC236}">
                <a16:creationId xmlns:a16="http://schemas.microsoft.com/office/drawing/2014/main" id="{4B3F6697-185F-FE43-ABB4-901E6648C3E5}"/>
              </a:ext>
            </a:extLst>
          </p:cNvPr>
          <p:cNvSpPr/>
          <p:nvPr/>
        </p:nvSpPr>
        <p:spPr>
          <a:xfrm>
            <a:off x="212583" y="5970607"/>
            <a:ext cx="7282595" cy="400110"/>
          </a:xfrm>
          <a:prstGeom prst="rect">
            <a:avLst/>
          </a:prstGeom>
        </p:spPr>
        <p:txBody>
          <a:bodyPr wrap="square">
            <a:spAutoFit/>
          </a:bodyPr>
          <a:lstStyle/>
          <a:p>
            <a:pPr lvl="0">
              <a:defRPr/>
            </a:pPr>
            <a:r>
              <a:rPr lang="es-ES" sz="1000" dirty="0"/>
              <a:t>Aghamiri V, </a:t>
            </a:r>
            <a:r>
              <a:rPr lang="es-ES" sz="1000" dirty="0" err="1"/>
              <a:t>Mirghafourvand</a:t>
            </a:r>
            <a:r>
              <a:rPr lang="es-ES" sz="1000" dirty="0"/>
              <a:t> M, </a:t>
            </a:r>
            <a:r>
              <a:rPr lang="es-ES" sz="1000" dirty="0" err="1"/>
              <a:t>MohammadAlizadeh-Charandabi</a:t>
            </a:r>
            <a:r>
              <a:rPr lang="es-ES" sz="1000" dirty="0"/>
              <a:t> S, </a:t>
            </a:r>
            <a:r>
              <a:rPr lang="es-ES" sz="1000" dirty="0" err="1"/>
              <a:t>Nazemiyeh</a:t>
            </a:r>
            <a:r>
              <a:rPr lang="es-ES" sz="1000" dirty="0"/>
              <a:t> H. The </a:t>
            </a:r>
            <a:r>
              <a:rPr lang="es-ES" sz="1000" dirty="0" err="1"/>
              <a:t>effect</a:t>
            </a:r>
            <a:r>
              <a:rPr lang="es-ES" sz="1000" dirty="0"/>
              <a:t> of Hop (</a:t>
            </a:r>
            <a:r>
              <a:rPr lang="es-ES" sz="1000" dirty="0" err="1"/>
              <a:t>Humulus</a:t>
            </a:r>
            <a:r>
              <a:rPr lang="es-ES" sz="1000" dirty="0"/>
              <a:t> </a:t>
            </a:r>
            <a:r>
              <a:rPr lang="es-ES" sz="1000" dirty="0" err="1"/>
              <a:t>lupulus</a:t>
            </a:r>
            <a:r>
              <a:rPr lang="es-ES" sz="1000" dirty="0"/>
              <a:t> L.) on </a:t>
            </a:r>
            <a:r>
              <a:rPr lang="es-ES" sz="1000" dirty="0" err="1"/>
              <a:t>early</a:t>
            </a:r>
            <a:r>
              <a:rPr lang="es-ES" sz="1000" dirty="0"/>
              <a:t> </a:t>
            </a:r>
            <a:r>
              <a:rPr lang="es-ES" sz="1000" dirty="0" err="1"/>
              <a:t>menopausal</a:t>
            </a:r>
            <a:r>
              <a:rPr lang="es-ES" sz="1000" dirty="0"/>
              <a:t> </a:t>
            </a:r>
            <a:r>
              <a:rPr lang="es-ES" sz="1000" dirty="0" err="1"/>
              <a:t>symptoms</a:t>
            </a:r>
            <a:r>
              <a:rPr lang="es-ES" sz="1000" dirty="0"/>
              <a:t> and </a:t>
            </a:r>
            <a:r>
              <a:rPr lang="es-ES" sz="1000" dirty="0" err="1"/>
              <a:t>hot</a:t>
            </a:r>
            <a:r>
              <a:rPr lang="es-ES" sz="1000" dirty="0"/>
              <a:t> flashes: A </a:t>
            </a:r>
            <a:r>
              <a:rPr lang="es-ES" sz="1000" dirty="0" err="1"/>
              <a:t>randomized</a:t>
            </a:r>
            <a:r>
              <a:rPr lang="es-ES" sz="1000" dirty="0"/>
              <a:t> </a:t>
            </a:r>
            <a:r>
              <a:rPr lang="es-ES" sz="1000" dirty="0" err="1"/>
              <a:t>placebocontrolled</a:t>
            </a:r>
            <a:r>
              <a:rPr lang="es-ES" sz="1000" dirty="0"/>
              <a:t> trial. </a:t>
            </a:r>
            <a:r>
              <a:rPr lang="es-ES" sz="1000" dirty="0" err="1"/>
              <a:t>Complement</a:t>
            </a:r>
            <a:r>
              <a:rPr lang="es-ES" sz="1000" dirty="0"/>
              <a:t> </a:t>
            </a:r>
            <a:r>
              <a:rPr lang="es-ES" sz="1000" dirty="0" err="1"/>
              <a:t>Ther</a:t>
            </a:r>
            <a:r>
              <a:rPr lang="es-ES" sz="1000" dirty="0"/>
              <a:t> </a:t>
            </a:r>
            <a:r>
              <a:rPr lang="es-ES" sz="1000" dirty="0" err="1"/>
              <a:t>Clin</a:t>
            </a:r>
            <a:r>
              <a:rPr lang="es-ES" sz="1000" dirty="0"/>
              <a:t> </a:t>
            </a:r>
            <a:r>
              <a:rPr lang="es-ES" sz="1000" dirty="0" err="1"/>
              <a:t>Pract</a:t>
            </a:r>
            <a:r>
              <a:rPr lang="es-ES" sz="1000" dirty="0"/>
              <a:t>. 2016;23; 130-5. </a:t>
            </a:r>
          </a:p>
        </p:txBody>
      </p:sp>
    </p:spTree>
    <p:extLst>
      <p:ext uri="{BB962C8B-B14F-4D97-AF65-F5344CB8AC3E}">
        <p14:creationId xmlns:p14="http://schemas.microsoft.com/office/powerpoint/2010/main" val="3950309643"/>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2619A32F-DF4F-C24E-AB12-A1FC67C01CFF}"/>
              </a:ext>
            </a:extLst>
          </p:cNvPr>
          <p:cNvGrpSpPr/>
          <p:nvPr/>
        </p:nvGrpSpPr>
        <p:grpSpPr>
          <a:xfrm>
            <a:off x="79430" y="12686"/>
            <a:ext cx="11930279" cy="7347387"/>
            <a:chOff x="84609" y="-489387"/>
            <a:chExt cx="11930279" cy="7347387"/>
          </a:xfrm>
        </p:grpSpPr>
        <p:sp>
          <p:nvSpPr>
            <p:cNvPr id="5" name="Rectángulo 4">
              <a:extLst>
                <a:ext uri="{FF2B5EF4-FFF2-40B4-BE49-F238E27FC236}">
                  <a16:creationId xmlns:a16="http://schemas.microsoft.com/office/drawing/2014/main" id="{5AB172F2-E592-0349-85CD-6FEE0604E2B3}"/>
                </a:ext>
              </a:extLst>
            </p:cNvPr>
            <p:cNvSpPr/>
            <p:nvPr/>
          </p:nvSpPr>
          <p:spPr>
            <a:xfrm>
              <a:off x="84609" y="-489387"/>
              <a:ext cx="2100649" cy="1252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a16="http://schemas.microsoft.com/office/drawing/2014/main" id="{ED12698E-B35D-4C44-B620-7C0A71D9CFE3}"/>
                </a:ext>
              </a:extLst>
            </p:cNvPr>
            <p:cNvSpPr/>
            <p:nvPr/>
          </p:nvSpPr>
          <p:spPr>
            <a:xfrm>
              <a:off x="10639168" y="5764427"/>
              <a:ext cx="1375720"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8" name="Titre 1">
            <a:extLst>
              <a:ext uri="{FF2B5EF4-FFF2-40B4-BE49-F238E27FC236}">
                <a16:creationId xmlns:a16="http://schemas.microsoft.com/office/drawing/2014/main" id="{D791BC70-7A6D-5843-9B5C-D99E528D7D48}"/>
              </a:ext>
            </a:extLst>
          </p:cNvPr>
          <p:cNvSpPr txBox="1">
            <a:spLocks/>
          </p:cNvSpPr>
          <p:nvPr/>
        </p:nvSpPr>
        <p:spPr>
          <a:xfrm>
            <a:off x="675377" y="84169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s-ES" sz="2000" dirty="0">
                <a:solidFill>
                  <a:schemeClr val="bg2">
                    <a:lumMod val="50000"/>
                  </a:schemeClr>
                </a:solidFill>
                <a:latin typeface="Calibri" panose="020F0502020204030204" pitchFamily="34" charset="0"/>
              </a:rPr>
              <a:t>LUPRENOL®: Aval científico y clínico</a:t>
            </a:r>
            <a:endParaRPr lang="fr-FR" sz="2000" dirty="0">
              <a:solidFill>
                <a:schemeClr val="bg2">
                  <a:lumMod val="50000"/>
                </a:schemeClr>
              </a:solidFill>
              <a:latin typeface="Calibri" panose="020F0502020204030204" pitchFamily="34" charset="0"/>
            </a:endParaRPr>
          </a:p>
        </p:txBody>
      </p:sp>
      <p:pic>
        <p:nvPicPr>
          <p:cNvPr id="10" name="Imagen 9">
            <a:extLst>
              <a:ext uri="{FF2B5EF4-FFF2-40B4-BE49-F238E27FC236}">
                <a16:creationId xmlns:a16="http://schemas.microsoft.com/office/drawing/2014/main" id="{2C3C520A-D3F2-F848-9876-C9B68280A895}"/>
              </a:ext>
            </a:extLst>
          </p:cNvPr>
          <p:cNvPicPr>
            <a:picLocks noChangeAspect="1"/>
          </p:cNvPicPr>
          <p:nvPr/>
        </p:nvPicPr>
        <p:blipFill>
          <a:blip r:embed="rId2"/>
          <a:stretch>
            <a:fillRect/>
          </a:stretch>
        </p:blipFill>
        <p:spPr>
          <a:xfrm>
            <a:off x="9266509" y="2556481"/>
            <a:ext cx="2743200" cy="1745038"/>
          </a:xfrm>
          <a:prstGeom prst="rect">
            <a:avLst/>
          </a:prstGeom>
        </p:spPr>
      </p:pic>
      <p:pic>
        <p:nvPicPr>
          <p:cNvPr id="11" name="Marcador de contenido 4">
            <a:extLst>
              <a:ext uri="{FF2B5EF4-FFF2-40B4-BE49-F238E27FC236}">
                <a16:creationId xmlns:a16="http://schemas.microsoft.com/office/drawing/2014/main" id="{6A2DC76F-297F-B54A-9BB3-929A3E56668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5859" t="7476" r="5149" b="6705"/>
          <a:stretch/>
        </p:blipFill>
        <p:spPr>
          <a:xfrm>
            <a:off x="9719148" y="4040716"/>
            <a:ext cx="2387414" cy="2451248"/>
          </a:xfrm>
          <a:prstGeom prst="flowChartConnector">
            <a:avLst/>
          </a:prstGeom>
        </p:spPr>
      </p:pic>
      <p:sp>
        <p:nvSpPr>
          <p:cNvPr id="12" name="Elipse 11">
            <a:extLst>
              <a:ext uri="{FF2B5EF4-FFF2-40B4-BE49-F238E27FC236}">
                <a16:creationId xmlns:a16="http://schemas.microsoft.com/office/drawing/2014/main" id="{0E2E3C74-3731-1546-A6BC-EE0954CAB84A}"/>
              </a:ext>
            </a:extLst>
          </p:cNvPr>
          <p:cNvSpPr/>
          <p:nvPr/>
        </p:nvSpPr>
        <p:spPr>
          <a:xfrm>
            <a:off x="10405075" y="834937"/>
            <a:ext cx="1504993" cy="1093573"/>
          </a:xfrm>
          <a:prstGeom prst="ellipse">
            <a:avLst/>
          </a:prstGeom>
          <a:solidFill>
            <a:schemeClr val="bg1"/>
          </a:solidFill>
          <a:ln w="38100">
            <a:solidFill>
              <a:srgbClr val="6924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7030A0"/>
                </a:solidFill>
                <a:latin typeface="Calibri" panose="020F0502020204030204" pitchFamily="34" charset="0"/>
              </a:rPr>
              <a:t>Avalado por la EMA</a:t>
            </a:r>
          </a:p>
        </p:txBody>
      </p:sp>
      <p:sp>
        <p:nvSpPr>
          <p:cNvPr id="13" name="Titre 1">
            <a:extLst>
              <a:ext uri="{FF2B5EF4-FFF2-40B4-BE49-F238E27FC236}">
                <a16:creationId xmlns:a16="http://schemas.microsoft.com/office/drawing/2014/main" id="{4BC98C3E-49CC-9F40-A1E5-30B64CC77FD3}"/>
              </a:ext>
            </a:extLst>
          </p:cNvPr>
          <p:cNvSpPr>
            <a:spLocks noGrp="1"/>
          </p:cNvSpPr>
          <p:nvPr>
            <p:ph type="title"/>
          </p:nvPr>
        </p:nvSpPr>
        <p:spPr>
          <a:xfrm>
            <a:off x="397255" y="334878"/>
            <a:ext cx="10515600" cy="1325563"/>
          </a:xfrm>
        </p:spPr>
        <p:txBody>
          <a:bodyPr>
            <a:normAutofit/>
          </a:bodyPr>
          <a:lstStyle/>
          <a:p>
            <a:pPr>
              <a:lnSpc>
                <a:spcPct val="150000"/>
              </a:lnSpc>
            </a:pPr>
            <a:r>
              <a:rPr lang="es-ES" sz="2800" dirty="0">
                <a:solidFill>
                  <a:schemeClr val="bg2">
                    <a:lumMod val="50000"/>
                  </a:schemeClr>
                </a:solidFill>
                <a:latin typeface="Calibri" panose="020F0502020204030204" pitchFamily="34" charset="0"/>
              </a:rPr>
              <a:t>Sinergia </a:t>
            </a:r>
            <a:r>
              <a:rPr lang="es-ES" sz="2800" dirty="0" err="1">
                <a:solidFill>
                  <a:schemeClr val="bg2">
                    <a:lumMod val="50000"/>
                  </a:schemeClr>
                </a:solidFill>
                <a:latin typeface="Calibri" panose="020F0502020204030204" pitchFamily="34" charset="0"/>
              </a:rPr>
              <a:t>Luprenol</a:t>
            </a:r>
            <a:r>
              <a:rPr lang="es-ES" sz="2800" dirty="0">
                <a:solidFill>
                  <a:schemeClr val="bg2">
                    <a:lumMod val="50000"/>
                  </a:schemeClr>
                </a:solidFill>
                <a:latin typeface="Calibri" panose="020F0502020204030204" pitchFamily="34" charset="0"/>
              </a:rPr>
              <a:t>® + </a:t>
            </a:r>
            <a:r>
              <a:rPr lang="es-ES" sz="2800" dirty="0" err="1">
                <a:solidFill>
                  <a:schemeClr val="bg2">
                    <a:lumMod val="50000"/>
                  </a:schemeClr>
                </a:solidFill>
                <a:latin typeface="Calibri" panose="020F0502020204030204" pitchFamily="34" charset="0"/>
              </a:rPr>
              <a:t>Cimicífuga</a:t>
            </a:r>
            <a:r>
              <a:rPr lang="es-ES" sz="2800" dirty="0">
                <a:solidFill>
                  <a:schemeClr val="bg2">
                    <a:lumMod val="50000"/>
                  </a:schemeClr>
                </a:solidFill>
                <a:latin typeface="Calibri" panose="020F0502020204030204" pitchFamily="34" charset="0"/>
              </a:rPr>
              <a:t> </a:t>
            </a:r>
            <a:endParaRPr lang="fr-FR" sz="2800" dirty="0">
              <a:solidFill>
                <a:schemeClr val="bg2">
                  <a:lumMod val="50000"/>
                </a:schemeClr>
              </a:solidFill>
              <a:latin typeface="Calibri" panose="020F0502020204030204" pitchFamily="34" charset="0"/>
            </a:endParaRPr>
          </a:p>
        </p:txBody>
      </p:sp>
      <p:sp>
        <p:nvSpPr>
          <p:cNvPr id="15" name="CuadroTexto 14">
            <a:extLst>
              <a:ext uri="{FF2B5EF4-FFF2-40B4-BE49-F238E27FC236}">
                <a16:creationId xmlns:a16="http://schemas.microsoft.com/office/drawing/2014/main" id="{B0B4E1C2-5F53-7048-B073-77B4A759D253}"/>
              </a:ext>
            </a:extLst>
          </p:cNvPr>
          <p:cNvSpPr txBox="1"/>
          <p:nvPr/>
        </p:nvSpPr>
        <p:spPr>
          <a:xfrm>
            <a:off x="2920510" y="142329"/>
            <a:ext cx="6544765" cy="584775"/>
          </a:xfrm>
          <a:prstGeom prst="rect">
            <a:avLst/>
          </a:prstGeom>
          <a:noFill/>
        </p:spPr>
        <p:txBody>
          <a:bodyPr wrap="square" rtlCol="0">
            <a:spAutoFit/>
          </a:bodyPr>
          <a:lstStyle/>
          <a:p>
            <a:r>
              <a:rPr lang="es-ES" sz="3200" dirty="0">
                <a:solidFill>
                  <a:srgbClr val="7030A0"/>
                </a:solidFill>
              </a:rPr>
              <a:t>MANEJO INTEGRAL EN MENOPAUSIA </a:t>
            </a:r>
          </a:p>
        </p:txBody>
      </p:sp>
      <p:sp>
        <p:nvSpPr>
          <p:cNvPr id="16" name="CuadroTexto 15">
            <a:extLst>
              <a:ext uri="{FF2B5EF4-FFF2-40B4-BE49-F238E27FC236}">
                <a16:creationId xmlns:a16="http://schemas.microsoft.com/office/drawing/2014/main" id="{5240CB52-9E0F-7D45-A119-47915C7E7099}"/>
              </a:ext>
            </a:extLst>
          </p:cNvPr>
          <p:cNvSpPr txBox="1"/>
          <p:nvPr/>
        </p:nvSpPr>
        <p:spPr>
          <a:xfrm>
            <a:off x="0" y="6230354"/>
            <a:ext cx="3684022" cy="261610"/>
          </a:xfrm>
          <a:prstGeom prst="rect">
            <a:avLst/>
          </a:prstGeom>
          <a:solidFill>
            <a:schemeClr val="bg1"/>
          </a:solidFill>
        </p:spPr>
        <p:txBody>
          <a:bodyPr wrap="none" rtlCol="0">
            <a:spAutoFit/>
          </a:bodyPr>
          <a:lstStyle/>
          <a:p>
            <a:r>
              <a:rPr lang="da-DK" sz="1100" dirty="0" err="1">
                <a:solidFill>
                  <a:srgbClr val="A3883F"/>
                </a:solidFill>
                <a:latin typeface="Gotham Book" panose="02000603040000020004" pitchFamily="2" charset="0"/>
              </a:rPr>
              <a:t>Referencias</a:t>
            </a:r>
            <a:r>
              <a:rPr lang="da-DK" sz="1100" dirty="0">
                <a:solidFill>
                  <a:srgbClr val="A3883F"/>
                </a:solidFill>
                <a:latin typeface="Gotham Book" panose="02000603040000020004" pitchFamily="2" charset="0"/>
              </a:rPr>
              <a:t>: </a:t>
            </a:r>
            <a:r>
              <a:rPr lang="da-DK" sz="1100" dirty="0" err="1">
                <a:solidFill>
                  <a:srgbClr val="A3883F"/>
                </a:solidFill>
                <a:latin typeface="Gotham Book" panose="02000603040000020004" pitchFamily="2" charset="0"/>
              </a:rPr>
              <a:t>López</a:t>
            </a:r>
            <a:r>
              <a:rPr lang="da-DK" sz="1100" dirty="0">
                <a:solidFill>
                  <a:srgbClr val="A3883F"/>
                </a:solidFill>
                <a:latin typeface="Gotham Book" panose="02000603040000020004" pitchFamily="2" charset="0"/>
              </a:rPr>
              <a:t> </a:t>
            </a:r>
            <a:r>
              <a:rPr lang="da-DK" sz="1100" dirty="0" err="1">
                <a:solidFill>
                  <a:srgbClr val="A3883F"/>
                </a:solidFill>
                <a:latin typeface="Gotham Book" panose="02000603040000020004" pitchFamily="2" charset="0"/>
              </a:rPr>
              <a:t>Larramendi</a:t>
            </a:r>
            <a:r>
              <a:rPr lang="da-DK" sz="1100" dirty="0">
                <a:solidFill>
                  <a:srgbClr val="A3883F"/>
                </a:solidFill>
                <a:latin typeface="Gotham Book" panose="02000603040000020004" pitchFamily="2" charset="0"/>
              </a:rPr>
              <a:t> JL. </a:t>
            </a:r>
            <a:r>
              <a:rPr lang="da-DK" sz="1100" dirty="0" err="1">
                <a:solidFill>
                  <a:srgbClr val="A3883F"/>
                </a:solidFill>
                <a:latin typeface="Gotham Book" panose="02000603040000020004" pitchFamily="2" charset="0"/>
              </a:rPr>
              <a:t>Toko</a:t>
            </a:r>
            <a:r>
              <a:rPr lang="da-DK" sz="1100" dirty="0">
                <a:solidFill>
                  <a:srgbClr val="A3883F"/>
                </a:solidFill>
                <a:latin typeface="Gotham Book" panose="02000603040000020004" pitchFamily="2" charset="0"/>
              </a:rPr>
              <a:t>-Gin </a:t>
            </a:r>
            <a:r>
              <a:rPr lang="da-DK" sz="1100" dirty="0" err="1">
                <a:solidFill>
                  <a:srgbClr val="A3883F"/>
                </a:solidFill>
                <a:latin typeface="Gotham Book" panose="02000603040000020004" pitchFamily="2" charset="0"/>
              </a:rPr>
              <a:t>Pract</a:t>
            </a:r>
            <a:r>
              <a:rPr lang="da-DK" sz="1100" dirty="0">
                <a:solidFill>
                  <a:srgbClr val="A3883F"/>
                </a:solidFill>
                <a:latin typeface="Gotham Book" panose="02000603040000020004" pitchFamily="2" charset="0"/>
              </a:rPr>
              <a:t>. 2018: 3-16.</a:t>
            </a:r>
            <a:endParaRPr lang="es-ES" sz="1100" dirty="0">
              <a:solidFill>
                <a:srgbClr val="A3883F"/>
              </a:solidFill>
            </a:endParaRPr>
          </a:p>
        </p:txBody>
      </p:sp>
      <p:grpSp>
        <p:nvGrpSpPr>
          <p:cNvPr id="17" name="Grupo 16">
            <a:extLst>
              <a:ext uri="{FF2B5EF4-FFF2-40B4-BE49-F238E27FC236}">
                <a16:creationId xmlns:a16="http://schemas.microsoft.com/office/drawing/2014/main" id="{93F5647F-2B64-7E4F-993E-2B73C65F57EA}"/>
              </a:ext>
            </a:extLst>
          </p:cNvPr>
          <p:cNvGrpSpPr/>
          <p:nvPr/>
        </p:nvGrpSpPr>
        <p:grpSpPr>
          <a:xfrm>
            <a:off x="10563370" y="131217"/>
            <a:ext cx="1390314" cy="469035"/>
            <a:chOff x="1337310" y="1668778"/>
            <a:chExt cx="1375590" cy="462699"/>
          </a:xfrm>
        </p:grpSpPr>
        <p:sp>
          <p:nvSpPr>
            <p:cNvPr id="18" name="Rectángulo: esquinas redondeadas 26">
              <a:extLst>
                <a:ext uri="{FF2B5EF4-FFF2-40B4-BE49-F238E27FC236}">
                  <a16:creationId xmlns:a16="http://schemas.microsoft.com/office/drawing/2014/main" id="{1605AB82-5ECA-BD46-9261-736775A29331}"/>
                </a:ext>
              </a:extLst>
            </p:cNvPr>
            <p:cNvSpPr/>
            <p:nvPr/>
          </p:nvSpPr>
          <p:spPr>
            <a:xfrm>
              <a:off x="1337310" y="1668778"/>
              <a:ext cx="1375590" cy="462699"/>
            </a:xfrm>
            <a:prstGeom prst="roundRect">
              <a:avLst/>
            </a:prstGeom>
            <a:solidFill>
              <a:srgbClr val="EBE1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7030A0"/>
                  </a:solidFill>
                </a:rPr>
                <a:t>   SOFOCOS</a:t>
              </a:r>
              <a:endParaRPr lang="es-ES" dirty="0">
                <a:solidFill>
                  <a:srgbClr val="7030A0"/>
                </a:solidFill>
              </a:endParaRPr>
            </a:p>
          </p:txBody>
        </p:sp>
        <p:pic>
          <p:nvPicPr>
            <p:cNvPr id="19" name="Imagen 18">
              <a:extLst>
                <a:ext uri="{FF2B5EF4-FFF2-40B4-BE49-F238E27FC236}">
                  <a16:creationId xmlns:a16="http://schemas.microsoft.com/office/drawing/2014/main" id="{9D26B8BC-D9B6-D142-89F4-89FE0EE3DE7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83749" y="1771069"/>
              <a:ext cx="267528" cy="266739"/>
            </a:xfrm>
            <a:prstGeom prst="rect">
              <a:avLst/>
            </a:prstGeom>
            <a:noFill/>
          </p:spPr>
        </p:pic>
      </p:grpSp>
      <p:sp>
        <p:nvSpPr>
          <p:cNvPr id="9" name="CuadroTexto 8">
            <a:extLst>
              <a:ext uri="{FF2B5EF4-FFF2-40B4-BE49-F238E27FC236}">
                <a16:creationId xmlns:a16="http://schemas.microsoft.com/office/drawing/2014/main" id="{80E606E0-7EBA-014B-B61C-B0F3F2A24909}"/>
              </a:ext>
            </a:extLst>
          </p:cNvPr>
          <p:cNvSpPr txBox="1"/>
          <p:nvPr/>
        </p:nvSpPr>
        <p:spPr>
          <a:xfrm flipH="1">
            <a:off x="358865" y="1717738"/>
            <a:ext cx="9790289" cy="4573688"/>
          </a:xfrm>
          <a:prstGeom prst="rect">
            <a:avLst/>
          </a:prstGeom>
          <a:noFill/>
        </p:spPr>
        <p:txBody>
          <a:bodyPr wrap="square" rtlCol="0">
            <a:spAutoFit/>
          </a:bodyPr>
          <a:lstStyle/>
          <a:p>
            <a:pPr>
              <a:lnSpc>
                <a:spcPct val="150000"/>
              </a:lnSpc>
            </a:pPr>
            <a:r>
              <a:rPr lang="es-ES" dirty="0">
                <a:solidFill>
                  <a:schemeClr val="bg2">
                    <a:lumMod val="50000"/>
                  </a:schemeClr>
                </a:solidFill>
                <a:latin typeface="Gotham Book" panose="02000603040000020004" pitchFamily="2" charset="0"/>
              </a:rPr>
              <a:t>Extracto seco de inflorescencia de </a:t>
            </a:r>
            <a:r>
              <a:rPr lang="es-ES" i="1" dirty="0" err="1">
                <a:solidFill>
                  <a:srgbClr val="7030A0"/>
                </a:solidFill>
                <a:latin typeface="Gotham Book" panose="02000603040000020004" pitchFamily="2" charset="0"/>
              </a:rPr>
              <a:t>Humulus</a:t>
            </a:r>
            <a:r>
              <a:rPr lang="es-ES" i="1" dirty="0">
                <a:solidFill>
                  <a:srgbClr val="7030A0"/>
                </a:solidFill>
                <a:latin typeface="Gotham Book" panose="02000603040000020004" pitchFamily="2" charset="0"/>
              </a:rPr>
              <a:t> </a:t>
            </a:r>
            <a:r>
              <a:rPr lang="es-ES" i="1" dirty="0" err="1">
                <a:solidFill>
                  <a:srgbClr val="7030A0"/>
                </a:solidFill>
                <a:latin typeface="Gotham Book" panose="02000603040000020004" pitchFamily="2" charset="0"/>
              </a:rPr>
              <a:t>Lupulus</a:t>
            </a:r>
            <a:r>
              <a:rPr lang="es-ES" i="1" dirty="0">
                <a:solidFill>
                  <a:srgbClr val="7030A0"/>
                </a:solidFill>
                <a:latin typeface="Gotham Book" panose="02000603040000020004" pitchFamily="2" charset="0"/>
              </a:rPr>
              <a:t> L</a:t>
            </a:r>
            <a:r>
              <a:rPr lang="es-ES" dirty="0">
                <a:solidFill>
                  <a:srgbClr val="7030A0"/>
                </a:solidFill>
                <a:latin typeface="Gotham Book" panose="02000603040000020004" pitchFamily="2" charset="0"/>
              </a:rPr>
              <a:t>. </a:t>
            </a:r>
            <a:r>
              <a:rPr lang="es-ES" dirty="0">
                <a:solidFill>
                  <a:srgbClr val="7030A0"/>
                </a:solidFill>
                <a:latin typeface="Gotham Book" panose="02000603040000020004" pitchFamily="2" charset="0"/>
                <a:sym typeface="Wingdings" panose="05000000000000000000" pitchFamily="2" charset="2"/>
              </a:rPr>
              <a:t> </a:t>
            </a:r>
            <a:r>
              <a:rPr lang="es-ES" sz="2000" b="1" dirty="0">
                <a:solidFill>
                  <a:srgbClr val="7030A0"/>
                </a:solidFill>
                <a:highlight>
                  <a:srgbClr val="F2E2F6"/>
                </a:highlight>
                <a:latin typeface="Gotham Book" panose="02000603040000020004" pitchFamily="2" charset="0"/>
                <a:sym typeface="Wingdings" panose="05000000000000000000" pitchFamily="2" charset="2"/>
              </a:rPr>
              <a:t>LUPRENOL</a:t>
            </a:r>
            <a:r>
              <a:rPr lang="es-ES" sz="2000" b="1" baseline="30000" dirty="0">
                <a:solidFill>
                  <a:srgbClr val="7030A0"/>
                </a:solidFill>
                <a:highlight>
                  <a:srgbClr val="F2E2F6"/>
                </a:highlight>
                <a:latin typeface="Abadi" panose="020B0604020104020204" pitchFamily="34" charset="0"/>
                <a:sym typeface="Wingdings" panose="05000000000000000000" pitchFamily="2" charset="2"/>
              </a:rPr>
              <a:t>®</a:t>
            </a:r>
            <a:r>
              <a:rPr lang="es-ES" sz="2000" b="1" dirty="0">
                <a:solidFill>
                  <a:srgbClr val="7030A0"/>
                </a:solidFill>
                <a:latin typeface="Gotham Book" panose="02000603040000020004" pitchFamily="2" charset="0"/>
                <a:sym typeface="Wingdings" panose="05000000000000000000" pitchFamily="2" charset="2"/>
              </a:rPr>
              <a:t> (</a:t>
            </a:r>
            <a:r>
              <a:rPr lang="es-ES" sz="2000" b="1" dirty="0">
                <a:solidFill>
                  <a:srgbClr val="7030A0"/>
                </a:solidFill>
                <a:latin typeface="Gotham Book" panose="02000603040000020004" pitchFamily="2" charset="0"/>
              </a:rPr>
              <a:t>0,03% 8-Prenilnaringenina)</a:t>
            </a:r>
            <a:endParaRPr lang="es-ES" sz="2000" dirty="0">
              <a:solidFill>
                <a:schemeClr val="bg2">
                  <a:lumMod val="50000"/>
                </a:schemeClr>
              </a:solidFill>
              <a:latin typeface="Gotham Book" panose="02000603040000020004" pitchFamily="2" charset="0"/>
            </a:endParaRPr>
          </a:p>
          <a:p>
            <a:pPr>
              <a:lnSpc>
                <a:spcPct val="150000"/>
              </a:lnSpc>
            </a:pPr>
            <a:endParaRPr lang="es-ES" sz="2000" b="1" dirty="0">
              <a:solidFill>
                <a:srgbClr val="7030A0"/>
              </a:solidFill>
              <a:latin typeface="Gotham Book" panose="02000603040000020004" pitchFamily="2" charset="0"/>
              <a:sym typeface="Wingdings" panose="05000000000000000000" pitchFamily="2" charset="2"/>
            </a:endParaRPr>
          </a:p>
          <a:p>
            <a:pPr marL="285750" indent="-285750">
              <a:lnSpc>
                <a:spcPct val="150000"/>
              </a:lnSpc>
              <a:buFont typeface="Arial" panose="020B0604020202020204" pitchFamily="34" charset="0"/>
              <a:buChar char="•"/>
            </a:pPr>
            <a:r>
              <a:rPr lang="es-ES" dirty="0">
                <a:solidFill>
                  <a:schemeClr val="bg2">
                    <a:lumMod val="50000"/>
                  </a:schemeClr>
                </a:solidFill>
                <a:latin typeface="Gotham Book" panose="02000603040000020004" pitchFamily="2" charset="0"/>
                <a:sym typeface="Wingdings" panose="05000000000000000000" pitchFamily="2" charset="2"/>
              </a:rPr>
              <a:t>Uno de los </a:t>
            </a:r>
            <a:r>
              <a:rPr lang="es-ES" dirty="0" err="1">
                <a:solidFill>
                  <a:schemeClr val="bg2">
                    <a:lumMod val="50000"/>
                  </a:schemeClr>
                </a:solidFill>
                <a:latin typeface="Gotham Book" panose="02000603040000020004" pitchFamily="2" charset="0"/>
                <a:sym typeface="Wingdings" panose="05000000000000000000" pitchFamily="2" charset="2"/>
              </a:rPr>
              <a:t>fitoestrógenos</a:t>
            </a:r>
            <a:r>
              <a:rPr lang="es-ES" dirty="0">
                <a:solidFill>
                  <a:schemeClr val="bg2">
                    <a:lumMod val="50000"/>
                  </a:schemeClr>
                </a:solidFill>
                <a:latin typeface="Gotham Book" panose="02000603040000020004" pitchFamily="2" charset="0"/>
                <a:sym typeface="Wingdings" panose="05000000000000000000" pitchFamily="2" charset="2"/>
              </a:rPr>
              <a:t> más potentes</a:t>
            </a:r>
            <a:r>
              <a:rPr lang="es-ES" sz="1800" baseline="30000" dirty="0">
                <a:solidFill>
                  <a:schemeClr val="tx1">
                    <a:lumMod val="85000"/>
                    <a:lumOff val="15000"/>
                  </a:schemeClr>
                </a:solidFill>
                <a:latin typeface="Gotham Book" panose="02000603040000020004"/>
              </a:rPr>
              <a:t> </a:t>
            </a:r>
            <a:r>
              <a:rPr lang="es-ES" dirty="0">
                <a:solidFill>
                  <a:schemeClr val="bg2">
                    <a:lumMod val="50000"/>
                  </a:schemeClr>
                </a:solidFill>
                <a:latin typeface="Gotham Book" panose="02000603040000020004" pitchFamily="2" charset="0"/>
                <a:sym typeface="Wingdings" panose="05000000000000000000" pitchFamily="2" charset="2"/>
              </a:rPr>
              <a:t> </a:t>
            </a:r>
            <a:r>
              <a:rPr lang="es-ES" b="1" dirty="0">
                <a:solidFill>
                  <a:schemeClr val="bg2">
                    <a:lumMod val="50000"/>
                  </a:schemeClr>
                </a:solidFill>
                <a:latin typeface="Gotham Book" panose="02000603040000020004" pitchFamily="2" charset="0"/>
                <a:sym typeface="Wingdings" panose="05000000000000000000" pitchFamily="2" charset="2"/>
              </a:rPr>
              <a:t>a</a:t>
            </a:r>
            <a:r>
              <a:rPr lang="es-ES" b="1" dirty="0">
                <a:solidFill>
                  <a:schemeClr val="bg2">
                    <a:lumMod val="50000"/>
                  </a:schemeClr>
                </a:solidFill>
                <a:latin typeface="Gotham Book" panose="02000603040000020004" pitchFamily="2" charset="0"/>
              </a:rPr>
              <a:t>gonista parcial ERα </a:t>
            </a:r>
          </a:p>
          <a:p>
            <a:pPr marL="285750" indent="-285750">
              <a:lnSpc>
                <a:spcPct val="150000"/>
              </a:lnSpc>
              <a:buFont typeface="Arial" panose="020B0604020202020204" pitchFamily="34" charset="0"/>
              <a:buChar char="•"/>
            </a:pPr>
            <a:r>
              <a:rPr lang="es-ES" b="1" dirty="0">
                <a:solidFill>
                  <a:schemeClr val="bg2">
                    <a:lumMod val="50000"/>
                  </a:schemeClr>
                </a:solidFill>
                <a:latin typeface="Gotham Book" panose="02000603040000020004" pitchFamily="2" charset="0"/>
              </a:rPr>
              <a:t>Efecto más rápido y potente (100x) que las </a:t>
            </a:r>
            <a:r>
              <a:rPr lang="es-ES" b="1" dirty="0" err="1">
                <a:solidFill>
                  <a:schemeClr val="bg2">
                    <a:lumMod val="50000"/>
                  </a:schemeClr>
                </a:solidFill>
                <a:latin typeface="Gotham Book" panose="02000603040000020004" pitchFamily="2" charset="0"/>
              </a:rPr>
              <a:t>isoflavonas</a:t>
            </a:r>
            <a:r>
              <a:rPr lang="es-ES" b="1" dirty="0">
                <a:solidFill>
                  <a:schemeClr val="bg2">
                    <a:lumMod val="50000"/>
                  </a:schemeClr>
                </a:solidFill>
                <a:latin typeface="Gotham Book" panose="02000603040000020004" pitchFamily="2" charset="0"/>
              </a:rPr>
              <a:t>: </a:t>
            </a:r>
            <a:r>
              <a:rPr lang="es-ES" sz="1800" dirty="0">
                <a:solidFill>
                  <a:schemeClr val="tx1">
                    <a:lumMod val="85000"/>
                    <a:lumOff val="15000"/>
                  </a:schemeClr>
                </a:solidFill>
                <a:latin typeface="Gotham Book" panose="02000603040000020004"/>
              </a:rPr>
              <a:t> </a:t>
            </a:r>
            <a:endParaRPr lang="es-ES" b="1" dirty="0">
              <a:solidFill>
                <a:schemeClr val="bg2">
                  <a:lumMod val="50000"/>
                </a:schemeClr>
              </a:solidFill>
              <a:latin typeface="Gotham Book" panose="02000603040000020004" pitchFamily="2" charset="0"/>
            </a:endParaRPr>
          </a:p>
          <a:p>
            <a:pPr marL="742950" lvl="1" indent="-285750">
              <a:lnSpc>
                <a:spcPct val="150000"/>
              </a:lnSpc>
              <a:buFont typeface="Arial" panose="020B0604020202020204" pitchFamily="34" charset="0"/>
              <a:buChar char="•"/>
            </a:pPr>
            <a:r>
              <a:rPr lang="es-ES" dirty="0">
                <a:solidFill>
                  <a:schemeClr val="bg2">
                    <a:lumMod val="50000"/>
                  </a:schemeClr>
                </a:solidFill>
                <a:latin typeface="Gotham Book" panose="02000603040000020004" pitchFamily="2" charset="0"/>
              </a:rPr>
              <a:t>Se nota a las 2 semanas</a:t>
            </a:r>
            <a:endParaRPr lang="es-ES" baseline="30000" dirty="0">
              <a:solidFill>
                <a:srgbClr val="C00000"/>
              </a:solidFill>
              <a:latin typeface="Gotham Book" panose="02000603040000020004" pitchFamily="2" charset="0"/>
            </a:endParaRPr>
          </a:p>
          <a:p>
            <a:pPr marL="742950" lvl="1" indent="-285750">
              <a:lnSpc>
                <a:spcPct val="150000"/>
              </a:lnSpc>
              <a:buFont typeface="Arial" panose="020B0604020202020204" pitchFamily="34" charset="0"/>
              <a:buChar char="•"/>
            </a:pPr>
            <a:r>
              <a:rPr lang="es-ES" dirty="0">
                <a:solidFill>
                  <a:schemeClr val="bg2">
                    <a:lumMod val="50000"/>
                  </a:schemeClr>
                </a:solidFill>
                <a:latin typeface="Gotham Book" panose="02000603040000020004" pitchFamily="2" charset="0"/>
              </a:rPr>
              <a:t>Atraviesa la barrera </a:t>
            </a:r>
            <a:r>
              <a:rPr lang="es-ES" dirty="0" err="1">
                <a:solidFill>
                  <a:schemeClr val="bg2">
                    <a:lumMod val="50000"/>
                  </a:schemeClr>
                </a:solidFill>
                <a:latin typeface="Gotham Book" panose="02000603040000020004" pitchFamily="2" charset="0"/>
              </a:rPr>
              <a:t>hematoencefálica</a:t>
            </a:r>
            <a:r>
              <a:rPr lang="es-ES" dirty="0">
                <a:solidFill>
                  <a:schemeClr val="bg2">
                    <a:lumMod val="50000"/>
                  </a:schemeClr>
                </a:solidFill>
                <a:latin typeface="Gotham Book" panose="02000603040000020004" pitchFamily="2" charset="0"/>
              </a:rPr>
              <a:t> actuando sobre los receptores hipotálamo (síntomas vasomotores) </a:t>
            </a:r>
            <a:r>
              <a:rPr lang="es-ES" dirty="0">
                <a:solidFill>
                  <a:schemeClr val="bg2">
                    <a:lumMod val="50000"/>
                  </a:schemeClr>
                </a:solidFill>
                <a:latin typeface="Gotham Book" panose="02000603040000020004" pitchFamily="2" charset="0"/>
                <a:sym typeface="Wingdings" panose="05000000000000000000" pitchFamily="2" charset="2"/>
              </a:rPr>
              <a:t> termorregulación desde el SNC</a:t>
            </a:r>
            <a:endParaRPr lang="es-ES" baseline="30000" dirty="0">
              <a:solidFill>
                <a:schemeClr val="bg2">
                  <a:lumMod val="50000"/>
                </a:schemeClr>
              </a:solidFill>
              <a:latin typeface="Gotham Book" panose="02000603040000020004" pitchFamily="2" charset="0"/>
            </a:endParaRPr>
          </a:p>
          <a:p>
            <a:pPr marL="742950" lvl="1" indent="-285750">
              <a:lnSpc>
                <a:spcPct val="150000"/>
              </a:lnSpc>
              <a:buFont typeface="Arial" panose="020B0604020202020204" pitchFamily="34" charset="0"/>
              <a:buChar char="•"/>
            </a:pPr>
            <a:r>
              <a:rPr lang="es-ES" dirty="0">
                <a:solidFill>
                  <a:schemeClr val="bg2">
                    <a:lumMod val="50000"/>
                  </a:schemeClr>
                </a:solidFill>
                <a:latin typeface="Gotham Book" panose="02000603040000020004" pitchFamily="2" charset="0"/>
              </a:rPr>
              <a:t>Absorción directa por la </a:t>
            </a:r>
            <a:r>
              <a:rPr lang="es-ES" dirty="0" err="1">
                <a:solidFill>
                  <a:schemeClr val="bg2">
                    <a:lumMod val="50000"/>
                  </a:schemeClr>
                </a:solidFill>
                <a:latin typeface="Gotham Book" panose="02000603040000020004" pitchFamily="2" charset="0"/>
              </a:rPr>
              <a:t>microbiota</a:t>
            </a:r>
            <a:r>
              <a:rPr lang="es-ES" dirty="0">
                <a:solidFill>
                  <a:schemeClr val="bg2">
                    <a:lumMod val="50000"/>
                  </a:schemeClr>
                </a:solidFill>
                <a:latin typeface="Gotham Book" panose="02000603040000020004" pitchFamily="2" charset="0"/>
              </a:rPr>
              <a:t> sin ser degradado</a:t>
            </a:r>
            <a:endParaRPr lang="es-ES" baseline="30000" dirty="0">
              <a:solidFill>
                <a:schemeClr val="bg2">
                  <a:lumMod val="50000"/>
                </a:schemeClr>
              </a:solidFill>
              <a:latin typeface="Gotham Book" panose="02000603040000020004" pitchFamily="2" charset="0"/>
            </a:endParaRPr>
          </a:p>
          <a:p>
            <a:pPr marL="742950" lvl="1" indent="-285750">
              <a:lnSpc>
                <a:spcPct val="150000"/>
              </a:lnSpc>
              <a:buFont typeface="Arial" panose="020B0604020202020204" pitchFamily="34" charset="0"/>
              <a:buChar char="•"/>
            </a:pPr>
            <a:r>
              <a:rPr lang="es-ES" dirty="0">
                <a:solidFill>
                  <a:schemeClr val="bg2">
                    <a:lumMod val="50000"/>
                  </a:schemeClr>
                </a:solidFill>
                <a:latin typeface="Gotham Book" panose="02000603040000020004" pitchFamily="2" charset="0"/>
              </a:rPr>
              <a:t>Farmacocinética </a:t>
            </a:r>
            <a:r>
              <a:rPr lang="es-ES" dirty="0" err="1">
                <a:solidFill>
                  <a:schemeClr val="bg2">
                    <a:lumMod val="50000"/>
                  </a:schemeClr>
                </a:solidFill>
                <a:latin typeface="Gotham Book" panose="02000603040000020004" pitchFamily="2" charset="0"/>
              </a:rPr>
              <a:t>Tmax</a:t>
            </a:r>
            <a:r>
              <a:rPr lang="es-ES" dirty="0">
                <a:solidFill>
                  <a:schemeClr val="bg2">
                    <a:lumMod val="50000"/>
                  </a:schemeClr>
                </a:solidFill>
                <a:latin typeface="Gotham Book" panose="02000603040000020004" pitchFamily="2" charset="0"/>
              </a:rPr>
              <a:t> de 8PN es 1,5-2h (</a:t>
            </a:r>
            <a:r>
              <a:rPr lang="es-ES" dirty="0" err="1">
                <a:solidFill>
                  <a:schemeClr val="bg2">
                    <a:lumMod val="50000"/>
                  </a:schemeClr>
                </a:solidFill>
                <a:latin typeface="Gotham Book" panose="02000603040000020004" pitchFamily="2" charset="0"/>
              </a:rPr>
              <a:t>Isoflavonas</a:t>
            </a:r>
            <a:r>
              <a:rPr lang="es-ES" dirty="0">
                <a:solidFill>
                  <a:schemeClr val="bg2">
                    <a:lumMod val="50000"/>
                  </a:schemeClr>
                </a:solidFill>
                <a:latin typeface="Gotham Book" panose="02000603040000020004" pitchFamily="2" charset="0"/>
              </a:rPr>
              <a:t> de soja = 8h y Trébol Rojo = 5h).</a:t>
            </a:r>
            <a:r>
              <a:rPr lang="es-ES" baseline="30000" dirty="0"/>
              <a:t> </a:t>
            </a:r>
            <a:endParaRPr lang="es-ES" dirty="0">
              <a:solidFill>
                <a:schemeClr val="bg2">
                  <a:lumMod val="50000"/>
                </a:schemeClr>
              </a:solidFill>
              <a:latin typeface="Gotham Book" panose="02000603040000020004" pitchFamily="2" charset="0"/>
            </a:endParaRPr>
          </a:p>
          <a:p>
            <a:endParaRPr lang="es-ES" dirty="0">
              <a:solidFill>
                <a:schemeClr val="bg2">
                  <a:lumMod val="50000"/>
                </a:schemeClr>
              </a:solidFill>
              <a:latin typeface="Gotham Book" panose="02000603040000020004" pitchFamily="2" charset="0"/>
            </a:endParaRPr>
          </a:p>
          <a:p>
            <a:pPr marL="285750" indent="-285750">
              <a:lnSpc>
                <a:spcPct val="150000"/>
              </a:lnSpc>
              <a:buFont typeface="Arial" panose="020B0604020202020204" pitchFamily="34" charset="0"/>
              <a:buChar char="•"/>
            </a:pPr>
            <a:endParaRPr lang="es-ES" dirty="0">
              <a:solidFill>
                <a:schemeClr val="bg2">
                  <a:lumMod val="50000"/>
                </a:schemeClr>
              </a:solidFill>
              <a:latin typeface="Gotham Book" panose="02000603040000020004" pitchFamily="2" charset="0"/>
            </a:endParaRPr>
          </a:p>
        </p:txBody>
      </p:sp>
    </p:spTree>
    <p:extLst>
      <p:ext uri="{BB962C8B-B14F-4D97-AF65-F5344CB8AC3E}">
        <p14:creationId xmlns:p14="http://schemas.microsoft.com/office/powerpoint/2010/main" val="920722476"/>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2619A32F-DF4F-C24E-AB12-A1FC67C01CFF}"/>
              </a:ext>
            </a:extLst>
          </p:cNvPr>
          <p:cNvGrpSpPr/>
          <p:nvPr/>
        </p:nvGrpSpPr>
        <p:grpSpPr>
          <a:xfrm>
            <a:off x="68220" y="105891"/>
            <a:ext cx="11928391" cy="6687757"/>
            <a:chOff x="86497" y="1"/>
            <a:chExt cx="11928391" cy="6687757"/>
          </a:xfrm>
        </p:grpSpPr>
        <p:sp>
          <p:nvSpPr>
            <p:cNvPr id="5" name="Rectángulo 4">
              <a:extLst>
                <a:ext uri="{FF2B5EF4-FFF2-40B4-BE49-F238E27FC236}">
                  <a16:creationId xmlns:a16="http://schemas.microsoft.com/office/drawing/2014/main" id="{5AB172F2-E592-0349-85CD-6FEE0604E2B3}"/>
                </a:ext>
              </a:extLst>
            </p:cNvPr>
            <p:cNvSpPr/>
            <p:nvPr/>
          </p:nvSpPr>
          <p:spPr>
            <a:xfrm>
              <a:off x="86497" y="1"/>
              <a:ext cx="2100649" cy="923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a16="http://schemas.microsoft.com/office/drawing/2014/main" id="{ED12698E-B35D-4C44-B620-7C0A71D9CFE3}"/>
                </a:ext>
              </a:extLst>
            </p:cNvPr>
            <p:cNvSpPr/>
            <p:nvPr/>
          </p:nvSpPr>
          <p:spPr>
            <a:xfrm>
              <a:off x="10639168" y="5764428"/>
              <a:ext cx="1375720" cy="923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8" name="CuadroTexto 7">
            <a:extLst>
              <a:ext uri="{FF2B5EF4-FFF2-40B4-BE49-F238E27FC236}">
                <a16:creationId xmlns:a16="http://schemas.microsoft.com/office/drawing/2014/main" id="{F6E51090-0FBA-B541-BFA2-EC90A66E5858}"/>
              </a:ext>
            </a:extLst>
          </p:cNvPr>
          <p:cNvSpPr txBox="1"/>
          <p:nvPr/>
        </p:nvSpPr>
        <p:spPr>
          <a:xfrm>
            <a:off x="326458" y="1674339"/>
            <a:ext cx="10339316" cy="707886"/>
          </a:xfrm>
          <a:prstGeom prst="rect">
            <a:avLst/>
          </a:prstGeom>
          <a:noFill/>
        </p:spPr>
        <p:txBody>
          <a:bodyPr wrap="square">
            <a:spAutoFit/>
          </a:bodyPr>
          <a:lstStyle/>
          <a:p>
            <a:pPr algn="l"/>
            <a:r>
              <a:rPr lang="es-ES" sz="2000" b="1" dirty="0">
                <a:solidFill>
                  <a:schemeClr val="bg2">
                    <a:lumMod val="50000"/>
                  </a:schemeClr>
                </a:solidFill>
                <a:latin typeface="Gotham Book" panose="02000603040000020004"/>
              </a:rPr>
              <a:t>Con</a:t>
            </a:r>
            <a:r>
              <a:rPr lang="es-ES" sz="2000" b="1" dirty="0">
                <a:solidFill>
                  <a:srgbClr val="7030A0"/>
                </a:solidFill>
                <a:latin typeface="Gotham Book" panose="02000603040000020004"/>
              </a:rPr>
              <a:t> LUPRENOL</a:t>
            </a:r>
            <a:r>
              <a:rPr lang="es-ES" sz="2000" b="1" dirty="0">
                <a:solidFill>
                  <a:schemeClr val="bg2">
                    <a:lumMod val="50000"/>
                  </a:schemeClr>
                </a:solidFill>
                <a:latin typeface="Gotham Book" panose="02000603040000020004"/>
              </a:rPr>
              <a:t>®, potencia, eficacia y rapidez </a:t>
            </a:r>
            <a:r>
              <a:rPr lang="es-ES" sz="2000" dirty="0">
                <a:solidFill>
                  <a:schemeClr val="bg2">
                    <a:lumMod val="50000"/>
                  </a:schemeClr>
                </a:solidFill>
                <a:latin typeface="Gotham Book" panose="02000603040000020004"/>
              </a:rPr>
              <a:t>en la disminución del número e intensidad de sofocos</a:t>
            </a:r>
            <a:r>
              <a:rPr lang="es-ES" sz="2000" baseline="30000" dirty="0">
                <a:solidFill>
                  <a:schemeClr val="bg2">
                    <a:lumMod val="50000"/>
                  </a:schemeClr>
                </a:solidFill>
                <a:latin typeface="Gotham Book" panose="02000603040000020004"/>
              </a:rPr>
              <a:t>1-5</a:t>
            </a:r>
          </a:p>
        </p:txBody>
      </p:sp>
      <p:sp>
        <p:nvSpPr>
          <p:cNvPr id="9" name="Flecha: hacia abajo 14">
            <a:extLst>
              <a:ext uri="{FF2B5EF4-FFF2-40B4-BE49-F238E27FC236}">
                <a16:creationId xmlns:a16="http://schemas.microsoft.com/office/drawing/2014/main" id="{B368F81A-EEE8-A341-A14F-FDEBDCA6F518}"/>
              </a:ext>
            </a:extLst>
          </p:cNvPr>
          <p:cNvSpPr/>
          <p:nvPr/>
        </p:nvSpPr>
        <p:spPr>
          <a:xfrm>
            <a:off x="5859428" y="3154315"/>
            <a:ext cx="593214" cy="803077"/>
          </a:xfrm>
          <a:prstGeom prst="downArrow">
            <a:avLst/>
          </a:prstGeom>
          <a:solidFill>
            <a:srgbClr val="7030A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b="1"/>
          </a:p>
        </p:txBody>
      </p:sp>
      <p:sp>
        <p:nvSpPr>
          <p:cNvPr id="10" name="CuadroTexto 9">
            <a:extLst>
              <a:ext uri="{FF2B5EF4-FFF2-40B4-BE49-F238E27FC236}">
                <a16:creationId xmlns:a16="http://schemas.microsoft.com/office/drawing/2014/main" id="{1637C7CA-F1D9-2346-9E05-7B54F380752C}"/>
              </a:ext>
            </a:extLst>
          </p:cNvPr>
          <p:cNvSpPr txBox="1"/>
          <p:nvPr/>
        </p:nvSpPr>
        <p:spPr>
          <a:xfrm>
            <a:off x="576262" y="4770872"/>
            <a:ext cx="10339316" cy="400110"/>
          </a:xfrm>
          <a:prstGeom prst="rect">
            <a:avLst/>
          </a:prstGeom>
          <a:noFill/>
        </p:spPr>
        <p:txBody>
          <a:bodyPr wrap="square">
            <a:spAutoFit/>
          </a:bodyPr>
          <a:lstStyle/>
          <a:p>
            <a:r>
              <a:rPr lang="es-ES" sz="2000" b="1">
                <a:solidFill>
                  <a:schemeClr val="bg2">
                    <a:lumMod val="50000"/>
                  </a:schemeClr>
                </a:solidFill>
                <a:latin typeface="Gotham Book" panose="02000603040000020004"/>
              </a:rPr>
              <a:t>Con</a:t>
            </a:r>
            <a:r>
              <a:rPr lang="es-ES" sz="2000" b="1">
                <a:latin typeface="Gotham Book" panose="02000603040000020004"/>
              </a:rPr>
              <a:t> </a:t>
            </a:r>
            <a:r>
              <a:rPr lang="es-ES" sz="2000" b="1">
                <a:solidFill>
                  <a:srgbClr val="7030A0"/>
                </a:solidFill>
                <a:latin typeface="Gotham Book" panose="02000603040000020004"/>
              </a:rPr>
              <a:t>CIMICIFUGA</a:t>
            </a:r>
            <a:r>
              <a:rPr lang="es-ES" sz="2000" b="1">
                <a:solidFill>
                  <a:schemeClr val="bg2">
                    <a:lumMod val="50000"/>
                  </a:schemeClr>
                </a:solidFill>
                <a:latin typeface="Gotham Book" panose="02000603040000020004"/>
              </a:rPr>
              <a:t>® (</a:t>
            </a:r>
            <a:r>
              <a:rPr lang="es-ES" sz="2000" i="1" err="1">
                <a:solidFill>
                  <a:srgbClr val="7030A0"/>
                </a:solidFill>
                <a:latin typeface="Gotham Book" panose="02000603040000020004" pitchFamily="2" charset="0"/>
              </a:rPr>
              <a:t>Cimicifuga</a:t>
            </a:r>
            <a:r>
              <a:rPr lang="es-ES" sz="2000" i="1">
                <a:solidFill>
                  <a:srgbClr val="7030A0"/>
                </a:solidFill>
                <a:latin typeface="Gotham Book" panose="02000603040000020004" pitchFamily="2" charset="0"/>
              </a:rPr>
              <a:t> racemosa</a:t>
            </a:r>
            <a:r>
              <a:rPr lang="es-ES" sz="2000" i="1">
                <a:solidFill>
                  <a:schemeClr val="bg2">
                    <a:lumMod val="50000"/>
                  </a:schemeClr>
                </a:solidFill>
                <a:latin typeface="Gotham Book" panose="02000603040000020004" pitchFamily="2" charset="0"/>
                <a:sym typeface="Wingdings" panose="05000000000000000000" pitchFamily="2" charset="2"/>
              </a:rPr>
              <a:t>)</a:t>
            </a:r>
            <a:r>
              <a:rPr lang="es-ES" sz="2000" b="1">
                <a:solidFill>
                  <a:schemeClr val="bg2">
                    <a:lumMod val="50000"/>
                  </a:schemeClr>
                </a:solidFill>
                <a:latin typeface="Gotham Book" panose="02000603040000020004"/>
              </a:rPr>
              <a:t>, disminuye la intensidad y frecuencia </a:t>
            </a:r>
            <a:r>
              <a:rPr lang="es-ES" sz="2000">
                <a:solidFill>
                  <a:schemeClr val="bg2">
                    <a:lumMod val="50000"/>
                  </a:schemeClr>
                </a:solidFill>
                <a:latin typeface="Gotham Book" panose="02000603040000020004"/>
              </a:rPr>
              <a:t>de los sofocos</a:t>
            </a:r>
            <a:r>
              <a:rPr lang="es-ES" sz="2000" baseline="30000">
                <a:solidFill>
                  <a:schemeClr val="bg2">
                    <a:lumMod val="50000"/>
                  </a:schemeClr>
                </a:solidFill>
                <a:latin typeface="Gotham Book" panose="02000603040000020004"/>
              </a:rPr>
              <a:t>7</a:t>
            </a:r>
            <a:r>
              <a:rPr lang="es-ES" sz="2000">
                <a:solidFill>
                  <a:schemeClr val="bg2">
                    <a:lumMod val="50000"/>
                  </a:schemeClr>
                </a:solidFill>
                <a:latin typeface="Gotham Book" panose="02000603040000020004"/>
              </a:rPr>
              <a:t> </a:t>
            </a:r>
          </a:p>
        </p:txBody>
      </p:sp>
      <p:sp>
        <p:nvSpPr>
          <p:cNvPr id="11" name="CuadroTexto 10">
            <a:extLst>
              <a:ext uri="{FF2B5EF4-FFF2-40B4-BE49-F238E27FC236}">
                <a16:creationId xmlns:a16="http://schemas.microsoft.com/office/drawing/2014/main" id="{59644BB7-38C7-BF49-97FA-624623C931F6}"/>
              </a:ext>
            </a:extLst>
          </p:cNvPr>
          <p:cNvSpPr txBox="1"/>
          <p:nvPr/>
        </p:nvSpPr>
        <p:spPr>
          <a:xfrm>
            <a:off x="7730288" y="2925429"/>
            <a:ext cx="3469974" cy="1200329"/>
          </a:xfrm>
          <a:prstGeom prst="rect">
            <a:avLst/>
          </a:prstGeom>
          <a:noFill/>
        </p:spPr>
        <p:txBody>
          <a:bodyPr wrap="square" rtlCol="0">
            <a:spAutoFit/>
          </a:bodyPr>
          <a:lstStyle/>
          <a:p>
            <a:r>
              <a:rPr lang="es-ES" dirty="0">
                <a:solidFill>
                  <a:schemeClr val="bg2">
                    <a:lumMod val="50000"/>
                  </a:schemeClr>
                </a:solidFill>
                <a:latin typeface="Calibri" panose="020F0502020204030204" pitchFamily="34" charset="0"/>
              </a:rPr>
              <a:t>GRAN RAPIDEZ </a:t>
            </a:r>
            <a:r>
              <a:rPr lang="es-ES" baseline="30000" dirty="0">
                <a:solidFill>
                  <a:schemeClr val="bg2">
                    <a:lumMod val="50000"/>
                  </a:schemeClr>
                </a:solidFill>
                <a:latin typeface="Calibri" panose="020F0502020204030204" pitchFamily="34" charset="0"/>
              </a:rPr>
              <a:t>1</a:t>
            </a:r>
          </a:p>
          <a:p>
            <a:r>
              <a:rPr lang="es-ES" dirty="0">
                <a:solidFill>
                  <a:schemeClr val="bg2">
                    <a:lumMod val="50000"/>
                  </a:schemeClr>
                </a:solidFill>
                <a:latin typeface="Calibri" panose="020F0502020204030204" pitchFamily="34" charset="0"/>
              </a:rPr>
              <a:t>Sofocos en la </a:t>
            </a:r>
            <a:r>
              <a:rPr lang="es-ES" b="1" dirty="0">
                <a:solidFill>
                  <a:srgbClr val="7030A0"/>
                </a:solidFill>
              </a:rPr>
              <a:t>6ª semana</a:t>
            </a:r>
            <a:r>
              <a:rPr lang="es-ES" dirty="0">
                <a:solidFill>
                  <a:srgbClr val="7030A0"/>
                </a:solidFill>
                <a:latin typeface="Calibri" panose="020F0502020204030204" pitchFamily="34" charset="0"/>
              </a:rPr>
              <a:t> </a:t>
            </a:r>
            <a:r>
              <a:rPr lang="es-ES" dirty="0">
                <a:solidFill>
                  <a:schemeClr val="bg2">
                    <a:lumMod val="50000"/>
                  </a:schemeClr>
                </a:solidFill>
                <a:latin typeface="Calibri" panose="020F0502020204030204" pitchFamily="34" charset="0"/>
              </a:rPr>
              <a:t>(Aprox. un 80% del efecto total)</a:t>
            </a:r>
          </a:p>
          <a:p>
            <a:r>
              <a:rPr lang="es-ES" dirty="0">
                <a:solidFill>
                  <a:schemeClr val="bg2">
                    <a:lumMod val="50000"/>
                  </a:schemeClr>
                </a:solidFill>
                <a:latin typeface="Calibri" panose="020F0502020204030204" pitchFamily="34" charset="0"/>
              </a:rPr>
              <a:t>Sin periodo de latencia</a:t>
            </a:r>
          </a:p>
        </p:txBody>
      </p:sp>
      <p:sp>
        <p:nvSpPr>
          <p:cNvPr id="12" name="CuadroTexto 11">
            <a:extLst>
              <a:ext uri="{FF2B5EF4-FFF2-40B4-BE49-F238E27FC236}">
                <a16:creationId xmlns:a16="http://schemas.microsoft.com/office/drawing/2014/main" id="{1FADF1CA-9A47-494A-82F9-50502BA4803B}"/>
              </a:ext>
            </a:extLst>
          </p:cNvPr>
          <p:cNvSpPr txBox="1"/>
          <p:nvPr/>
        </p:nvSpPr>
        <p:spPr>
          <a:xfrm>
            <a:off x="128608" y="5470029"/>
            <a:ext cx="11775989" cy="923330"/>
          </a:xfrm>
          <a:prstGeom prst="rect">
            <a:avLst/>
          </a:prstGeom>
          <a:noFill/>
        </p:spPr>
        <p:txBody>
          <a:bodyPr wrap="square" rtlCol="0">
            <a:spAutoFit/>
          </a:bodyPr>
          <a:lstStyle/>
          <a:p>
            <a:r>
              <a:rPr lang="es-ES" sz="900" dirty="0">
                <a:solidFill>
                  <a:schemeClr val="bg2">
                    <a:lumMod val="50000"/>
                  </a:schemeClr>
                </a:solidFill>
              </a:rPr>
              <a:t>1. </a:t>
            </a:r>
            <a:r>
              <a:rPr lang="es-ES" sz="900" dirty="0" err="1">
                <a:solidFill>
                  <a:schemeClr val="bg2">
                    <a:lumMod val="50000"/>
                  </a:schemeClr>
                </a:solidFill>
              </a:rPr>
              <a:t>Heyerick</a:t>
            </a:r>
            <a:r>
              <a:rPr lang="es-ES" sz="900" dirty="0">
                <a:solidFill>
                  <a:schemeClr val="bg2">
                    <a:lumMod val="50000"/>
                  </a:schemeClr>
                </a:solidFill>
              </a:rPr>
              <a:t> A, </a:t>
            </a:r>
            <a:r>
              <a:rPr lang="es-ES" sz="900" dirty="0" err="1">
                <a:solidFill>
                  <a:schemeClr val="bg2">
                    <a:lumMod val="50000"/>
                  </a:schemeClr>
                </a:solidFill>
              </a:rPr>
              <a:t>Vervarcke</a:t>
            </a:r>
            <a:r>
              <a:rPr lang="es-ES" sz="900" dirty="0">
                <a:solidFill>
                  <a:schemeClr val="bg2">
                    <a:lumMod val="50000"/>
                  </a:schemeClr>
                </a:solidFill>
              </a:rPr>
              <a:t> S, </a:t>
            </a:r>
            <a:r>
              <a:rPr lang="es-ES" sz="900" dirty="0" err="1">
                <a:solidFill>
                  <a:schemeClr val="bg2">
                    <a:lumMod val="50000"/>
                  </a:schemeClr>
                </a:solidFill>
              </a:rPr>
              <a:t>Depypere</a:t>
            </a:r>
            <a:r>
              <a:rPr lang="es-ES" sz="900" dirty="0">
                <a:solidFill>
                  <a:schemeClr val="bg2">
                    <a:lumMod val="50000"/>
                  </a:schemeClr>
                </a:solidFill>
              </a:rPr>
              <a:t> H, </a:t>
            </a:r>
            <a:r>
              <a:rPr lang="es-ES" sz="900" dirty="0" err="1">
                <a:solidFill>
                  <a:schemeClr val="bg2">
                    <a:lumMod val="50000"/>
                  </a:schemeClr>
                </a:solidFill>
              </a:rPr>
              <a:t>Bracke</a:t>
            </a:r>
            <a:r>
              <a:rPr lang="es-ES" sz="900" dirty="0">
                <a:solidFill>
                  <a:schemeClr val="bg2">
                    <a:lumMod val="50000"/>
                  </a:schemeClr>
                </a:solidFill>
              </a:rPr>
              <a:t> M, De </a:t>
            </a:r>
            <a:r>
              <a:rPr lang="es-ES" sz="900" dirty="0" err="1">
                <a:solidFill>
                  <a:schemeClr val="bg2">
                    <a:lumMod val="50000"/>
                  </a:schemeClr>
                </a:solidFill>
              </a:rPr>
              <a:t>Keukeleire</a:t>
            </a:r>
            <a:r>
              <a:rPr lang="es-ES" sz="900" dirty="0">
                <a:solidFill>
                  <a:schemeClr val="bg2">
                    <a:lumMod val="50000"/>
                  </a:schemeClr>
                </a:solidFill>
              </a:rPr>
              <a:t> D. A </a:t>
            </a:r>
            <a:r>
              <a:rPr lang="es-ES" sz="900" dirty="0" err="1">
                <a:solidFill>
                  <a:schemeClr val="bg2">
                    <a:lumMod val="50000"/>
                  </a:schemeClr>
                </a:solidFill>
              </a:rPr>
              <a:t>first</a:t>
            </a:r>
            <a:r>
              <a:rPr lang="es-ES" sz="900" dirty="0">
                <a:solidFill>
                  <a:schemeClr val="bg2">
                    <a:lumMod val="50000"/>
                  </a:schemeClr>
                </a:solidFill>
              </a:rPr>
              <a:t> </a:t>
            </a:r>
            <a:r>
              <a:rPr lang="es-ES" sz="900" dirty="0" err="1">
                <a:solidFill>
                  <a:schemeClr val="bg2">
                    <a:lumMod val="50000"/>
                  </a:schemeClr>
                </a:solidFill>
              </a:rPr>
              <a:t>prospective</a:t>
            </a:r>
            <a:r>
              <a:rPr lang="es-ES" sz="900" dirty="0">
                <a:solidFill>
                  <a:schemeClr val="bg2">
                    <a:lumMod val="50000"/>
                  </a:schemeClr>
                </a:solidFill>
              </a:rPr>
              <a:t>, </a:t>
            </a:r>
            <a:r>
              <a:rPr lang="es-ES" sz="900" dirty="0" err="1">
                <a:solidFill>
                  <a:schemeClr val="bg2">
                    <a:lumMod val="50000"/>
                  </a:schemeClr>
                </a:solidFill>
              </a:rPr>
              <a:t>randomized</a:t>
            </a:r>
            <a:r>
              <a:rPr lang="es-ES" sz="900" dirty="0">
                <a:solidFill>
                  <a:schemeClr val="bg2">
                    <a:lumMod val="50000"/>
                  </a:schemeClr>
                </a:solidFill>
              </a:rPr>
              <a:t>, </a:t>
            </a:r>
            <a:r>
              <a:rPr lang="es-ES" sz="900" dirty="0" err="1">
                <a:solidFill>
                  <a:schemeClr val="bg2">
                    <a:lumMod val="50000"/>
                  </a:schemeClr>
                </a:solidFill>
              </a:rPr>
              <a:t>double-blind</a:t>
            </a:r>
            <a:r>
              <a:rPr lang="es-ES" sz="900" dirty="0">
                <a:solidFill>
                  <a:schemeClr val="bg2">
                    <a:lumMod val="50000"/>
                  </a:schemeClr>
                </a:solidFill>
              </a:rPr>
              <a:t> placebo-</a:t>
            </a:r>
            <a:r>
              <a:rPr lang="es-ES" sz="900" dirty="0" err="1">
                <a:solidFill>
                  <a:schemeClr val="bg2">
                    <a:lumMod val="50000"/>
                  </a:schemeClr>
                </a:solidFill>
              </a:rPr>
              <a:t>controlled</a:t>
            </a:r>
            <a:r>
              <a:rPr lang="es-ES" sz="900" dirty="0">
                <a:solidFill>
                  <a:schemeClr val="bg2">
                    <a:lumMod val="50000"/>
                  </a:schemeClr>
                </a:solidFill>
              </a:rPr>
              <a:t> </a:t>
            </a:r>
            <a:r>
              <a:rPr lang="es-ES" sz="900" dirty="0" err="1">
                <a:solidFill>
                  <a:schemeClr val="bg2">
                    <a:lumMod val="50000"/>
                  </a:schemeClr>
                </a:solidFill>
              </a:rPr>
              <a:t>study</a:t>
            </a:r>
            <a:r>
              <a:rPr lang="es-ES" sz="900" dirty="0">
                <a:solidFill>
                  <a:schemeClr val="bg2">
                    <a:lumMod val="50000"/>
                  </a:schemeClr>
                </a:solidFill>
              </a:rPr>
              <a:t> on </a:t>
            </a:r>
            <a:r>
              <a:rPr lang="es-ES" sz="900" dirty="0" err="1">
                <a:solidFill>
                  <a:schemeClr val="bg2">
                    <a:lumMod val="50000"/>
                  </a:schemeClr>
                </a:solidFill>
              </a:rPr>
              <a:t>the</a:t>
            </a:r>
            <a:r>
              <a:rPr lang="es-ES" sz="900" dirty="0">
                <a:solidFill>
                  <a:schemeClr val="bg2">
                    <a:lumMod val="50000"/>
                  </a:schemeClr>
                </a:solidFill>
              </a:rPr>
              <a:t> use of a </a:t>
            </a:r>
            <a:r>
              <a:rPr lang="es-ES" sz="900" dirty="0" err="1">
                <a:solidFill>
                  <a:schemeClr val="bg2">
                    <a:lumMod val="50000"/>
                  </a:schemeClr>
                </a:solidFill>
              </a:rPr>
              <a:t>standardized</a:t>
            </a:r>
            <a:r>
              <a:rPr lang="es-ES" sz="900" dirty="0">
                <a:solidFill>
                  <a:schemeClr val="bg2">
                    <a:lumMod val="50000"/>
                  </a:schemeClr>
                </a:solidFill>
              </a:rPr>
              <a:t> hop </a:t>
            </a:r>
            <a:r>
              <a:rPr lang="es-ES" sz="900" dirty="0" err="1">
                <a:solidFill>
                  <a:schemeClr val="bg2">
                    <a:lumMod val="50000"/>
                  </a:schemeClr>
                </a:solidFill>
              </a:rPr>
              <a:t>extract</a:t>
            </a:r>
            <a:r>
              <a:rPr lang="es-ES" sz="900" dirty="0">
                <a:solidFill>
                  <a:schemeClr val="bg2">
                    <a:lumMod val="50000"/>
                  </a:schemeClr>
                </a:solidFill>
              </a:rPr>
              <a:t> to </a:t>
            </a:r>
            <a:r>
              <a:rPr lang="es-ES" sz="900" dirty="0" err="1">
                <a:solidFill>
                  <a:schemeClr val="bg2">
                    <a:lumMod val="50000"/>
                  </a:schemeClr>
                </a:solidFill>
              </a:rPr>
              <a:t>alleviate</a:t>
            </a:r>
            <a:r>
              <a:rPr lang="es-ES" sz="900" dirty="0">
                <a:solidFill>
                  <a:schemeClr val="bg2">
                    <a:lumMod val="50000"/>
                  </a:schemeClr>
                </a:solidFill>
              </a:rPr>
              <a:t> </a:t>
            </a:r>
            <a:r>
              <a:rPr lang="es-ES" sz="900" dirty="0" err="1">
                <a:solidFill>
                  <a:schemeClr val="bg2">
                    <a:lumMod val="50000"/>
                  </a:schemeClr>
                </a:solidFill>
              </a:rPr>
              <a:t>menopausal</a:t>
            </a:r>
            <a:r>
              <a:rPr lang="es-ES" sz="900" dirty="0">
                <a:solidFill>
                  <a:schemeClr val="bg2">
                    <a:lumMod val="50000"/>
                  </a:schemeClr>
                </a:solidFill>
              </a:rPr>
              <a:t> </a:t>
            </a:r>
            <a:r>
              <a:rPr lang="es-ES" sz="900" dirty="0" err="1">
                <a:solidFill>
                  <a:schemeClr val="bg2">
                    <a:lumMod val="50000"/>
                  </a:schemeClr>
                </a:solidFill>
              </a:rPr>
              <a:t>discomfort</a:t>
            </a:r>
            <a:r>
              <a:rPr lang="es-ES" sz="900" dirty="0">
                <a:solidFill>
                  <a:schemeClr val="bg2">
                    <a:lumMod val="50000"/>
                  </a:schemeClr>
                </a:solidFill>
              </a:rPr>
              <a:t>. </a:t>
            </a:r>
            <a:r>
              <a:rPr lang="es-ES" sz="900" dirty="0" err="1">
                <a:solidFill>
                  <a:schemeClr val="bg2">
                    <a:lumMod val="50000"/>
                  </a:schemeClr>
                </a:solidFill>
              </a:rPr>
              <a:t>Maturitas</a:t>
            </a:r>
            <a:r>
              <a:rPr lang="es-ES" sz="900" dirty="0">
                <a:solidFill>
                  <a:schemeClr val="bg2">
                    <a:lumMod val="50000"/>
                  </a:schemeClr>
                </a:solidFill>
              </a:rPr>
              <a:t> 2006; 54: 169- 175. 2. </a:t>
            </a:r>
            <a:r>
              <a:rPr lang="es-ES" sz="900" dirty="0" err="1">
                <a:solidFill>
                  <a:schemeClr val="bg2">
                    <a:lumMod val="50000"/>
                  </a:schemeClr>
                </a:solidFill>
              </a:rPr>
              <a:t>Erkkola</a:t>
            </a:r>
            <a:r>
              <a:rPr lang="es-ES" sz="900" dirty="0">
                <a:solidFill>
                  <a:schemeClr val="bg2">
                    <a:lumMod val="50000"/>
                  </a:schemeClr>
                </a:solidFill>
              </a:rPr>
              <a:t> R, </a:t>
            </a:r>
            <a:r>
              <a:rPr lang="es-ES" sz="900" dirty="0" err="1">
                <a:solidFill>
                  <a:schemeClr val="bg2">
                    <a:lumMod val="50000"/>
                  </a:schemeClr>
                </a:solidFill>
              </a:rPr>
              <a:t>Vervarcke</a:t>
            </a:r>
            <a:r>
              <a:rPr lang="es-ES" sz="900" dirty="0">
                <a:solidFill>
                  <a:schemeClr val="bg2">
                    <a:lumMod val="50000"/>
                  </a:schemeClr>
                </a:solidFill>
              </a:rPr>
              <a:t> S, </a:t>
            </a:r>
            <a:r>
              <a:rPr lang="es-ES" sz="900" dirty="0" err="1">
                <a:solidFill>
                  <a:schemeClr val="bg2">
                    <a:lumMod val="50000"/>
                  </a:schemeClr>
                </a:solidFill>
              </a:rPr>
              <a:t>Vansteelandt</a:t>
            </a:r>
            <a:r>
              <a:rPr lang="es-ES" sz="900" dirty="0">
                <a:solidFill>
                  <a:schemeClr val="bg2">
                    <a:lumMod val="50000"/>
                  </a:schemeClr>
                </a:solidFill>
              </a:rPr>
              <a:t> S , </a:t>
            </a:r>
            <a:r>
              <a:rPr lang="es-ES" sz="900" dirty="0" err="1">
                <a:solidFill>
                  <a:schemeClr val="bg2">
                    <a:lumMod val="50000"/>
                  </a:schemeClr>
                </a:solidFill>
              </a:rPr>
              <a:t>Rompotti</a:t>
            </a:r>
            <a:r>
              <a:rPr lang="es-ES" sz="900" dirty="0">
                <a:solidFill>
                  <a:schemeClr val="bg2">
                    <a:lumMod val="50000"/>
                  </a:schemeClr>
                </a:solidFill>
              </a:rPr>
              <a:t> P, De </a:t>
            </a:r>
            <a:r>
              <a:rPr lang="es-ES" sz="900" dirty="0" err="1">
                <a:solidFill>
                  <a:schemeClr val="bg2">
                    <a:lumMod val="50000"/>
                  </a:schemeClr>
                </a:solidFill>
              </a:rPr>
              <a:t>Keukeleire</a:t>
            </a:r>
            <a:r>
              <a:rPr lang="es-ES" sz="900" dirty="0">
                <a:solidFill>
                  <a:schemeClr val="bg2">
                    <a:lumMod val="50000"/>
                  </a:schemeClr>
                </a:solidFill>
              </a:rPr>
              <a:t> D, </a:t>
            </a:r>
            <a:r>
              <a:rPr lang="es-ES" sz="900" dirty="0" err="1">
                <a:solidFill>
                  <a:schemeClr val="bg2">
                    <a:lumMod val="50000"/>
                  </a:schemeClr>
                </a:solidFill>
              </a:rPr>
              <a:t>Heyerick</a:t>
            </a:r>
            <a:r>
              <a:rPr lang="es-ES" sz="900" dirty="0">
                <a:solidFill>
                  <a:schemeClr val="bg2">
                    <a:lumMod val="50000"/>
                  </a:schemeClr>
                </a:solidFill>
              </a:rPr>
              <a:t> A.. A </a:t>
            </a:r>
            <a:r>
              <a:rPr lang="es-ES" sz="900" dirty="0" err="1">
                <a:solidFill>
                  <a:schemeClr val="bg2">
                    <a:lumMod val="50000"/>
                  </a:schemeClr>
                </a:solidFill>
              </a:rPr>
              <a:t>randomized</a:t>
            </a:r>
            <a:r>
              <a:rPr lang="es-ES" sz="900" dirty="0">
                <a:solidFill>
                  <a:schemeClr val="bg2">
                    <a:lumMod val="50000"/>
                  </a:schemeClr>
                </a:solidFill>
              </a:rPr>
              <a:t>, </a:t>
            </a:r>
            <a:r>
              <a:rPr lang="es-ES" sz="900" dirty="0" err="1">
                <a:solidFill>
                  <a:schemeClr val="bg2">
                    <a:lumMod val="50000"/>
                  </a:schemeClr>
                </a:solidFill>
              </a:rPr>
              <a:t>double-blind</a:t>
            </a:r>
            <a:r>
              <a:rPr lang="es-ES" sz="900" dirty="0">
                <a:solidFill>
                  <a:schemeClr val="bg2">
                    <a:lumMod val="50000"/>
                  </a:schemeClr>
                </a:solidFill>
              </a:rPr>
              <a:t>, </a:t>
            </a:r>
            <a:r>
              <a:rPr lang="es-ES" sz="900" dirty="0" err="1">
                <a:solidFill>
                  <a:schemeClr val="bg2">
                    <a:lumMod val="50000"/>
                  </a:schemeClr>
                </a:solidFill>
              </a:rPr>
              <a:t>cross-over</a:t>
            </a:r>
            <a:r>
              <a:rPr lang="es-ES" sz="900" dirty="0">
                <a:solidFill>
                  <a:schemeClr val="bg2">
                    <a:lumMod val="50000"/>
                  </a:schemeClr>
                </a:solidFill>
              </a:rPr>
              <a:t> </a:t>
            </a:r>
            <a:r>
              <a:rPr lang="es-ES" sz="900" dirty="0" err="1">
                <a:solidFill>
                  <a:schemeClr val="bg2">
                    <a:lumMod val="50000"/>
                  </a:schemeClr>
                </a:solidFill>
              </a:rPr>
              <a:t>study</a:t>
            </a:r>
            <a:r>
              <a:rPr lang="es-ES" sz="900" dirty="0">
                <a:solidFill>
                  <a:schemeClr val="bg2">
                    <a:lumMod val="50000"/>
                  </a:schemeClr>
                </a:solidFill>
              </a:rPr>
              <a:t> on </a:t>
            </a:r>
            <a:r>
              <a:rPr lang="es-ES" sz="900" dirty="0" err="1">
                <a:solidFill>
                  <a:schemeClr val="bg2">
                    <a:lumMod val="50000"/>
                  </a:schemeClr>
                </a:solidFill>
              </a:rPr>
              <a:t>the</a:t>
            </a:r>
            <a:r>
              <a:rPr lang="es-ES" sz="900" dirty="0">
                <a:solidFill>
                  <a:schemeClr val="bg2">
                    <a:lumMod val="50000"/>
                  </a:schemeClr>
                </a:solidFill>
              </a:rPr>
              <a:t> use of a </a:t>
            </a:r>
            <a:r>
              <a:rPr lang="es-ES" sz="900" dirty="0" err="1">
                <a:solidFill>
                  <a:schemeClr val="bg2">
                    <a:lumMod val="50000"/>
                  </a:schemeClr>
                </a:solidFill>
              </a:rPr>
              <a:t>standardized</a:t>
            </a:r>
            <a:r>
              <a:rPr lang="es-ES" sz="900" dirty="0">
                <a:solidFill>
                  <a:schemeClr val="bg2">
                    <a:lumMod val="50000"/>
                  </a:schemeClr>
                </a:solidFill>
              </a:rPr>
              <a:t> hop </a:t>
            </a:r>
            <a:r>
              <a:rPr lang="es-ES" sz="900" dirty="0" err="1">
                <a:solidFill>
                  <a:schemeClr val="bg2">
                    <a:lumMod val="50000"/>
                  </a:schemeClr>
                </a:solidFill>
              </a:rPr>
              <a:t>extract</a:t>
            </a:r>
            <a:r>
              <a:rPr lang="es-ES" sz="900" dirty="0">
                <a:solidFill>
                  <a:schemeClr val="bg2">
                    <a:lumMod val="50000"/>
                  </a:schemeClr>
                </a:solidFill>
              </a:rPr>
              <a:t> to </a:t>
            </a:r>
            <a:r>
              <a:rPr lang="es-ES" sz="900" dirty="0" err="1">
                <a:solidFill>
                  <a:schemeClr val="bg2">
                    <a:lumMod val="50000"/>
                  </a:schemeClr>
                </a:solidFill>
              </a:rPr>
              <a:t>alleviate</a:t>
            </a:r>
            <a:r>
              <a:rPr lang="es-ES" sz="900" dirty="0">
                <a:solidFill>
                  <a:schemeClr val="bg2">
                    <a:lumMod val="50000"/>
                  </a:schemeClr>
                </a:solidFill>
              </a:rPr>
              <a:t> </a:t>
            </a:r>
            <a:r>
              <a:rPr lang="es-ES" sz="900" dirty="0" err="1">
                <a:solidFill>
                  <a:schemeClr val="bg2">
                    <a:lumMod val="50000"/>
                  </a:schemeClr>
                </a:solidFill>
              </a:rPr>
              <a:t>menopausal</a:t>
            </a:r>
            <a:r>
              <a:rPr lang="es-ES" sz="900" dirty="0">
                <a:solidFill>
                  <a:schemeClr val="bg2">
                    <a:lumMod val="50000"/>
                  </a:schemeClr>
                </a:solidFill>
              </a:rPr>
              <a:t> </a:t>
            </a:r>
            <a:r>
              <a:rPr lang="es-ES" sz="900" dirty="0" err="1">
                <a:solidFill>
                  <a:schemeClr val="bg2">
                    <a:lumMod val="50000"/>
                  </a:schemeClr>
                </a:solidFill>
              </a:rPr>
              <a:t>discomforts</a:t>
            </a:r>
            <a:r>
              <a:rPr lang="es-ES" sz="900" dirty="0">
                <a:solidFill>
                  <a:schemeClr val="bg2">
                    <a:lumMod val="50000"/>
                  </a:schemeClr>
                </a:solidFill>
              </a:rPr>
              <a:t>. </a:t>
            </a:r>
            <a:r>
              <a:rPr lang="es-ES" sz="900" dirty="0" err="1">
                <a:solidFill>
                  <a:schemeClr val="bg2">
                    <a:lumMod val="50000"/>
                  </a:schemeClr>
                </a:solidFill>
              </a:rPr>
              <a:t>Phytomedicine</a:t>
            </a:r>
            <a:r>
              <a:rPr lang="es-ES" sz="900" dirty="0">
                <a:solidFill>
                  <a:schemeClr val="bg2">
                    <a:lumMod val="50000"/>
                  </a:schemeClr>
                </a:solidFill>
              </a:rPr>
              <a:t> 2010, 17: 389-396. 3. Aghamiri V, </a:t>
            </a:r>
            <a:r>
              <a:rPr lang="es-ES" sz="900" dirty="0" err="1">
                <a:solidFill>
                  <a:schemeClr val="bg2">
                    <a:lumMod val="50000"/>
                  </a:schemeClr>
                </a:solidFill>
              </a:rPr>
              <a:t>Mirghafourvand</a:t>
            </a:r>
            <a:r>
              <a:rPr lang="es-ES" sz="900" dirty="0">
                <a:solidFill>
                  <a:schemeClr val="bg2">
                    <a:lumMod val="50000"/>
                  </a:schemeClr>
                </a:solidFill>
              </a:rPr>
              <a:t> M, </a:t>
            </a:r>
            <a:r>
              <a:rPr lang="es-ES" sz="900" dirty="0" err="1">
                <a:solidFill>
                  <a:schemeClr val="bg2">
                    <a:lumMod val="50000"/>
                  </a:schemeClr>
                </a:solidFill>
              </a:rPr>
              <a:t>MohammadAlizadeh-Charandabi</a:t>
            </a:r>
            <a:r>
              <a:rPr lang="es-ES" sz="900" dirty="0">
                <a:solidFill>
                  <a:schemeClr val="bg2">
                    <a:lumMod val="50000"/>
                  </a:schemeClr>
                </a:solidFill>
              </a:rPr>
              <a:t> S, </a:t>
            </a:r>
            <a:r>
              <a:rPr lang="es-ES" sz="900" dirty="0" err="1">
                <a:solidFill>
                  <a:schemeClr val="bg2">
                    <a:lumMod val="50000"/>
                  </a:schemeClr>
                </a:solidFill>
              </a:rPr>
              <a:t>Nazemiyeh</a:t>
            </a:r>
            <a:r>
              <a:rPr lang="es-ES" sz="900" dirty="0">
                <a:solidFill>
                  <a:schemeClr val="bg2">
                    <a:lumMod val="50000"/>
                  </a:schemeClr>
                </a:solidFill>
              </a:rPr>
              <a:t> H. </a:t>
            </a:r>
            <a:r>
              <a:rPr lang="es-ES" sz="900" dirty="0" err="1">
                <a:solidFill>
                  <a:schemeClr val="bg2">
                    <a:lumMod val="50000"/>
                  </a:schemeClr>
                </a:solidFill>
              </a:rPr>
              <a:t>The</a:t>
            </a:r>
            <a:r>
              <a:rPr lang="es-ES" sz="900" dirty="0">
                <a:solidFill>
                  <a:schemeClr val="bg2">
                    <a:lumMod val="50000"/>
                  </a:schemeClr>
                </a:solidFill>
              </a:rPr>
              <a:t> </a:t>
            </a:r>
            <a:r>
              <a:rPr lang="es-ES" sz="900" dirty="0" err="1">
                <a:solidFill>
                  <a:schemeClr val="bg2">
                    <a:lumMod val="50000"/>
                  </a:schemeClr>
                </a:solidFill>
              </a:rPr>
              <a:t>effect</a:t>
            </a:r>
            <a:r>
              <a:rPr lang="es-ES" sz="900" dirty="0">
                <a:solidFill>
                  <a:schemeClr val="bg2">
                    <a:lumMod val="50000"/>
                  </a:schemeClr>
                </a:solidFill>
              </a:rPr>
              <a:t> of Hop (</a:t>
            </a:r>
            <a:r>
              <a:rPr lang="es-ES" sz="900" dirty="0" err="1">
                <a:solidFill>
                  <a:schemeClr val="bg2">
                    <a:lumMod val="50000"/>
                  </a:schemeClr>
                </a:solidFill>
              </a:rPr>
              <a:t>Humulus</a:t>
            </a:r>
            <a:r>
              <a:rPr lang="es-ES" sz="900" dirty="0">
                <a:solidFill>
                  <a:schemeClr val="bg2">
                    <a:lumMod val="50000"/>
                  </a:schemeClr>
                </a:solidFill>
              </a:rPr>
              <a:t> </a:t>
            </a:r>
            <a:r>
              <a:rPr lang="es-ES" sz="900" dirty="0" err="1">
                <a:solidFill>
                  <a:schemeClr val="bg2">
                    <a:lumMod val="50000"/>
                  </a:schemeClr>
                </a:solidFill>
              </a:rPr>
              <a:t>lupulus</a:t>
            </a:r>
            <a:r>
              <a:rPr lang="es-ES" sz="900" dirty="0">
                <a:solidFill>
                  <a:schemeClr val="bg2">
                    <a:lumMod val="50000"/>
                  </a:schemeClr>
                </a:solidFill>
              </a:rPr>
              <a:t> L.) on </a:t>
            </a:r>
            <a:r>
              <a:rPr lang="es-ES" sz="900" dirty="0" err="1">
                <a:solidFill>
                  <a:schemeClr val="bg2">
                    <a:lumMod val="50000"/>
                  </a:schemeClr>
                </a:solidFill>
              </a:rPr>
              <a:t>early</a:t>
            </a:r>
            <a:r>
              <a:rPr lang="es-ES" sz="900" dirty="0">
                <a:solidFill>
                  <a:schemeClr val="bg2">
                    <a:lumMod val="50000"/>
                  </a:schemeClr>
                </a:solidFill>
              </a:rPr>
              <a:t> </a:t>
            </a:r>
            <a:r>
              <a:rPr lang="es-ES" sz="900" dirty="0" err="1">
                <a:solidFill>
                  <a:schemeClr val="bg2">
                    <a:lumMod val="50000"/>
                  </a:schemeClr>
                </a:solidFill>
              </a:rPr>
              <a:t>menopausal</a:t>
            </a:r>
            <a:r>
              <a:rPr lang="es-ES" sz="900" dirty="0">
                <a:solidFill>
                  <a:schemeClr val="bg2">
                    <a:lumMod val="50000"/>
                  </a:schemeClr>
                </a:solidFill>
              </a:rPr>
              <a:t> </a:t>
            </a:r>
            <a:r>
              <a:rPr lang="es-ES" sz="900" dirty="0" err="1">
                <a:solidFill>
                  <a:schemeClr val="bg2">
                    <a:lumMod val="50000"/>
                  </a:schemeClr>
                </a:solidFill>
              </a:rPr>
              <a:t>symptoms</a:t>
            </a:r>
            <a:r>
              <a:rPr lang="es-ES" sz="900" dirty="0">
                <a:solidFill>
                  <a:schemeClr val="bg2">
                    <a:lumMod val="50000"/>
                  </a:schemeClr>
                </a:solidFill>
              </a:rPr>
              <a:t> and </a:t>
            </a:r>
            <a:r>
              <a:rPr lang="es-ES" sz="900" dirty="0" err="1">
                <a:solidFill>
                  <a:schemeClr val="bg2">
                    <a:lumMod val="50000"/>
                  </a:schemeClr>
                </a:solidFill>
              </a:rPr>
              <a:t>hot</a:t>
            </a:r>
            <a:r>
              <a:rPr lang="es-ES" sz="900" dirty="0">
                <a:solidFill>
                  <a:schemeClr val="bg2">
                    <a:lumMod val="50000"/>
                  </a:schemeClr>
                </a:solidFill>
              </a:rPr>
              <a:t> flashes: A </a:t>
            </a:r>
            <a:r>
              <a:rPr lang="es-ES" sz="900" dirty="0" err="1">
                <a:solidFill>
                  <a:schemeClr val="bg2">
                    <a:lumMod val="50000"/>
                  </a:schemeClr>
                </a:solidFill>
              </a:rPr>
              <a:t>randomized</a:t>
            </a:r>
            <a:r>
              <a:rPr lang="es-ES" sz="900" dirty="0">
                <a:solidFill>
                  <a:schemeClr val="bg2">
                    <a:lumMod val="50000"/>
                  </a:schemeClr>
                </a:solidFill>
              </a:rPr>
              <a:t> </a:t>
            </a:r>
            <a:r>
              <a:rPr lang="es-ES" sz="900" dirty="0" err="1">
                <a:solidFill>
                  <a:schemeClr val="bg2">
                    <a:lumMod val="50000"/>
                  </a:schemeClr>
                </a:solidFill>
              </a:rPr>
              <a:t>placebocontrolled</a:t>
            </a:r>
            <a:r>
              <a:rPr lang="es-ES" sz="900" dirty="0">
                <a:solidFill>
                  <a:schemeClr val="bg2">
                    <a:lumMod val="50000"/>
                  </a:schemeClr>
                </a:solidFill>
              </a:rPr>
              <a:t> trial. </a:t>
            </a:r>
            <a:r>
              <a:rPr lang="es-ES" sz="900" dirty="0" err="1">
                <a:solidFill>
                  <a:schemeClr val="bg2">
                    <a:lumMod val="50000"/>
                  </a:schemeClr>
                </a:solidFill>
              </a:rPr>
              <a:t>Complement</a:t>
            </a:r>
            <a:r>
              <a:rPr lang="es-ES" sz="900" dirty="0">
                <a:solidFill>
                  <a:schemeClr val="bg2">
                    <a:lumMod val="50000"/>
                  </a:schemeClr>
                </a:solidFill>
              </a:rPr>
              <a:t> </a:t>
            </a:r>
            <a:r>
              <a:rPr lang="es-ES" sz="900" dirty="0" err="1">
                <a:solidFill>
                  <a:schemeClr val="bg2">
                    <a:lumMod val="50000"/>
                  </a:schemeClr>
                </a:solidFill>
              </a:rPr>
              <a:t>Ther</a:t>
            </a:r>
            <a:r>
              <a:rPr lang="es-ES" sz="900" dirty="0">
                <a:solidFill>
                  <a:schemeClr val="bg2">
                    <a:lumMod val="50000"/>
                  </a:schemeClr>
                </a:solidFill>
              </a:rPr>
              <a:t> </a:t>
            </a:r>
            <a:r>
              <a:rPr lang="es-ES" sz="900" dirty="0" err="1">
                <a:solidFill>
                  <a:schemeClr val="bg2">
                    <a:lumMod val="50000"/>
                  </a:schemeClr>
                </a:solidFill>
              </a:rPr>
              <a:t>Clin</a:t>
            </a:r>
            <a:r>
              <a:rPr lang="es-ES" sz="900" dirty="0">
                <a:solidFill>
                  <a:schemeClr val="bg2">
                    <a:lumMod val="50000"/>
                  </a:schemeClr>
                </a:solidFill>
              </a:rPr>
              <a:t> </a:t>
            </a:r>
            <a:r>
              <a:rPr lang="es-ES" sz="900" dirty="0" err="1">
                <a:solidFill>
                  <a:schemeClr val="bg2">
                    <a:lumMod val="50000"/>
                  </a:schemeClr>
                </a:solidFill>
              </a:rPr>
              <a:t>Pract</a:t>
            </a:r>
            <a:r>
              <a:rPr lang="es-ES" sz="900" dirty="0">
                <a:solidFill>
                  <a:schemeClr val="bg2">
                    <a:lumMod val="50000"/>
                  </a:schemeClr>
                </a:solidFill>
              </a:rPr>
              <a:t>. 2016;23; 130-5. 4. </a:t>
            </a:r>
            <a:r>
              <a:rPr lang="es-ES" sz="900" dirty="0" err="1">
                <a:solidFill>
                  <a:schemeClr val="bg2">
                    <a:lumMod val="50000"/>
                  </a:schemeClr>
                </a:solidFill>
              </a:rPr>
              <a:t>Rosic</a:t>
            </a:r>
            <a:r>
              <a:rPr lang="es-ES" sz="900" dirty="0">
                <a:solidFill>
                  <a:schemeClr val="bg2">
                    <a:lumMod val="50000"/>
                  </a:schemeClr>
                </a:solidFill>
              </a:rPr>
              <a:t> S, </a:t>
            </a:r>
            <a:r>
              <a:rPr lang="es-ES" sz="900" dirty="0" err="1">
                <a:solidFill>
                  <a:schemeClr val="bg2">
                    <a:lumMod val="50000"/>
                  </a:schemeClr>
                </a:solidFill>
              </a:rPr>
              <a:t>Kendic</a:t>
            </a:r>
            <a:r>
              <a:rPr lang="es-ES" sz="900" dirty="0">
                <a:solidFill>
                  <a:schemeClr val="bg2">
                    <a:lumMod val="50000"/>
                  </a:schemeClr>
                </a:solidFill>
              </a:rPr>
              <a:t> S, </a:t>
            </a:r>
            <a:r>
              <a:rPr lang="es-ES" sz="900" dirty="0" err="1">
                <a:solidFill>
                  <a:schemeClr val="bg2">
                    <a:lumMod val="50000"/>
                  </a:schemeClr>
                </a:solidFill>
              </a:rPr>
              <a:t>Rosic</a:t>
            </a:r>
            <a:r>
              <a:rPr lang="es-ES" sz="900" dirty="0">
                <a:solidFill>
                  <a:schemeClr val="bg2">
                    <a:lumMod val="50000"/>
                  </a:schemeClr>
                </a:solidFill>
              </a:rPr>
              <a:t> M. </a:t>
            </a:r>
            <a:r>
              <a:rPr lang="es-ES" sz="900" dirty="0" err="1">
                <a:solidFill>
                  <a:schemeClr val="bg2">
                    <a:lumMod val="50000"/>
                  </a:schemeClr>
                </a:solidFill>
              </a:rPr>
              <a:t>Phytoestrogens</a:t>
            </a:r>
            <a:r>
              <a:rPr lang="es-ES" sz="900" dirty="0">
                <a:solidFill>
                  <a:schemeClr val="bg2">
                    <a:lumMod val="50000"/>
                  </a:schemeClr>
                </a:solidFill>
              </a:rPr>
              <a:t> </a:t>
            </a:r>
            <a:r>
              <a:rPr lang="es-ES" sz="900" dirty="0" err="1">
                <a:solidFill>
                  <a:schemeClr val="bg2">
                    <a:lumMod val="50000"/>
                  </a:schemeClr>
                </a:solidFill>
              </a:rPr>
              <a:t>impact</a:t>
            </a:r>
            <a:r>
              <a:rPr lang="es-ES" sz="900" dirty="0">
                <a:solidFill>
                  <a:schemeClr val="bg2">
                    <a:lumMod val="50000"/>
                  </a:schemeClr>
                </a:solidFill>
              </a:rPr>
              <a:t> on </a:t>
            </a:r>
            <a:r>
              <a:rPr lang="es-ES" sz="900" dirty="0" err="1">
                <a:solidFill>
                  <a:schemeClr val="bg2">
                    <a:lumMod val="50000"/>
                  </a:schemeClr>
                </a:solidFill>
              </a:rPr>
              <a:t>menopausal</a:t>
            </a:r>
            <a:r>
              <a:rPr lang="es-ES" sz="900" dirty="0">
                <a:solidFill>
                  <a:schemeClr val="bg2">
                    <a:lumMod val="50000"/>
                  </a:schemeClr>
                </a:solidFill>
              </a:rPr>
              <a:t> </a:t>
            </a:r>
            <a:r>
              <a:rPr lang="es-ES" sz="900" dirty="0" err="1">
                <a:solidFill>
                  <a:schemeClr val="bg2">
                    <a:lumMod val="50000"/>
                  </a:schemeClr>
                </a:solidFill>
              </a:rPr>
              <a:t>symptomatology</a:t>
            </a:r>
            <a:r>
              <a:rPr lang="es-ES" sz="900" dirty="0">
                <a:solidFill>
                  <a:schemeClr val="bg2">
                    <a:lumMod val="50000"/>
                  </a:schemeClr>
                </a:solidFill>
              </a:rPr>
              <a:t>. Mater </a:t>
            </a:r>
            <a:r>
              <a:rPr lang="es-ES" sz="900" dirty="0" err="1">
                <a:solidFill>
                  <a:schemeClr val="bg2">
                    <a:lumMod val="50000"/>
                  </a:schemeClr>
                </a:solidFill>
              </a:rPr>
              <a:t>Sociomed</a:t>
            </a:r>
            <a:r>
              <a:rPr lang="es-ES" sz="900" dirty="0">
                <a:solidFill>
                  <a:schemeClr val="bg2">
                    <a:lumMod val="50000"/>
                  </a:schemeClr>
                </a:solidFill>
              </a:rPr>
              <a:t>. 2013; 25: 98. 5. </a:t>
            </a:r>
            <a:r>
              <a:rPr lang="es-ES" sz="900" dirty="0" err="1">
                <a:solidFill>
                  <a:schemeClr val="bg2">
                    <a:lumMod val="50000"/>
                  </a:schemeClr>
                </a:solidFill>
              </a:rPr>
              <a:t>Mohammad</a:t>
            </a:r>
            <a:r>
              <a:rPr lang="es-ES" sz="900" dirty="0">
                <a:solidFill>
                  <a:schemeClr val="bg2">
                    <a:lumMod val="50000"/>
                  </a:schemeClr>
                </a:solidFill>
              </a:rPr>
              <a:t> - </a:t>
            </a:r>
            <a:r>
              <a:rPr lang="es-ES" sz="900" dirty="0" err="1">
                <a:solidFill>
                  <a:schemeClr val="bg2">
                    <a:lumMod val="50000"/>
                  </a:schemeClr>
                </a:solidFill>
              </a:rPr>
              <a:t>Alizadeh</a:t>
            </a:r>
            <a:r>
              <a:rPr lang="es-ES" sz="900" dirty="0">
                <a:solidFill>
                  <a:schemeClr val="bg2">
                    <a:lumMod val="50000"/>
                  </a:schemeClr>
                </a:solidFill>
              </a:rPr>
              <a:t> - </a:t>
            </a:r>
            <a:r>
              <a:rPr lang="es-ES" sz="900" dirty="0" err="1">
                <a:solidFill>
                  <a:schemeClr val="bg2">
                    <a:lumMod val="50000"/>
                  </a:schemeClr>
                </a:solidFill>
              </a:rPr>
              <a:t>Charandabi</a:t>
            </a:r>
            <a:r>
              <a:rPr lang="es-ES" sz="900" dirty="0">
                <a:solidFill>
                  <a:schemeClr val="bg2">
                    <a:lumMod val="50000"/>
                  </a:schemeClr>
                </a:solidFill>
              </a:rPr>
              <a:t> S, </a:t>
            </a:r>
            <a:r>
              <a:rPr lang="es-ES" sz="900" dirty="0" err="1">
                <a:solidFill>
                  <a:schemeClr val="bg2">
                    <a:lumMod val="50000"/>
                  </a:schemeClr>
                </a:solidFill>
              </a:rPr>
              <a:t>Mirghafourvand</a:t>
            </a:r>
            <a:r>
              <a:rPr lang="es-ES" sz="900" dirty="0">
                <a:solidFill>
                  <a:schemeClr val="bg2">
                    <a:lumMod val="50000"/>
                  </a:schemeClr>
                </a:solidFill>
              </a:rPr>
              <a:t> M , Aghamiri V </a:t>
            </a:r>
            <a:r>
              <a:rPr lang="es-ES" sz="900" dirty="0" err="1">
                <a:solidFill>
                  <a:schemeClr val="bg2">
                    <a:lumMod val="50000"/>
                  </a:schemeClr>
                </a:solidFill>
              </a:rPr>
              <a:t>Nazemiyeh</a:t>
            </a:r>
            <a:r>
              <a:rPr lang="es-ES" sz="900" dirty="0">
                <a:solidFill>
                  <a:schemeClr val="bg2">
                    <a:lumMod val="50000"/>
                  </a:schemeClr>
                </a:solidFill>
              </a:rPr>
              <a:t> H, </a:t>
            </a:r>
            <a:r>
              <a:rPr lang="es-ES" sz="900" dirty="0" err="1">
                <a:solidFill>
                  <a:schemeClr val="bg2">
                    <a:lumMod val="50000"/>
                  </a:schemeClr>
                </a:solidFill>
              </a:rPr>
              <a:t>Soltanpoor</a:t>
            </a:r>
            <a:r>
              <a:rPr lang="es-ES" sz="900" dirty="0">
                <a:solidFill>
                  <a:schemeClr val="bg2">
                    <a:lumMod val="50000"/>
                  </a:schemeClr>
                </a:solidFill>
              </a:rPr>
              <a:t> S. </a:t>
            </a:r>
            <a:r>
              <a:rPr lang="es-ES" sz="900" dirty="0" err="1">
                <a:solidFill>
                  <a:schemeClr val="bg2">
                    <a:lumMod val="50000"/>
                  </a:schemeClr>
                </a:solidFill>
              </a:rPr>
              <a:t>Efficacy</a:t>
            </a:r>
            <a:r>
              <a:rPr lang="es-ES" sz="900" dirty="0">
                <a:solidFill>
                  <a:schemeClr val="bg2">
                    <a:lumMod val="50000"/>
                  </a:schemeClr>
                </a:solidFill>
              </a:rPr>
              <a:t> of hop (</a:t>
            </a:r>
            <a:r>
              <a:rPr lang="es-ES" sz="900" dirty="0" err="1">
                <a:solidFill>
                  <a:schemeClr val="bg2">
                    <a:lumMod val="50000"/>
                  </a:schemeClr>
                </a:solidFill>
              </a:rPr>
              <a:t>Humulus</a:t>
            </a:r>
            <a:r>
              <a:rPr lang="es-ES" sz="900" dirty="0">
                <a:solidFill>
                  <a:schemeClr val="bg2">
                    <a:lumMod val="50000"/>
                  </a:schemeClr>
                </a:solidFill>
              </a:rPr>
              <a:t> </a:t>
            </a:r>
            <a:r>
              <a:rPr lang="es-ES" sz="900" dirty="0" err="1">
                <a:solidFill>
                  <a:schemeClr val="bg2">
                    <a:lumMod val="50000"/>
                  </a:schemeClr>
                </a:solidFill>
              </a:rPr>
              <a:t>lupulus</a:t>
            </a:r>
            <a:r>
              <a:rPr lang="es-ES" sz="900" dirty="0">
                <a:solidFill>
                  <a:schemeClr val="bg2">
                    <a:lumMod val="50000"/>
                  </a:schemeClr>
                </a:solidFill>
              </a:rPr>
              <a:t> L.) on </a:t>
            </a:r>
            <a:r>
              <a:rPr lang="es-ES" sz="900" dirty="0" err="1">
                <a:solidFill>
                  <a:schemeClr val="bg2">
                    <a:lumMod val="50000"/>
                  </a:schemeClr>
                </a:solidFill>
              </a:rPr>
              <a:t>early</a:t>
            </a:r>
            <a:r>
              <a:rPr lang="es-ES" sz="900" dirty="0">
                <a:solidFill>
                  <a:schemeClr val="bg2">
                    <a:lumMod val="50000"/>
                  </a:schemeClr>
                </a:solidFill>
              </a:rPr>
              <a:t> </a:t>
            </a:r>
            <a:r>
              <a:rPr lang="es-ES" sz="900" dirty="0" err="1">
                <a:solidFill>
                  <a:schemeClr val="bg2">
                    <a:lumMod val="50000"/>
                  </a:schemeClr>
                </a:solidFill>
              </a:rPr>
              <a:t>menopausal</a:t>
            </a:r>
            <a:r>
              <a:rPr lang="es-ES" sz="900" dirty="0">
                <a:solidFill>
                  <a:schemeClr val="bg2">
                    <a:lumMod val="50000"/>
                  </a:schemeClr>
                </a:solidFill>
              </a:rPr>
              <a:t> </a:t>
            </a:r>
            <a:r>
              <a:rPr lang="es-ES" sz="900" dirty="0" err="1">
                <a:solidFill>
                  <a:schemeClr val="bg2">
                    <a:lumMod val="50000"/>
                  </a:schemeClr>
                </a:solidFill>
              </a:rPr>
              <a:t>symptoms</a:t>
            </a:r>
            <a:r>
              <a:rPr lang="es-ES" sz="900" dirty="0">
                <a:solidFill>
                  <a:schemeClr val="bg2">
                    <a:lumMod val="50000"/>
                  </a:schemeClr>
                </a:solidFill>
              </a:rPr>
              <a:t> in </a:t>
            </a:r>
            <a:r>
              <a:rPr lang="es-ES" sz="900" dirty="0" err="1">
                <a:solidFill>
                  <a:schemeClr val="bg2">
                    <a:lumMod val="50000"/>
                  </a:schemeClr>
                </a:solidFill>
              </a:rPr>
              <a:t>perimenopausal</a:t>
            </a:r>
            <a:r>
              <a:rPr lang="es-ES" sz="900" dirty="0">
                <a:solidFill>
                  <a:schemeClr val="bg2">
                    <a:lumMod val="50000"/>
                  </a:schemeClr>
                </a:solidFill>
              </a:rPr>
              <a:t> </a:t>
            </a:r>
            <a:r>
              <a:rPr lang="es-ES" sz="900" dirty="0" err="1">
                <a:solidFill>
                  <a:schemeClr val="bg2">
                    <a:lumMod val="50000"/>
                  </a:schemeClr>
                </a:solidFill>
              </a:rPr>
              <a:t>women</a:t>
            </a:r>
            <a:r>
              <a:rPr lang="es-ES" sz="900" dirty="0">
                <a:solidFill>
                  <a:schemeClr val="bg2">
                    <a:lumMod val="50000"/>
                  </a:schemeClr>
                </a:solidFill>
              </a:rPr>
              <a:t>: A </a:t>
            </a:r>
            <a:r>
              <a:rPr lang="es-ES" sz="900" dirty="0" err="1">
                <a:solidFill>
                  <a:schemeClr val="bg2">
                    <a:lumMod val="50000"/>
                  </a:schemeClr>
                </a:solidFill>
              </a:rPr>
              <a:t>randomized</a:t>
            </a:r>
            <a:r>
              <a:rPr lang="es-ES" sz="900" dirty="0">
                <a:solidFill>
                  <a:schemeClr val="bg2">
                    <a:lumMod val="50000"/>
                  </a:schemeClr>
                </a:solidFill>
              </a:rPr>
              <a:t> </a:t>
            </a:r>
            <a:r>
              <a:rPr lang="es-ES" sz="900" dirty="0" err="1">
                <a:solidFill>
                  <a:schemeClr val="bg2">
                    <a:lumMod val="50000"/>
                  </a:schemeClr>
                </a:solidFill>
              </a:rPr>
              <a:t>double</a:t>
            </a:r>
            <a:r>
              <a:rPr lang="es-ES" sz="900" dirty="0">
                <a:solidFill>
                  <a:schemeClr val="bg2">
                    <a:lumMod val="50000"/>
                  </a:schemeClr>
                </a:solidFill>
              </a:rPr>
              <a:t> </a:t>
            </a:r>
            <a:r>
              <a:rPr lang="es-ES" sz="900" dirty="0" err="1">
                <a:solidFill>
                  <a:schemeClr val="bg2">
                    <a:lumMod val="50000"/>
                  </a:schemeClr>
                </a:solidFill>
              </a:rPr>
              <a:t>blind</a:t>
            </a:r>
            <a:r>
              <a:rPr lang="es-ES" sz="900" dirty="0">
                <a:solidFill>
                  <a:schemeClr val="bg2">
                    <a:lumMod val="50000"/>
                  </a:schemeClr>
                </a:solidFill>
              </a:rPr>
              <a:t> placebo-</a:t>
            </a:r>
            <a:r>
              <a:rPr lang="es-ES" sz="900" dirty="0" err="1">
                <a:solidFill>
                  <a:schemeClr val="bg2">
                    <a:lumMod val="50000"/>
                  </a:schemeClr>
                </a:solidFill>
              </a:rPr>
              <a:t>controlled</a:t>
            </a:r>
            <a:r>
              <a:rPr lang="es-ES" sz="900" dirty="0">
                <a:solidFill>
                  <a:schemeClr val="bg2">
                    <a:lumMod val="50000"/>
                  </a:schemeClr>
                </a:solidFill>
              </a:rPr>
              <a:t> trial. SJKU 2014; 19: 12-22. </a:t>
            </a:r>
            <a:r>
              <a:rPr lang="en-US" sz="900" dirty="0">
                <a:solidFill>
                  <a:schemeClr val="bg2">
                    <a:lumMod val="50000"/>
                  </a:schemeClr>
                </a:solidFill>
              </a:rPr>
              <a:t>6. López </a:t>
            </a:r>
            <a:r>
              <a:rPr lang="en-US" sz="900" dirty="0" err="1">
                <a:solidFill>
                  <a:schemeClr val="bg2">
                    <a:lumMod val="50000"/>
                  </a:schemeClr>
                </a:solidFill>
              </a:rPr>
              <a:t>Larramendi</a:t>
            </a:r>
            <a:r>
              <a:rPr lang="en-US" sz="900" dirty="0">
                <a:solidFill>
                  <a:schemeClr val="bg2">
                    <a:lumMod val="50000"/>
                  </a:schemeClr>
                </a:solidFill>
              </a:rPr>
              <a:t> JL. </a:t>
            </a:r>
            <a:r>
              <a:rPr lang="en-US" sz="900" dirty="0" err="1">
                <a:solidFill>
                  <a:schemeClr val="bg2">
                    <a:lumMod val="50000"/>
                  </a:schemeClr>
                </a:solidFill>
              </a:rPr>
              <a:t>Toko</a:t>
            </a:r>
            <a:r>
              <a:rPr lang="en-US" sz="900" dirty="0">
                <a:solidFill>
                  <a:schemeClr val="bg2">
                    <a:lumMod val="50000"/>
                  </a:schemeClr>
                </a:solidFill>
              </a:rPr>
              <a:t>-Gin </a:t>
            </a:r>
            <a:r>
              <a:rPr lang="en-US" sz="900" dirty="0" err="1">
                <a:solidFill>
                  <a:schemeClr val="bg2">
                    <a:lumMod val="50000"/>
                  </a:schemeClr>
                </a:solidFill>
              </a:rPr>
              <a:t>Pract</a:t>
            </a:r>
            <a:r>
              <a:rPr lang="en-US" sz="900" dirty="0">
                <a:solidFill>
                  <a:schemeClr val="bg2">
                    <a:lumMod val="50000"/>
                  </a:schemeClr>
                </a:solidFill>
              </a:rPr>
              <a:t>. 2018: 3-16.</a:t>
            </a:r>
            <a:r>
              <a:rPr lang="es-ES" sz="900" dirty="0">
                <a:solidFill>
                  <a:schemeClr val="bg2">
                    <a:lumMod val="50000"/>
                  </a:schemeClr>
                </a:solidFill>
              </a:rPr>
              <a:t>7. </a:t>
            </a:r>
            <a:r>
              <a:rPr lang="es-ES" sz="900" dirty="0" err="1">
                <a:solidFill>
                  <a:schemeClr val="bg2">
                    <a:lumMod val="50000"/>
                  </a:schemeClr>
                </a:solidFill>
              </a:rPr>
              <a:t>Henneicke</a:t>
            </a:r>
            <a:r>
              <a:rPr lang="es-ES" sz="900" dirty="0">
                <a:solidFill>
                  <a:schemeClr val="bg2">
                    <a:lumMod val="50000"/>
                  </a:schemeClr>
                </a:solidFill>
              </a:rPr>
              <a:t>-von </a:t>
            </a:r>
            <a:r>
              <a:rPr lang="es-ES" sz="900" dirty="0" err="1">
                <a:solidFill>
                  <a:schemeClr val="bg2">
                    <a:lumMod val="50000"/>
                  </a:schemeClr>
                </a:solidFill>
              </a:rPr>
              <a:t>Zepelin</a:t>
            </a:r>
            <a:r>
              <a:rPr lang="es-ES" sz="900" dirty="0">
                <a:solidFill>
                  <a:schemeClr val="bg2">
                    <a:lumMod val="50000"/>
                  </a:schemeClr>
                </a:solidFill>
              </a:rPr>
              <a:t> HH.. 60 </a:t>
            </a:r>
            <a:r>
              <a:rPr lang="es-ES" sz="900" dirty="0" err="1">
                <a:solidFill>
                  <a:schemeClr val="bg2">
                    <a:lumMod val="50000"/>
                  </a:schemeClr>
                </a:solidFill>
              </a:rPr>
              <a:t>years</a:t>
            </a:r>
            <a:r>
              <a:rPr lang="es-ES" sz="900" dirty="0">
                <a:solidFill>
                  <a:schemeClr val="bg2">
                    <a:lumMod val="50000"/>
                  </a:schemeClr>
                </a:solidFill>
              </a:rPr>
              <a:t> of </a:t>
            </a:r>
            <a:r>
              <a:rPr lang="es-ES" sz="900" dirty="0" err="1">
                <a:solidFill>
                  <a:schemeClr val="bg2">
                    <a:lumMod val="50000"/>
                  </a:schemeClr>
                </a:solidFill>
              </a:rPr>
              <a:t>Cimicifuga</a:t>
            </a:r>
            <a:r>
              <a:rPr lang="es-ES" sz="900" dirty="0">
                <a:solidFill>
                  <a:schemeClr val="bg2">
                    <a:lumMod val="50000"/>
                  </a:schemeClr>
                </a:solidFill>
              </a:rPr>
              <a:t> </a:t>
            </a:r>
            <a:r>
              <a:rPr lang="es-ES" sz="900" dirty="0" err="1">
                <a:solidFill>
                  <a:schemeClr val="bg2">
                    <a:lumMod val="50000"/>
                  </a:schemeClr>
                </a:solidFill>
              </a:rPr>
              <a:t>racemosa</a:t>
            </a:r>
            <a:r>
              <a:rPr lang="es-ES" sz="900" dirty="0">
                <a:solidFill>
                  <a:schemeClr val="bg2">
                    <a:lumMod val="50000"/>
                  </a:schemeClr>
                </a:solidFill>
              </a:rPr>
              <a:t> medicinal </a:t>
            </a:r>
            <a:r>
              <a:rPr lang="es-ES" sz="900" dirty="0" err="1">
                <a:solidFill>
                  <a:schemeClr val="bg2">
                    <a:lumMod val="50000"/>
                  </a:schemeClr>
                </a:solidFill>
              </a:rPr>
              <a:t>products</a:t>
            </a:r>
            <a:r>
              <a:rPr lang="es-ES" sz="900" dirty="0">
                <a:solidFill>
                  <a:schemeClr val="bg2">
                    <a:lumMod val="50000"/>
                  </a:schemeClr>
                </a:solidFill>
              </a:rPr>
              <a:t> : </a:t>
            </a:r>
            <a:r>
              <a:rPr lang="es-ES" sz="900" dirty="0" err="1">
                <a:solidFill>
                  <a:schemeClr val="bg2">
                    <a:lumMod val="50000"/>
                  </a:schemeClr>
                </a:solidFill>
              </a:rPr>
              <a:t>Clinical</a:t>
            </a:r>
            <a:r>
              <a:rPr lang="es-ES" sz="900" dirty="0">
                <a:solidFill>
                  <a:schemeClr val="bg2">
                    <a:lumMod val="50000"/>
                  </a:schemeClr>
                </a:solidFill>
              </a:rPr>
              <a:t> </a:t>
            </a:r>
            <a:r>
              <a:rPr lang="es-ES" sz="900" dirty="0" err="1">
                <a:solidFill>
                  <a:schemeClr val="bg2">
                    <a:lumMod val="50000"/>
                  </a:schemeClr>
                </a:solidFill>
              </a:rPr>
              <a:t>research</a:t>
            </a:r>
            <a:r>
              <a:rPr lang="es-ES" sz="900" dirty="0">
                <a:solidFill>
                  <a:schemeClr val="bg2">
                    <a:lumMod val="50000"/>
                  </a:schemeClr>
                </a:solidFill>
              </a:rPr>
              <a:t> </a:t>
            </a:r>
            <a:r>
              <a:rPr lang="es-ES" sz="900" dirty="0" err="1">
                <a:solidFill>
                  <a:schemeClr val="bg2">
                    <a:lumMod val="50000"/>
                  </a:schemeClr>
                </a:solidFill>
              </a:rPr>
              <a:t>milestones</a:t>
            </a:r>
            <a:r>
              <a:rPr lang="es-ES" sz="900" dirty="0">
                <a:solidFill>
                  <a:schemeClr val="bg2">
                    <a:lumMod val="50000"/>
                  </a:schemeClr>
                </a:solidFill>
              </a:rPr>
              <a:t>, </a:t>
            </a:r>
            <a:r>
              <a:rPr lang="es-ES" sz="900" dirty="0" err="1">
                <a:solidFill>
                  <a:schemeClr val="bg2">
                    <a:lumMod val="50000"/>
                  </a:schemeClr>
                </a:solidFill>
              </a:rPr>
              <a:t>current</a:t>
            </a:r>
            <a:r>
              <a:rPr lang="es-ES" sz="900" dirty="0">
                <a:solidFill>
                  <a:schemeClr val="bg2">
                    <a:lumMod val="50000"/>
                  </a:schemeClr>
                </a:solidFill>
              </a:rPr>
              <a:t> </a:t>
            </a:r>
            <a:r>
              <a:rPr lang="es-ES" sz="900" dirty="0" err="1">
                <a:solidFill>
                  <a:schemeClr val="bg2">
                    <a:lumMod val="50000"/>
                  </a:schemeClr>
                </a:solidFill>
              </a:rPr>
              <a:t>study</a:t>
            </a:r>
            <a:r>
              <a:rPr lang="es-ES" sz="900" dirty="0">
                <a:solidFill>
                  <a:schemeClr val="bg2">
                    <a:lumMod val="50000"/>
                  </a:schemeClr>
                </a:solidFill>
              </a:rPr>
              <a:t> </a:t>
            </a:r>
            <a:r>
              <a:rPr lang="es-ES" sz="900" dirty="0" err="1">
                <a:solidFill>
                  <a:schemeClr val="bg2">
                    <a:lumMod val="50000"/>
                  </a:schemeClr>
                </a:solidFill>
              </a:rPr>
              <a:t>findings</a:t>
            </a:r>
            <a:r>
              <a:rPr lang="es-ES" sz="900" dirty="0">
                <a:solidFill>
                  <a:schemeClr val="bg2">
                    <a:lumMod val="50000"/>
                  </a:schemeClr>
                </a:solidFill>
              </a:rPr>
              <a:t> and </a:t>
            </a:r>
            <a:r>
              <a:rPr lang="es-ES" sz="900" dirty="0" err="1">
                <a:solidFill>
                  <a:schemeClr val="bg2">
                    <a:lumMod val="50000"/>
                  </a:schemeClr>
                </a:solidFill>
              </a:rPr>
              <a:t>current</a:t>
            </a:r>
            <a:r>
              <a:rPr lang="es-ES" sz="900" dirty="0">
                <a:solidFill>
                  <a:schemeClr val="bg2">
                    <a:lumMod val="50000"/>
                  </a:schemeClr>
                </a:solidFill>
              </a:rPr>
              <a:t> </a:t>
            </a:r>
            <a:r>
              <a:rPr lang="es-ES" sz="900" dirty="0" err="1">
                <a:solidFill>
                  <a:schemeClr val="bg2">
                    <a:lumMod val="50000"/>
                  </a:schemeClr>
                </a:solidFill>
              </a:rPr>
              <a:t>development</a:t>
            </a:r>
            <a:r>
              <a:rPr lang="es-ES" sz="900" dirty="0">
                <a:solidFill>
                  <a:schemeClr val="bg2">
                    <a:lumMod val="50000"/>
                  </a:schemeClr>
                </a:solidFill>
              </a:rPr>
              <a:t>. </a:t>
            </a:r>
            <a:r>
              <a:rPr lang="es-ES" sz="900" dirty="0" err="1">
                <a:solidFill>
                  <a:schemeClr val="bg2">
                    <a:lumMod val="50000"/>
                  </a:schemeClr>
                </a:solidFill>
              </a:rPr>
              <a:t>Wien</a:t>
            </a:r>
            <a:r>
              <a:rPr lang="es-ES" sz="900" dirty="0">
                <a:solidFill>
                  <a:schemeClr val="bg2">
                    <a:lumMod val="50000"/>
                  </a:schemeClr>
                </a:solidFill>
              </a:rPr>
              <a:t> </a:t>
            </a:r>
            <a:r>
              <a:rPr lang="es-ES" sz="900" dirty="0" err="1">
                <a:solidFill>
                  <a:schemeClr val="bg2">
                    <a:lumMod val="50000"/>
                  </a:schemeClr>
                </a:solidFill>
              </a:rPr>
              <a:t>Med</a:t>
            </a:r>
            <a:r>
              <a:rPr lang="es-ES" sz="900" dirty="0">
                <a:solidFill>
                  <a:schemeClr val="bg2">
                    <a:lumMod val="50000"/>
                  </a:schemeClr>
                </a:solidFill>
              </a:rPr>
              <a:t> </a:t>
            </a:r>
            <a:r>
              <a:rPr lang="es-ES" sz="900" dirty="0" err="1">
                <a:solidFill>
                  <a:schemeClr val="bg2">
                    <a:lumMod val="50000"/>
                  </a:schemeClr>
                </a:solidFill>
              </a:rPr>
              <a:t>Wochenschr</a:t>
            </a:r>
            <a:r>
              <a:rPr lang="es-ES" sz="900" dirty="0">
                <a:solidFill>
                  <a:schemeClr val="bg2">
                    <a:lumMod val="50000"/>
                  </a:schemeClr>
                </a:solidFill>
              </a:rPr>
              <a:t>. 2017 May;167(7-8):147-159. </a:t>
            </a:r>
            <a:r>
              <a:rPr lang="es-ES" sz="900" dirty="0" err="1">
                <a:solidFill>
                  <a:schemeClr val="bg2">
                    <a:lumMod val="50000"/>
                  </a:schemeClr>
                </a:solidFill>
              </a:rPr>
              <a:t>doi</a:t>
            </a:r>
            <a:r>
              <a:rPr lang="es-ES" sz="900" dirty="0">
                <a:solidFill>
                  <a:schemeClr val="bg2">
                    <a:lumMod val="50000"/>
                  </a:schemeClr>
                </a:solidFill>
              </a:rPr>
              <a:t>: 10.1007/s10354-016-0537-z. </a:t>
            </a:r>
            <a:r>
              <a:rPr lang="es-ES" sz="900" dirty="0" err="1">
                <a:solidFill>
                  <a:schemeClr val="bg2">
                    <a:lumMod val="50000"/>
                  </a:schemeClr>
                </a:solidFill>
              </a:rPr>
              <a:t>Epub</a:t>
            </a:r>
            <a:r>
              <a:rPr lang="es-ES" sz="900" dirty="0">
                <a:solidFill>
                  <a:schemeClr val="bg2">
                    <a:lumMod val="50000"/>
                  </a:schemeClr>
                </a:solidFill>
              </a:rPr>
              <a:t> 2017 Feb 2.</a:t>
            </a:r>
          </a:p>
        </p:txBody>
      </p:sp>
      <p:sp>
        <p:nvSpPr>
          <p:cNvPr id="13" name="CuadroTexto 12">
            <a:extLst>
              <a:ext uri="{FF2B5EF4-FFF2-40B4-BE49-F238E27FC236}">
                <a16:creationId xmlns:a16="http://schemas.microsoft.com/office/drawing/2014/main" id="{668342F5-40C9-9847-8A36-38A21E02F3E1}"/>
              </a:ext>
            </a:extLst>
          </p:cNvPr>
          <p:cNvSpPr txBox="1"/>
          <p:nvPr/>
        </p:nvSpPr>
        <p:spPr>
          <a:xfrm>
            <a:off x="1460170" y="2915022"/>
            <a:ext cx="4193537" cy="1477328"/>
          </a:xfrm>
          <a:prstGeom prst="rect">
            <a:avLst/>
          </a:prstGeom>
          <a:solidFill>
            <a:schemeClr val="bg1"/>
          </a:solidFill>
        </p:spPr>
        <p:txBody>
          <a:bodyPr wrap="square" rtlCol="0">
            <a:spAutoFit/>
          </a:bodyPr>
          <a:lstStyle/>
          <a:p>
            <a:r>
              <a:rPr lang="es-ES" dirty="0">
                <a:solidFill>
                  <a:schemeClr val="bg2">
                    <a:lumMod val="50000"/>
                  </a:schemeClr>
                </a:solidFill>
                <a:latin typeface="Calibri" panose="020F0502020204030204" pitchFamily="34" charset="0"/>
              </a:rPr>
              <a:t>MAYOR EFICACIA QUE ISOFLAVONAS</a:t>
            </a:r>
            <a:r>
              <a:rPr lang="es-ES" baseline="30000" dirty="0">
                <a:solidFill>
                  <a:schemeClr val="bg2">
                    <a:lumMod val="50000"/>
                  </a:schemeClr>
                </a:solidFill>
                <a:latin typeface="Calibri" panose="020F0502020204030204" pitchFamily="34" charset="0"/>
              </a:rPr>
              <a:t>6</a:t>
            </a:r>
          </a:p>
          <a:p>
            <a:r>
              <a:rPr lang="es-ES" dirty="0">
                <a:solidFill>
                  <a:schemeClr val="bg2">
                    <a:lumMod val="50000"/>
                  </a:schemeClr>
                </a:solidFill>
                <a:latin typeface="Calibri" panose="020F0502020204030204" pitchFamily="34" charset="0"/>
              </a:rPr>
              <a:t>El</a:t>
            </a:r>
            <a:r>
              <a:rPr lang="es-ES" dirty="0">
                <a:latin typeface="Calibri" panose="020F0502020204030204" pitchFamily="34" charset="0"/>
              </a:rPr>
              <a:t> </a:t>
            </a:r>
            <a:r>
              <a:rPr lang="es-ES" dirty="0">
                <a:solidFill>
                  <a:srgbClr val="7030A0"/>
                </a:solidFill>
                <a:latin typeface="Calibri" panose="020F0502020204030204" pitchFamily="34" charset="0"/>
              </a:rPr>
              <a:t>LUPRENOL® </a:t>
            </a:r>
            <a:r>
              <a:rPr lang="es-ES" dirty="0">
                <a:solidFill>
                  <a:schemeClr val="bg2">
                    <a:lumMod val="50000"/>
                  </a:schemeClr>
                </a:solidFill>
                <a:latin typeface="Calibri" panose="020F0502020204030204" pitchFamily="34" charset="0"/>
              </a:rPr>
              <a:t>disminuye el número de sofocos un 35,5% en 1 mes, un 70,5% en 2 meses y un </a:t>
            </a:r>
            <a:r>
              <a:rPr lang="es-ES" dirty="0">
                <a:solidFill>
                  <a:srgbClr val="7030A0"/>
                </a:solidFill>
                <a:latin typeface="Calibri" panose="020F0502020204030204" pitchFamily="34" charset="0"/>
              </a:rPr>
              <a:t>94,5% a los 3 meses </a:t>
            </a:r>
            <a:r>
              <a:rPr lang="es-ES" dirty="0">
                <a:solidFill>
                  <a:schemeClr val="bg2">
                    <a:lumMod val="50000"/>
                  </a:schemeClr>
                </a:solidFill>
                <a:latin typeface="Calibri" panose="020F0502020204030204" pitchFamily="34" charset="0"/>
              </a:rPr>
              <a:t>vs placebo.</a:t>
            </a:r>
            <a:endParaRPr lang="es-ES" baseline="30000" dirty="0">
              <a:solidFill>
                <a:schemeClr val="bg2">
                  <a:lumMod val="50000"/>
                </a:schemeClr>
              </a:solidFill>
              <a:latin typeface="Calibri" panose="020F0502020204030204" pitchFamily="34" charset="0"/>
            </a:endParaRPr>
          </a:p>
        </p:txBody>
      </p:sp>
      <p:sp>
        <p:nvSpPr>
          <p:cNvPr id="14" name="Elipse 13">
            <a:extLst>
              <a:ext uri="{FF2B5EF4-FFF2-40B4-BE49-F238E27FC236}">
                <a16:creationId xmlns:a16="http://schemas.microsoft.com/office/drawing/2014/main" id="{BAADA6C1-167E-8D44-B022-F83D7DFF3087}"/>
              </a:ext>
            </a:extLst>
          </p:cNvPr>
          <p:cNvSpPr/>
          <p:nvPr/>
        </p:nvSpPr>
        <p:spPr>
          <a:xfrm rot="1342596">
            <a:off x="9466866" y="1179771"/>
            <a:ext cx="2550098" cy="969543"/>
          </a:xfrm>
          <a:prstGeom prst="ellipse">
            <a:avLst/>
          </a:prstGeom>
          <a:solidFill>
            <a:schemeClr val="bg1"/>
          </a:solidFill>
          <a:ln w="38100">
            <a:solidFill>
              <a:srgbClr val="6924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7030A0"/>
                </a:solidFill>
                <a:latin typeface="Calibri" panose="020F0502020204030204" pitchFamily="34" charset="0"/>
              </a:rPr>
              <a:t>En pre, peri y posmenopausia</a:t>
            </a:r>
          </a:p>
        </p:txBody>
      </p:sp>
      <p:sp>
        <p:nvSpPr>
          <p:cNvPr id="15" name="CuadroTexto 14">
            <a:extLst>
              <a:ext uri="{FF2B5EF4-FFF2-40B4-BE49-F238E27FC236}">
                <a16:creationId xmlns:a16="http://schemas.microsoft.com/office/drawing/2014/main" id="{C29880B2-5A71-9342-ADC5-CBA5E15AB96F}"/>
              </a:ext>
            </a:extLst>
          </p:cNvPr>
          <p:cNvSpPr txBox="1"/>
          <p:nvPr/>
        </p:nvSpPr>
        <p:spPr>
          <a:xfrm>
            <a:off x="6538295" y="3125546"/>
            <a:ext cx="1394451" cy="707886"/>
          </a:xfrm>
          <a:prstGeom prst="rect">
            <a:avLst/>
          </a:prstGeom>
          <a:noFill/>
        </p:spPr>
        <p:txBody>
          <a:bodyPr wrap="square" rtlCol="0">
            <a:spAutoFit/>
          </a:bodyPr>
          <a:lstStyle/>
          <a:p>
            <a:r>
              <a:rPr lang="es-ES" sz="4000" b="1" dirty="0">
                <a:solidFill>
                  <a:srgbClr val="7030A0"/>
                </a:solidFill>
              </a:rPr>
              <a:t>40%</a:t>
            </a:r>
          </a:p>
        </p:txBody>
      </p:sp>
      <p:sp>
        <p:nvSpPr>
          <p:cNvPr id="16" name="Flecha: hacia abajo 15">
            <a:extLst>
              <a:ext uri="{FF2B5EF4-FFF2-40B4-BE49-F238E27FC236}">
                <a16:creationId xmlns:a16="http://schemas.microsoft.com/office/drawing/2014/main" id="{3B83ECFD-45BF-9448-8860-FBC721C51F6F}"/>
              </a:ext>
            </a:extLst>
          </p:cNvPr>
          <p:cNvSpPr/>
          <p:nvPr/>
        </p:nvSpPr>
        <p:spPr>
          <a:xfrm>
            <a:off x="702276" y="3154314"/>
            <a:ext cx="593214" cy="803077"/>
          </a:xfrm>
          <a:prstGeom prst="downArrow">
            <a:avLst/>
          </a:prstGeom>
          <a:solidFill>
            <a:srgbClr val="7030A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b="1"/>
          </a:p>
        </p:txBody>
      </p:sp>
      <p:sp>
        <p:nvSpPr>
          <p:cNvPr id="17" name="Titre 1">
            <a:extLst>
              <a:ext uri="{FF2B5EF4-FFF2-40B4-BE49-F238E27FC236}">
                <a16:creationId xmlns:a16="http://schemas.microsoft.com/office/drawing/2014/main" id="{86180A7F-14A6-D748-A138-8F6537CF0398}"/>
              </a:ext>
            </a:extLst>
          </p:cNvPr>
          <p:cNvSpPr txBox="1">
            <a:spLocks/>
          </p:cNvSpPr>
          <p:nvPr/>
        </p:nvSpPr>
        <p:spPr>
          <a:xfrm>
            <a:off x="238316" y="413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s-ES" sz="2800" dirty="0">
                <a:solidFill>
                  <a:schemeClr val="bg2">
                    <a:lumMod val="50000"/>
                  </a:schemeClr>
                </a:solidFill>
                <a:latin typeface="Calibri" panose="020F0502020204030204" pitchFamily="34" charset="0"/>
              </a:rPr>
              <a:t>SOFOCOS: Sinergia </a:t>
            </a:r>
            <a:r>
              <a:rPr lang="es-ES" sz="2800" dirty="0" err="1">
                <a:solidFill>
                  <a:schemeClr val="bg2">
                    <a:lumMod val="50000"/>
                  </a:schemeClr>
                </a:solidFill>
                <a:latin typeface="Calibri" panose="020F0502020204030204" pitchFamily="34" charset="0"/>
              </a:rPr>
              <a:t>Luprenol</a:t>
            </a:r>
            <a:r>
              <a:rPr lang="es-ES" sz="2800" dirty="0">
                <a:solidFill>
                  <a:schemeClr val="bg2">
                    <a:lumMod val="50000"/>
                  </a:schemeClr>
                </a:solidFill>
                <a:latin typeface="Calibri" panose="020F0502020204030204" pitchFamily="34" charset="0"/>
              </a:rPr>
              <a:t>® + </a:t>
            </a:r>
            <a:r>
              <a:rPr lang="es-ES" sz="2800" dirty="0" err="1">
                <a:solidFill>
                  <a:schemeClr val="bg2">
                    <a:lumMod val="50000"/>
                  </a:schemeClr>
                </a:solidFill>
                <a:latin typeface="Calibri" panose="020F0502020204030204" pitchFamily="34" charset="0"/>
              </a:rPr>
              <a:t>Cimicífuga</a:t>
            </a:r>
            <a:r>
              <a:rPr lang="es-ES" sz="2800" dirty="0">
                <a:solidFill>
                  <a:schemeClr val="bg2">
                    <a:lumMod val="50000"/>
                  </a:schemeClr>
                </a:solidFill>
                <a:latin typeface="Calibri" panose="020F0502020204030204" pitchFamily="34" charset="0"/>
              </a:rPr>
              <a:t> </a:t>
            </a:r>
            <a:endParaRPr lang="fr-FR" sz="2800" dirty="0">
              <a:solidFill>
                <a:schemeClr val="bg2">
                  <a:lumMod val="50000"/>
                </a:schemeClr>
              </a:solidFill>
              <a:latin typeface="Calibri" panose="020F0502020204030204" pitchFamily="34" charset="0"/>
            </a:endParaRPr>
          </a:p>
        </p:txBody>
      </p:sp>
      <p:sp>
        <p:nvSpPr>
          <p:cNvPr id="18" name="CuadroTexto 17">
            <a:extLst>
              <a:ext uri="{FF2B5EF4-FFF2-40B4-BE49-F238E27FC236}">
                <a16:creationId xmlns:a16="http://schemas.microsoft.com/office/drawing/2014/main" id="{A22D555C-FFCE-FA4E-A257-95807EA91266}"/>
              </a:ext>
            </a:extLst>
          </p:cNvPr>
          <p:cNvSpPr txBox="1"/>
          <p:nvPr/>
        </p:nvSpPr>
        <p:spPr>
          <a:xfrm>
            <a:off x="2920510" y="142329"/>
            <a:ext cx="6544765" cy="584775"/>
          </a:xfrm>
          <a:prstGeom prst="rect">
            <a:avLst/>
          </a:prstGeom>
          <a:noFill/>
        </p:spPr>
        <p:txBody>
          <a:bodyPr wrap="square" rtlCol="0">
            <a:spAutoFit/>
          </a:bodyPr>
          <a:lstStyle/>
          <a:p>
            <a:r>
              <a:rPr lang="es-ES" sz="3200" dirty="0">
                <a:solidFill>
                  <a:srgbClr val="7030A0"/>
                </a:solidFill>
              </a:rPr>
              <a:t>MANEJO INTEGRAL EN MENOPAUSIA </a:t>
            </a:r>
          </a:p>
        </p:txBody>
      </p:sp>
      <p:grpSp>
        <p:nvGrpSpPr>
          <p:cNvPr id="20" name="Grupo 19">
            <a:extLst>
              <a:ext uri="{FF2B5EF4-FFF2-40B4-BE49-F238E27FC236}">
                <a16:creationId xmlns:a16="http://schemas.microsoft.com/office/drawing/2014/main" id="{7F0A238D-A9F4-154D-9BE9-7BEBFBD9C685}"/>
              </a:ext>
            </a:extLst>
          </p:cNvPr>
          <p:cNvGrpSpPr/>
          <p:nvPr/>
        </p:nvGrpSpPr>
        <p:grpSpPr>
          <a:xfrm>
            <a:off x="10544101" y="105890"/>
            <a:ext cx="1390314" cy="469035"/>
            <a:chOff x="1337310" y="1668778"/>
            <a:chExt cx="1375590" cy="462699"/>
          </a:xfrm>
        </p:grpSpPr>
        <p:sp>
          <p:nvSpPr>
            <p:cNvPr id="21" name="Rectángulo: esquinas redondeadas 26">
              <a:extLst>
                <a:ext uri="{FF2B5EF4-FFF2-40B4-BE49-F238E27FC236}">
                  <a16:creationId xmlns:a16="http://schemas.microsoft.com/office/drawing/2014/main" id="{F0EEABD3-9C26-B745-BFE3-B8B35144B0B4}"/>
                </a:ext>
              </a:extLst>
            </p:cNvPr>
            <p:cNvSpPr/>
            <p:nvPr/>
          </p:nvSpPr>
          <p:spPr>
            <a:xfrm>
              <a:off x="1337310" y="1668778"/>
              <a:ext cx="1375590" cy="462699"/>
            </a:xfrm>
            <a:prstGeom prst="roundRect">
              <a:avLst/>
            </a:prstGeom>
            <a:solidFill>
              <a:srgbClr val="EBE1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7030A0"/>
                  </a:solidFill>
                </a:rPr>
                <a:t>   SOFOCOS</a:t>
              </a:r>
              <a:endParaRPr lang="es-ES" dirty="0">
                <a:solidFill>
                  <a:srgbClr val="7030A0"/>
                </a:solidFill>
              </a:endParaRPr>
            </a:p>
          </p:txBody>
        </p:sp>
        <p:pic>
          <p:nvPicPr>
            <p:cNvPr id="22" name="Imagen 21">
              <a:extLst>
                <a:ext uri="{FF2B5EF4-FFF2-40B4-BE49-F238E27FC236}">
                  <a16:creationId xmlns:a16="http://schemas.microsoft.com/office/drawing/2014/main" id="{B86F9A08-1CC6-E341-97C5-0E802F5D1B4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83749" y="1771069"/>
              <a:ext cx="267528" cy="266739"/>
            </a:xfrm>
            <a:prstGeom prst="rect">
              <a:avLst/>
            </a:prstGeom>
            <a:noFill/>
          </p:spPr>
        </p:pic>
      </p:grpSp>
    </p:spTree>
    <p:extLst>
      <p:ext uri="{BB962C8B-B14F-4D97-AF65-F5344CB8AC3E}">
        <p14:creationId xmlns:p14="http://schemas.microsoft.com/office/powerpoint/2010/main" val="2227504270"/>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32F363-0C56-4B63-BD1C-6363A15EA6DD}"/>
              </a:ext>
            </a:extLst>
          </p:cNvPr>
          <p:cNvSpPr>
            <a:spLocks noGrp="1"/>
          </p:cNvSpPr>
          <p:nvPr>
            <p:ph type="title"/>
          </p:nvPr>
        </p:nvSpPr>
        <p:spPr>
          <a:xfrm>
            <a:off x="794307" y="1166564"/>
            <a:ext cx="10515600" cy="1325563"/>
          </a:xfrm>
        </p:spPr>
        <p:txBody>
          <a:bodyPr>
            <a:normAutofit/>
          </a:bodyPr>
          <a:lstStyle/>
          <a:p>
            <a:pPr algn="ctr"/>
            <a:r>
              <a:rPr lang="es-ES" sz="2400" dirty="0">
                <a:solidFill>
                  <a:schemeClr val="bg2">
                    <a:lumMod val="50000"/>
                  </a:schemeClr>
                </a:solidFill>
                <a:latin typeface="Calibri" panose="020F0502020204030204" pitchFamily="34" charset="0"/>
              </a:rPr>
              <a:t>Datos importantes sobre LUPRENOL® </a:t>
            </a:r>
          </a:p>
        </p:txBody>
      </p:sp>
      <p:sp>
        <p:nvSpPr>
          <p:cNvPr id="5" name="CuadroTexto 4">
            <a:extLst>
              <a:ext uri="{FF2B5EF4-FFF2-40B4-BE49-F238E27FC236}">
                <a16:creationId xmlns:a16="http://schemas.microsoft.com/office/drawing/2014/main" id="{0B5F9C26-D919-4540-8292-B8A053659C61}"/>
              </a:ext>
            </a:extLst>
          </p:cNvPr>
          <p:cNvSpPr txBox="1"/>
          <p:nvPr/>
        </p:nvSpPr>
        <p:spPr>
          <a:xfrm>
            <a:off x="86497" y="6044649"/>
            <a:ext cx="3684022" cy="261610"/>
          </a:xfrm>
          <a:prstGeom prst="rect">
            <a:avLst/>
          </a:prstGeom>
          <a:solidFill>
            <a:schemeClr val="bg1"/>
          </a:solidFill>
        </p:spPr>
        <p:txBody>
          <a:bodyPr wrap="none" rtlCol="0">
            <a:spAutoFit/>
          </a:bodyPr>
          <a:lstStyle/>
          <a:p>
            <a:r>
              <a:rPr lang="da-DK" sz="1100">
                <a:solidFill>
                  <a:srgbClr val="A3883F"/>
                </a:solidFill>
                <a:latin typeface="Gotham Book" panose="02000603040000020004" pitchFamily="2" charset="0"/>
              </a:rPr>
              <a:t>Referencias: López Larramendi JL. Toko-Gin Pract. 2018: 3-16.</a:t>
            </a:r>
            <a:endParaRPr lang="es-ES" sz="1100">
              <a:solidFill>
                <a:srgbClr val="A3883F"/>
              </a:solidFill>
            </a:endParaRPr>
          </a:p>
        </p:txBody>
      </p:sp>
      <p:sp>
        <p:nvSpPr>
          <p:cNvPr id="3" name="CuadroTexto 2">
            <a:extLst>
              <a:ext uri="{FF2B5EF4-FFF2-40B4-BE49-F238E27FC236}">
                <a16:creationId xmlns:a16="http://schemas.microsoft.com/office/drawing/2014/main" id="{63714528-E3D9-404E-A311-9987F5876645}"/>
              </a:ext>
            </a:extLst>
          </p:cNvPr>
          <p:cNvSpPr txBox="1"/>
          <p:nvPr/>
        </p:nvSpPr>
        <p:spPr>
          <a:xfrm>
            <a:off x="964132" y="2178601"/>
            <a:ext cx="10515600" cy="3477875"/>
          </a:xfrm>
          <a:prstGeom prst="rect">
            <a:avLst/>
          </a:prstGeom>
          <a:noFill/>
        </p:spPr>
        <p:txBody>
          <a:bodyPr wrap="square" rtlCol="0">
            <a:spAutoFit/>
          </a:bodyPr>
          <a:lstStyle/>
          <a:p>
            <a:endParaRPr lang="es-ES" sz="2000" b="1" dirty="0">
              <a:solidFill>
                <a:srgbClr val="7030A0"/>
              </a:solidFill>
            </a:endParaRPr>
          </a:p>
          <a:p>
            <a:pPr marL="285750" indent="-285750">
              <a:buFont typeface="Arial" panose="020B0604020202020204" pitchFamily="34" charset="0"/>
              <a:buChar char="•"/>
            </a:pPr>
            <a:r>
              <a:rPr lang="es-ES" sz="2000" b="1" dirty="0">
                <a:solidFill>
                  <a:srgbClr val="7030A0"/>
                </a:solidFill>
                <a:latin typeface="Gotham Book" panose="02000603040000020004" pitchFamily="2" charset="0"/>
              </a:rPr>
              <a:t>Sinergia entre los efectos positivos de 8-PN y XN </a:t>
            </a:r>
            <a:r>
              <a:rPr lang="es-ES" sz="2000" dirty="0">
                <a:solidFill>
                  <a:schemeClr val="bg2">
                    <a:lumMod val="50000"/>
                  </a:schemeClr>
                </a:solidFill>
                <a:latin typeface="Gotham Book" panose="02000603040000020004" pitchFamily="2" charset="0"/>
                <a:sym typeface="Wingdings" panose="05000000000000000000" pitchFamily="2" charset="2"/>
              </a:rPr>
              <a:t> reductor de los niveles de TAG, antioxidante, antiinflamatorio, </a:t>
            </a:r>
            <a:r>
              <a:rPr lang="es-ES" sz="2000" dirty="0" err="1">
                <a:solidFill>
                  <a:schemeClr val="bg2">
                    <a:lumMod val="50000"/>
                  </a:schemeClr>
                </a:solidFill>
                <a:latin typeface="Gotham Book" panose="02000603040000020004" pitchFamily="2" charset="0"/>
                <a:sym typeface="Wingdings" panose="05000000000000000000" pitchFamily="2" charset="2"/>
              </a:rPr>
              <a:t>antiinfeccioso</a:t>
            </a:r>
            <a:r>
              <a:rPr lang="es-ES" sz="2000" dirty="0">
                <a:solidFill>
                  <a:schemeClr val="bg2">
                    <a:lumMod val="50000"/>
                  </a:schemeClr>
                </a:solidFill>
                <a:latin typeface="Gotham Book" panose="02000603040000020004" pitchFamily="2" charset="0"/>
                <a:sym typeface="Wingdings" panose="05000000000000000000" pitchFamily="2" charset="2"/>
              </a:rPr>
              <a:t>, </a:t>
            </a:r>
            <a:r>
              <a:rPr lang="es-ES" sz="2000" dirty="0" err="1">
                <a:solidFill>
                  <a:schemeClr val="bg2">
                    <a:lumMod val="50000"/>
                  </a:schemeClr>
                </a:solidFill>
                <a:latin typeface="Gotham Book" panose="02000603040000020004" pitchFamily="2" charset="0"/>
                <a:sym typeface="Wingdings" panose="05000000000000000000" pitchFamily="2" charset="2"/>
              </a:rPr>
              <a:t>antiproliferativo</a:t>
            </a:r>
            <a:r>
              <a:rPr lang="es-ES" sz="2000" dirty="0">
                <a:solidFill>
                  <a:schemeClr val="bg2">
                    <a:lumMod val="50000"/>
                  </a:schemeClr>
                </a:solidFill>
                <a:latin typeface="Gotham Book" panose="02000603040000020004" pitchFamily="2" charset="0"/>
                <a:sym typeface="Wingdings" panose="05000000000000000000" pitchFamily="2" charset="2"/>
              </a:rPr>
              <a:t> y </a:t>
            </a:r>
            <a:r>
              <a:rPr lang="es-ES" sz="2000" dirty="0" err="1">
                <a:solidFill>
                  <a:schemeClr val="bg2">
                    <a:lumMod val="50000"/>
                  </a:schemeClr>
                </a:solidFill>
                <a:latin typeface="Gotham Book" panose="02000603040000020004" pitchFamily="2" charset="0"/>
                <a:sym typeface="Wingdings" panose="05000000000000000000" pitchFamily="2" charset="2"/>
              </a:rPr>
              <a:t>antiangiogénico</a:t>
            </a:r>
            <a:r>
              <a:rPr lang="es-ES" sz="2000" dirty="0">
                <a:solidFill>
                  <a:schemeClr val="bg2">
                    <a:lumMod val="50000"/>
                  </a:schemeClr>
                </a:solidFill>
                <a:latin typeface="Gotham Book" panose="02000603040000020004" pitchFamily="2" charset="0"/>
                <a:sym typeface="Wingdings" panose="05000000000000000000" pitchFamily="2" charset="2"/>
              </a:rPr>
              <a:t>.</a:t>
            </a:r>
          </a:p>
          <a:p>
            <a:endParaRPr lang="es-ES" sz="2000" dirty="0">
              <a:solidFill>
                <a:schemeClr val="bg2">
                  <a:lumMod val="50000"/>
                </a:schemeClr>
              </a:solidFill>
              <a:latin typeface="Gotham Book" panose="02000603040000020004" pitchFamily="2" charset="0"/>
              <a:sym typeface="Wingdings" panose="05000000000000000000" pitchFamily="2" charset="2"/>
            </a:endParaRPr>
          </a:p>
          <a:p>
            <a:pPr marL="285750" indent="-285750">
              <a:buFont typeface="Arial" panose="020B0604020202020204" pitchFamily="34" charset="0"/>
              <a:buChar char="•"/>
            </a:pPr>
            <a:r>
              <a:rPr lang="es-ES" sz="2000" b="1" dirty="0">
                <a:solidFill>
                  <a:srgbClr val="7030A0"/>
                </a:solidFill>
                <a:latin typeface="Gotham Book" panose="02000603040000020004" pitchFamily="2" charset="0"/>
                <a:sym typeface="Wingdings" panose="05000000000000000000" pitchFamily="2" charset="2"/>
              </a:rPr>
              <a:t>Sinergia en el mecanismo de acción de 8-PN y </a:t>
            </a:r>
            <a:r>
              <a:rPr lang="es-ES" sz="2000" b="1" i="1" dirty="0" err="1">
                <a:solidFill>
                  <a:srgbClr val="7030A0"/>
                </a:solidFill>
                <a:latin typeface="Gotham Book" panose="02000603040000020004" pitchFamily="2" charset="0"/>
                <a:sym typeface="Wingdings" panose="05000000000000000000" pitchFamily="2" charset="2"/>
              </a:rPr>
              <a:t>cimicifuga</a:t>
            </a:r>
            <a:r>
              <a:rPr lang="es-ES" sz="2000" dirty="0">
                <a:solidFill>
                  <a:srgbClr val="7030A0"/>
                </a:solidFill>
                <a:latin typeface="Gotham Book" panose="02000603040000020004" pitchFamily="2" charset="0"/>
                <a:sym typeface="Wingdings" panose="05000000000000000000" pitchFamily="2" charset="2"/>
              </a:rPr>
              <a:t> </a:t>
            </a:r>
            <a:r>
              <a:rPr lang="es-ES" sz="2000" dirty="0">
                <a:solidFill>
                  <a:schemeClr val="bg2">
                    <a:lumMod val="50000"/>
                  </a:schemeClr>
                </a:solidFill>
                <a:latin typeface="Gotham Book" panose="02000603040000020004" pitchFamily="2" charset="0"/>
                <a:sym typeface="Wingdings" panose="05000000000000000000" pitchFamily="2" charset="2"/>
              </a:rPr>
              <a:t>  diferentes mecanismos de acción sobre un mismo síntoma. Así </a:t>
            </a:r>
            <a:r>
              <a:rPr lang="es-ES" sz="2000" b="1" dirty="0">
                <a:solidFill>
                  <a:schemeClr val="bg2">
                    <a:lumMod val="50000"/>
                  </a:schemeClr>
                </a:solidFill>
                <a:latin typeface="Gotham Book" panose="02000603040000020004" pitchFamily="2" charset="0"/>
                <a:sym typeface="Wingdings" panose="05000000000000000000" pitchFamily="2" charset="2"/>
              </a:rPr>
              <a:t>se evitan los posibles antagonismos al combinar </a:t>
            </a:r>
            <a:r>
              <a:rPr lang="es-ES" sz="2000" b="1" dirty="0" err="1">
                <a:solidFill>
                  <a:schemeClr val="bg2">
                    <a:lumMod val="50000"/>
                  </a:schemeClr>
                </a:solidFill>
                <a:latin typeface="Gotham Book" panose="02000603040000020004" pitchFamily="2" charset="0"/>
                <a:sym typeface="Wingdings" panose="05000000000000000000" pitchFamily="2" charset="2"/>
              </a:rPr>
              <a:t>fitoestrógenos</a:t>
            </a:r>
            <a:r>
              <a:rPr lang="es-ES" sz="2000" b="1" dirty="0">
                <a:solidFill>
                  <a:schemeClr val="bg2">
                    <a:lumMod val="50000"/>
                  </a:schemeClr>
                </a:solidFill>
                <a:latin typeface="Gotham Book" panose="02000603040000020004" pitchFamily="2" charset="0"/>
                <a:sym typeface="Wingdings" panose="05000000000000000000" pitchFamily="2" charset="2"/>
              </a:rPr>
              <a:t> </a:t>
            </a:r>
            <a:r>
              <a:rPr lang="es-ES" sz="2000" dirty="0">
                <a:solidFill>
                  <a:schemeClr val="bg2">
                    <a:lumMod val="50000"/>
                  </a:schemeClr>
                </a:solidFill>
                <a:latin typeface="Gotham Book" panose="02000603040000020004" pitchFamily="2" charset="0"/>
                <a:sym typeface="Wingdings" panose="05000000000000000000" pitchFamily="2" charset="2"/>
              </a:rPr>
              <a:t>de diferente naturaleza, que actúan sobre los mismos receptores </a:t>
            </a:r>
            <a:r>
              <a:rPr lang="es-ES" sz="2000" dirty="0" err="1">
                <a:solidFill>
                  <a:schemeClr val="bg2">
                    <a:lumMod val="50000"/>
                  </a:schemeClr>
                </a:solidFill>
                <a:latin typeface="Gotham Book" panose="02000603040000020004" pitchFamily="2" charset="0"/>
                <a:sym typeface="Wingdings" panose="05000000000000000000" pitchFamily="2" charset="2"/>
              </a:rPr>
              <a:t>estrogénicos</a:t>
            </a:r>
            <a:r>
              <a:rPr lang="es-ES" sz="2000" dirty="0">
                <a:solidFill>
                  <a:schemeClr val="bg2">
                    <a:lumMod val="50000"/>
                  </a:schemeClr>
                </a:solidFill>
                <a:latin typeface="Gotham Book" panose="02000603040000020004" pitchFamily="2" charset="0"/>
                <a:sym typeface="Wingdings" panose="05000000000000000000" pitchFamily="2" charset="2"/>
              </a:rPr>
              <a:t>.</a:t>
            </a:r>
          </a:p>
          <a:p>
            <a:pPr marL="285750" indent="-285750">
              <a:buFont typeface="Arial" panose="020B0604020202020204" pitchFamily="34" charset="0"/>
              <a:buChar char="•"/>
            </a:pPr>
            <a:endParaRPr lang="es-ES" sz="2000" dirty="0">
              <a:solidFill>
                <a:schemeClr val="bg2">
                  <a:lumMod val="50000"/>
                </a:schemeClr>
              </a:solidFill>
              <a:latin typeface="Gotham Book" panose="02000603040000020004" pitchFamily="2" charset="0"/>
              <a:sym typeface="Wingdings" panose="05000000000000000000" pitchFamily="2" charset="2"/>
            </a:endParaRPr>
          </a:p>
          <a:p>
            <a:pPr marL="1200150" lvl="2" indent="-285750">
              <a:buFont typeface="Arial" panose="020B0604020202020204" pitchFamily="34" charset="0"/>
              <a:buChar char="•"/>
            </a:pPr>
            <a:r>
              <a:rPr lang="es-ES" sz="2000" dirty="0">
                <a:solidFill>
                  <a:schemeClr val="bg2">
                    <a:lumMod val="50000"/>
                  </a:schemeClr>
                </a:solidFill>
              </a:rPr>
              <a:t>Sinergia beneficiosa sobre pacientes con </a:t>
            </a:r>
            <a:r>
              <a:rPr lang="es-ES" sz="2000" b="1" dirty="0">
                <a:solidFill>
                  <a:srgbClr val="7030A0"/>
                </a:solidFill>
              </a:rPr>
              <a:t>cáncer de mama</a:t>
            </a:r>
            <a:r>
              <a:rPr lang="es-ES" sz="2000" dirty="0">
                <a:solidFill>
                  <a:schemeClr val="bg2">
                    <a:lumMod val="50000"/>
                  </a:schemeClr>
                </a:solidFill>
              </a:rPr>
              <a:t>, ejerciendo un efecto protector. </a:t>
            </a:r>
          </a:p>
          <a:p>
            <a:pPr lvl="2"/>
            <a:endParaRPr lang="es-ES" sz="2000" dirty="0">
              <a:solidFill>
                <a:schemeClr val="bg2">
                  <a:lumMod val="50000"/>
                </a:schemeClr>
              </a:solidFill>
              <a:latin typeface="Gotham Book" panose="02000603040000020004" pitchFamily="2" charset="0"/>
              <a:sym typeface="Wingdings" panose="05000000000000000000" pitchFamily="2" charset="2"/>
            </a:endParaRPr>
          </a:p>
        </p:txBody>
      </p:sp>
      <p:sp>
        <p:nvSpPr>
          <p:cNvPr id="7" name="Titre 1">
            <a:extLst>
              <a:ext uri="{FF2B5EF4-FFF2-40B4-BE49-F238E27FC236}">
                <a16:creationId xmlns:a16="http://schemas.microsoft.com/office/drawing/2014/main" id="{A2828FAB-47B2-432B-A3C7-D3A00511AD4A}"/>
              </a:ext>
            </a:extLst>
          </p:cNvPr>
          <p:cNvSpPr txBox="1">
            <a:spLocks/>
          </p:cNvSpPr>
          <p:nvPr/>
        </p:nvSpPr>
        <p:spPr>
          <a:xfrm>
            <a:off x="624482" y="464865"/>
            <a:ext cx="965835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s-ES" sz="2800" dirty="0">
                <a:solidFill>
                  <a:schemeClr val="bg2">
                    <a:lumMod val="50000"/>
                  </a:schemeClr>
                </a:solidFill>
                <a:latin typeface="Calibri" panose="020F0502020204030204" pitchFamily="34" charset="0"/>
              </a:rPr>
              <a:t>SOFOCOS: Sinergia </a:t>
            </a:r>
            <a:r>
              <a:rPr lang="es-ES" sz="2800" dirty="0" err="1">
                <a:solidFill>
                  <a:schemeClr val="bg2">
                    <a:lumMod val="50000"/>
                  </a:schemeClr>
                </a:solidFill>
                <a:latin typeface="Calibri" panose="020F0502020204030204" pitchFamily="34" charset="0"/>
              </a:rPr>
              <a:t>Luprenol</a:t>
            </a:r>
            <a:r>
              <a:rPr lang="es-ES" sz="2800" dirty="0">
                <a:solidFill>
                  <a:schemeClr val="bg2">
                    <a:lumMod val="50000"/>
                  </a:schemeClr>
                </a:solidFill>
                <a:latin typeface="Calibri" panose="020F0502020204030204" pitchFamily="34" charset="0"/>
              </a:rPr>
              <a:t>® + </a:t>
            </a:r>
            <a:r>
              <a:rPr lang="es-ES" sz="2800" dirty="0" err="1">
                <a:solidFill>
                  <a:schemeClr val="bg2">
                    <a:lumMod val="50000"/>
                  </a:schemeClr>
                </a:solidFill>
                <a:latin typeface="Calibri" panose="020F0502020204030204" pitchFamily="34" charset="0"/>
              </a:rPr>
              <a:t>Cimicífuga</a:t>
            </a:r>
            <a:r>
              <a:rPr lang="es-ES" sz="2800" dirty="0">
                <a:solidFill>
                  <a:schemeClr val="bg2">
                    <a:lumMod val="50000"/>
                  </a:schemeClr>
                </a:solidFill>
                <a:latin typeface="Calibri" panose="020F0502020204030204" pitchFamily="34" charset="0"/>
              </a:rPr>
              <a:t> </a:t>
            </a:r>
            <a:endParaRPr lang="fr-FR" sz="2800" dirty="0">
              <a:solidFill>
                <a:schemeClr val="bg2">
                  <a:lumMod val="50000"/>
                </a:schemeClr>
              </a:solidFill>
              <a:latin typeface="Calibri" panose="020F0502020204030204" pitchFamily="34" charset="0"/>
            </a:endParaRPr>
          </a:p>
        </p:txBody>
      </p:sp>
      <p:sp>
        <p:nvSpPr>
          <p:cNvPr id="8" name="CuadroTexto 7">
            <a:extLst>
              <a:ext uri="{FF2B5EF4-FFF2-40B4-BE49-F238E27FC236}">
                <a16:creationId xmlns:a16="http://schemas.microsoft.com/office/drawing/2014/main" id="{9FAC463C-A542-1842-B899-47D143DBA18A}"/>
              </a:ext>
            </a:extLst>
          </p:cNvPr>
          <p:cNvSpPr txBox="1"/>
          <p:nvPr/>
        </p:nvSpPr>
        <p:spPr>
          <a:xfrm>
            <a:off x="2920510" y="142329"/>
            <a:ext cx="6544765" cy="584775"/>
          </a:xfrm>
          <a:prstGeom prst="rect">
            <a:avLst/>
          </a:prstGeom>
          <a:noFill/>
        </p:spPr>
        <p:txBody>
          <a:bodyPr wrap="square" rtlCol="0">
            <a:spAutoFit/>
          </a:bodyPr>
          <a:lstStyle/>
          <a:p>
            <a:r>
              <a:rPr lang="es-ES" sz="3200" dirty="0">
                <a:solidFill>
                  <a:srgbClr val="7030A0"/>
                </a:solidFill>
              </a:rPr>
              <a:t>MANEJO INTEGRAL EN MENOPAUSIA </a:t>
            </a:r>
          </a:p>
        </p:txBody>
      </p:sp>
      <p:sp>
        <p:nvSpPr>
          <p:cNvPr id="9" name="Rectángulo 8">
            <a:extLst>
              <a:ext uri="{FF2B5EF4-FFF2-40B4-BE49-F238E27FC236}">
                <a16:creationId xmlns:a16="http://schemas.microsoft.com/office/drawing/2014/main" id="{351FC31C-A7AB-7846-A05F-DE25E58A50F6}"/>
              </a:ext>
            </a:extLst>
          </p:cNvPr>
          <p:cNvSpPr/>
          <p:nvPr/>
        </p:nvSpPr>
        <p:spPr>
          <a:xfrm>
            <a:off x="86497" y="0"/>
            <a:ext cx="2100649"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a:extLst>
              <a:ext uri="{FF2B5EF4-FFF2-40B4-BE49-F238E27FC236}">
                <a16:creationId xmlns:a16="http://schemas.microsoft.com/office/drawing/2014/main" id="{C116B3F9-6964-5647-A7EE-1B5E89C1361C}"/>
              </a:ext>
            </a:extLst>
          </p:cNvPr>
          <p:cNvSpPr/>
          <p:nvPr/>
        </p:nvSpPr>
        <p:spPr>
          <a:xfrm>
            <a:off x="10639168" y="5764427"/>
            <a:ext cx="1375720"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1" name="Grupo 10">
            <a:extLst>
              <a:ext uri="{FF2B5EF4-FFF2-40B4-BE49-F238E27FC236}">
                <a16:creationId xmlns:a16="http://schemas.microsoft.com/office/drawing/2014/main" id="{8AE10FE1-86E0-3C44-9272-72E22D7B18EC}"/>
              </a:ext>
            </a:extLst>
          </p:cNvPr>
          <p:cNvGrpSpPr/>
          <p:nvPr/>
        </p:nvGrpSpPr>
        <p:grpSpPr>
          <a:xfrm>
            <a:off x="10452661" y="230348"/>
            <a:ext cx="1390314" cy="469035"/>
            <a:chOff x="1337310" y="1668778"/>
            <a:chExt cx="1375590" cy="462699"/>
          </a:xfrm>
        </p:grpSpPr>
        <p:sp>
          <p:nvSpPr>
            <p:cNvPr id="12" name="Rectángulo: esquinas redondeadas 26">
              <a:extLst>
                <a:ext uri="{FF2B5EF4-FFF2-40B4-BE49-F238E27FC236}">
                  <a16:creationId xmlns:a16="http://schemas.microsoft.com/office/drawing/2014/main" id="{861261D9-DF79-0845-B4DB-A30A3A71981C}"/>
                </a:ext>
              </a:extLst>
            </p:cNvPr>
            <p:cNvSpPr/>
            <p:nvPr/>
          </p:nvSpPr>
          <p:spPr>
            <a:xfrm>
              <a:off x="1337310" y="1668778"/>
              <a:ext cx="1375590" cy="462699"/>
            </a:xfrm>
            <a:prstGeom prst="roundRect">
              <a:avLst/>
            </a:prstGeom>
            <a:solidFill>
              <a:srgbClr val="EBE1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7030A0"/>
                  </a:solidFill>
                </a:rPr>
                <a:t>   SOFOCOS</a:t>
              </a:r>
              <a:endParaRPr lang="es-ES" dirty="0">
                <a:solidFill>
                  <a:srgbClr val="7030A0"/>
                </a:solidFill>
              </a:endParaRPr>
            </a:p>
          </p:txBody>
        </p:sp>
        <p:pic>
          <p:nvPicPr>
            <p:cNvPr id="13" name="Imagen 12">
              <a:extLst>
                <a:ext uri="{FF2B5EF4-FFF2-40B4-BE49-F238E27FC236}">
                  <a16:creationId xmlns:a16="http://schemas.microsoft.com/office/drawing/2014/main" id="{8A135DD2-5D93-7243-B137-CFB04AB4AB7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83749" y="1771069"/>
              <a:ext cx="267528" cy="266739"/>
            </a:xfrm>
            <a:prstGeom prst="rect">
              <a:avLst/>
            </a:prstGeom>
            <a:noFill/>
          </p:spPr>
        </p:pic>
      </p:grpSp>
    </p:spTree>
    <p:extLst>
      <p:ext uri="{BB962C8B-B14F-4D97-AF65-F5344CB8AC3E}">
        <p14:creationId xmlns:p14="http://schemas.microsoft.com/office/powerpoint/2010/main" val="40934063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A8C57168-07FD-4047-B9C3-E064480EEFF4}"/>
              </a:ext>
            </a:extLst>
          </p:cNvPr>
          <p:cNvSpPr txBox="1">
            <a:spLocks/>
          </p:cNvSpPr>
          <p:nvPr/>
        </p:nvSpPr>
        <p:spPr>
          <a:xfrm>
            <a:off x="793151" y="80547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s-ES" sz="2400" dirty="0" err="1">
                <a:solidFill>
                  <a:schemeClr val="bg2">
                    <a:lumMod val="50000"/>
                  </a:schemeClr>
                </a:solidFill>
                <a:latin typeface="Calibri" panose="020F0502020204030204" pitchFamily="34" charset="0"/>
              </a:rPr>
              <a:t>Cimicifuga</a:t>
            </a:r>
            <a:r>
              <a:rPr lang="es-ES" sz="2400" dirty="0">
                <a:solidFill>
                  <a:schemeClr val="bg2">
                    <a:lumMod val="50000"/>
                  </a:schemeClr>
                </a:solidFill>
                <a:latin typeface="Calibri" panose="020F0502020204030204" pitchFamily="34" charset="0"/>
              </a:rPr>
              <a:t> </a:t>
            </a:r>
            <a:r>
              <a:rPr lang="es-ES" sz="2400" dirty="0" err="1">
                <a:solidFill>
                  <a:schemeClr val="bg2">
                    <a:lumMod val="50000"/>
                  </a:schemeClr>
                </a:solidFill>
                <a:latin typeface="Calibri" panose="020F0502020204030204" pitchFamily="34" charset="0"/>
              </a:rPr>
              <a:t>racemosa</a:t>
            </a:r>
            <a:r>
              <a:rPr lang="es-ES" sz="2400" dirty="0">
                <a:solidFill>
                  <a:schemeClr val="bg2">
                    <a:lumMod val="50000"/>
                  </a:schemeClr>
                </a:solidFill>
                <a:latin typeface="Calibri" panose="020F0502020204030204" pitchFamily="34" charset="0"/>
              </a:rPr>
              <a:t>: </a:t>
            </a:r>
            <a:r>
              <a:rPr lang="es-ES" sz="2000" dirty="0">
                <a:solidFill>
                  <a:schemeClr val="bg2">
                    <a:lumMod val="50000"/>
                  </a:schemeClr>
                </a:solidFill>
                <a:latin typeface="Calibri" panose="020F0502020204030204" pitchFamily="34" charset="0"/>
              </a:rPr>
              <a:t>Aval científico y clínico</a:t>
            </a:r>
            <a:endParaRPr lang="fr-FR" sz="2000" dirty="0">
              <a:solidFill>
                <a:schemeClr val="bg2">
                  <a:lumMod val="50000"/>
                </a:schemeClr>
              </a:solidFill>
              <a:latin typeface="Calibri" panose="020F0502020204030204" pitchFamily="34" charset="0"/>
            </a:endParaRPr>
          </a:p>
        </p:txBody>
      </p:sp>
      <p:sp>
        <p:nvSpPr>
          <p:cNvPr id="7" name="CuadroTexto 6">
            <a:extLst>
              <a:ext uri="{FF2B5EF4-FFF2-40B4-BE49-F238E27FC236}">
                <a16:creationId xmlns:a16="http://schemas.microsoft.com/office/drawing/2014/main" id="{15437D2F-FED1-4CB9-9FB6-C02376BBF9C0}"/>
              </a:ext>
            </a:extLst>
          </p:cNvPr>
          <p:cNvSpPr txBox="1"/>
          <p:nvPr/>
        </p:nvSpPr>
        <p:spPr>
          <a:xfrm flipH="1">
            <a:off x="2549032" y="1693328"/>
            <a:ext cx="8590280" cy="926536"/>
          </a:xfrm>
          <a:prstGeom prst="rect">
            <a:avLst/>
          </a:prstGeom>
          <a:noFill/>
        </p:spPr>
        <p:txBody>
          <a:bodyPr wrap="square" rtlCol="0">
            <a:spAutoFit/>
          </a:bodyPr>
          <a:lstStyle/>
          <a:p>
            <a:pPr>
              <a:lnSpc>
                <a:spcPct val="150000"/>
              </a:lnSpc>
            </a:pPr>
            <a:r>
              <a:rPr lang="es-ES" dirty="0">
                <a:solidFill>
                  <a:schemeClr val="bg2">
                    <a:lumMod val="50000"/>
                  </a:schemeClr>
                </a:solidFill>
                <a:latin typeface="Gotham Book" panose="02000603040000020004" pitchFamily="2" charset="0"/>
              </a:rPr>
              <a:t>Extracto seco de la raíz de </a:t>
            </a:r>
            <a:r>
              <a:rPr lang="es-ES" sz="2000" b="1" i="1" dirty="0" err="1">
                <a:solidFill>
                  <a:srgbClr val="7030A0"/>
                </a:solidFill>
                <a:highlight>
                  <a:srgbClr val="F2E2F6"/>
                </a:highlight>
                <a:latin typeface="Gotham Book" panose="02000603040000020004" pitchFamily="2" charset="0"/>
              </a:rPr>
              <a:t>Cimicifuga</a:t>
            </a:r>
            <a:r>
              <a:rPr lang="es-ES" sz="2000" b="1" i="1" dirty="0">
                <a:solidFill>
                  <a:srgbClr val="7030A0"/>
                </a:solidFill>
                <a:highlight>
                  <a:srgbClr val="F2E2F6"/>
                </a:highlight>
                <a:latin typeface="Gotham Book" panose="02000603040000020004" pitchFamily="2" charset="0"/>
              </a:rPr>
              <a:t> </a:t>
            </a:r>
            <a:r>
              <a:rPr lang="es-ES" sz="2000" b="1" i="1" dirty="0" err="1">
                <a:solidFill>
                  <a:srgbClr val="7030A0"/>
                </a:solidFill>
                <a:highlight>
                  <a:srgbClr val="F2E2F6"/>
                </a:highlight>
                <a:latin typeface="Gotham Book" panose="02000603040000020004" pitchFamily="2" charset="0"/>
              </a:rPr>
              <a:t>racemosa</a:t>
            </a:r>
            <a:endParaRPr lang="es-ES" sz="2000" b="1" i="1" dirty="0">
              <a:solidFill>
                <a:srgbClr val="7030A0"/>
              </a:solidFill>
              <a:highlight>
                <a:srgbClr val="F2E2F6"/>
              </a:highlight>
              <a:latin typeface="Gotham Book" panose="02000603040000020004" pitchFamily="2" charset="0"/>
            </a:endParaRPr>
          </a:p>
          <a:p>
            <a:pPr marR="0" lvl="0" algn="l" defTabSz="914400" rtl="0" eaLnBrk="1" fontAlgn="auto" latinLnBrk="0" hangingPunct="1">
              <a:lnSpc>
                <a:spcPct val="150000"/>
              </a:lnSpc>
              <a:spcBef>
                <a:spcPts val="0"/>
              </a:spcBef>
              <a:spcAft>
                <a:spcPts val="0"/>
              </a:spcAft>
              <a:buClrTx/>
              <a:buSzTx/>
              <a:tabLst/>
              <a:defRPr/>
            </a:pPr>
            <a:r>
              <a:rPr kumimoji="0" lang="es-ES" sz="1800" b="0" i="0" u="none" strike="noStrike" kern="1200" cap="none" spc="0" normalizeH="0" baseline="0" noProof="0" dirty="0">
                <a:ln>
                  <a:noFill/>
                </a:ln>
                <a:solidFill>
                  <a:srgbClr val="E7E6E6">
                    <a:lumMod val="50000"/>
                  </a:srgbClr>
                </a:solidFill>
                <a:effectLst/>
                <a:uLnTx/>
                <a:uFillTx/>
                <a:latin typeface="Gotham Book" panose="02000603040000020004" pitchFamily="2" charset="0"/>
                <a:ea typeface="+mn-ea"/>
                <a:cs typeface="+mn-cs"/>
              </a:rPr>
              <a:t>28 estudios clínicos que avalan su eficacia para los síntomas de la menopausia.</a:t>
            </a:r>
          </a:p>
        </p:txBody>
      </p:sp>
      <p:pic>
        <p:nvPicPr>
          <p:cNvPr id="1026" name="Picture 2" descr="Cimicifuga racemosa, Black Cohosh – MedicineTraditions - Medicine Traditions">
            <a:extLst>
              <a:ext uri="{FF2B5EF4-FFF2-40B4-BE49-F238E27FC236}">
                <a16:creationId xmlns:a16="http://schemas.microsoft.com/office/drawing/2014/main" id="{60337779-79E0-467A-88D3-C2CFE8925A5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2086" y="1896356"/>
            <a:ext cx="1861204" cy="313069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o 3">
            <a:extLst>
              <a:ext uri="{FF2B5EF4-FFF2-40B4-BE49-F238E27FC236}">
                <a16:creationId xmlns:a16="http://schemas.microsoft.com/office/drawing/2014/main" id="{8D47C089-05A8-104F-B462-6EC8CE41311E}"/>
              </a:ext>
            </a:extLst>
          </p:cNvPr>
          <p:cNvGrpSpPr/>
          <p:nvPr/>
        </p:nvGrpSpPr>
        <p:grpSpPr>
          <a:xfrm>
            <a:off x="2549032" y="2678450"/>
            <a:ext cx="8220957" cy="2780243"/>
            <a:chOff x="2549032" y="2678450"/>
            <a:chExt cx="8220957" cy="2780243"/>
          </a:xfrm>
        </p:grpSpPr>
        <p:sp>
          <p:nvSpPr>
            <p:cNvPr id="2" name="Rectángulo: esquinas redondeadas 1">
              <a:extLst>
                <a:ext uri="{FF2B5EF4-FFF2-40B4-BE49-F238E27FC236}">
                  <a16:creationId xmlns:a16="http://schemas.microsoft.com/office/drawing/2014/main" id="{F4C9A342-39A4-4443-ACF5-5569A703F650}"/>
                </a:ext>
              </a:extLst>
            </p:cNvPr>
            <p:cNvSpPr/>
            <p:nvPr/>
          </p:nvSpPr>
          <p:spPr>
            <a:xfrm>
              <a:off x="2549032" y="3669529"/>
              <a:ext cx="4071914" cy="1218566"/>
            </a:xfrm>
            <a:prstGeom prst="roundRect">
              <a:avLst/>
            </a:prstGeom>
            <a:solidFill>
              <a:srgbClr val="F2E2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spcBef>
                  <a:spcPts val="0"/>
                </a:spcBef>
                <a:spcAft>
                  <a:spcPts val="0"/>
                </a:spcAft>
                <a:buClrTx/>
                <a:buSzTx/>
                <a:tabLst/>
                <a:defRPr/>
              </a:pPr>
              <a:r>
                <a:rPr lang="es-ES" sz="2000" dirty="0">
                  <a:solidFill>
                    <a:schemeClr val="bg2">
                      <a:lumMod val="50000"/>
                    </a:schemeClr>
                  </a:solidFill>
                  <a:latin typeface="Gotham Book" panose="02000603040000020004" pitchFamily="2" charset="0"/>
                </a:rPr>
                <a:t>Disminuye la intensidad y número de</a:t>
              </a:r>
              <a:r>
                <a:rPr kumimoji="0" lang="es-ES" sz="2000" b="0" i="0" u="none" strike="noStrike" kern="1200" cap="none" spc="0" normalizeH="0" baseline="0" noProof="0" dirty="0">
                  <a:ln>
                    <a:noFill/>
                  </a:ln>
                  <a:solidFill>
                    <a:srgbClr val="E7E6E6">
                      <a:lumMod val="50000"/>
                    </a:srgbClr>
                  </a:solidFill>
                  <a:effectLst/>
                  <a:uLnTx/>
                  <a:uFillTx/>
                  <a:latin typeface="Gotham Book" panose="02000603040000020004" pitchFamily="2" charset="0"/>
                  <a:ea typeface="+mn-ea"/>
                  <a:cs typeface="+mn-cs"/>
                </a:rPr>
                <a:t> </a:t>
              </a:r>
              <a:r>
                <a:rPr kumimoji="0" lang="es-ES" sz="2000" b="1" i="0" u="none" strike="noStrike" kern="1200" cap="none" spc="0" normalizeH="0" baseline="0" noProof="0" dirty="0">
                  <a:ln>
                    <a:noFill/>
                  </a:ln>
                  <a:solidFill>
                    <a:srgbClr val="7030A0"/>
                  </a:solidFill>
                  <a:effectLst/>
                  <a:uLnTx/>
                  <a:uFillTx/>
                  <a:latin typeface="Gotham Book" panose="02000603040000020004" pitchFamily="2" charset="0"/>
                  <a:ea typeface="+mn-ea"/>
                  <a:cs typeface="+mn-cs"/>
                </a:rPr>
                <a:t>sofocos</a:t>
              </a:r>
              <a:r>
                <a:rPr kumimoji="0" lang="es-ES" sz="2000" b="0" i="0" u="none" strike="noStrike" kern="1200" cap="none" spc="0" normalizeH="0" baseline="0" noProof="0" dirty="0">
                  <a:ln>
                    <a:noFill/>
                  </a:ln>
                  <a:solidFill>
                    <a:srgbClr val="E7E6E6">
                      <a:lumMod val="50000"/>
                    </a:srgbClr>
                  </a:solidFill>
                  <a:effectLst/>
                  <a:uLnTx/>
                  <a:uFillTx/>
                  <a:latin typeface="Gotham Book" panose="02000603040000020004" pitchFamily="2" charset="0"/>
                  <a:ea typeface="+mn-ea"/>
                  <a:cs typeface="+mn-cs"/>
                </a:rPr>
                <a:t>.</a:t>
              </a:r>
              <a:r>
                <a:rPr kumimoji="0" lang="es-ES" sz="2000" b="0" i="0" u="none" strike="noStrike" kern="1200" cap="none" spc="0" normalizeH="0" baseline="30000" noProof="0" dirty="0">
                  <a:ln>
                    <a:noFill/>
                  </a:ln>
                  <a:solidFill>
                    <a:srgbClr val="E7E6E6">
                      <a:lumMod val="50000"/>
                    </a:srgbClr>
                  </a:solidFill>
                  <a:effectLst/>
                  <a:uLnTx/>
                  <a:uFillTx/>
                  <a:latin typeface="Gotham Book" panose="02000603040000020004" pitchFamily="2" charset="0"/>
                  <a:ea typeface="+mn-ea"/>
                  <a:cs typeface="+mn-cs"/>
                </a:rPr>
                <a:t>1</a:t>
              </a:r>
              <a:endParaRPr lang="es-ES" sz="2000" baseline="30000" dirty="0"/>
            </a:p>
          </p:txBody>
        </p:sp>
        <p:sp>
          <p:nvSpPr>
            <p:cNvPr id="8" name="Rectángulo: esquinas redondeadas 7">
              <a:extLst>
                <a:ext uri="{FF2B5EF4-FFF2-40B4-BE49-F238E27FC236}">
                  <a16:creationId xmlns:a16="http://schemas.microsoft.com/office/drawing/2014/main" id="{E213DFF0-041C-4DCC-8AB9-4A3442A5D332}"/>
                </a:ext>
              </a:extLst>
            </p:cNvPr>
            <p:cNvSpPr/>
            <p:nvPr/>
          </p:nvSpPr>
          <p:spPr>
            <a:xfrm>
              <a:off x="6698075" y="3669529"/>
              <a:ext cx="4071914" cy="1234333"/>
            </a:xfrm>
            <a:prstGeom prst="roundRect">
              <a:avLst/>
            </a:prstGeom>
            <a:solidFill>
              <a:srgbClr val="F2E2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bg2">
                      <a:lumMod val="50000"/>
                    </a:schemeClr>
                  </a:solidFill>
                  <a:latin typeface="Gotham Book" panose="02000603040000020004" pitchFamily="2" charset="0"/>
                </a:rPr>
                <a:t>Eficacia en </a:t>
              </a:r>
              <a:r>
                <a:rPr lang="es-ES" sz="2000" b="1" dirty="0">
                  <a:solidFill>
                    <a:srgbClr val="7030A0"/>
                  </a:solidFill>
                  <a:latin typeface="Gotham Book" panose="02000603040000020004" pitchFamily="2" charset="0"/>
                </a:rPr>
                <a:t>sintomatología psicológica </a:t>
              </a:r>
              <a:r>
                <a:rPr lang="es-ES" sz="2000" dirty="0">
                  <a:solidFill>
                    <a:schemeClr val="bg2">
                      <a:lumMod val="50000"/>
                    </a:schemeClr>
                  </a:solidFill>
                  <a:latin typeface="Gotham Book" panose="02000603040000020004" pitchFamily="2" charset="0"/>
                </a:rPr>
                <a:t>(nerviosismo, irritabilidad, alteraciones del sueño) y como </a:t>
              </a:r>
              <a:r>
                <a:rPr lang="es-ES" sz="2000" b="1" dirty="0">
                  <a:solidFill>
                    <a:srgbClr val="7030A0"/>
                  </a:solidFill>
                  <a:latin typeface="Gotham Book" panose="02000603040000020004" pitchFamily="2" charset="0"/>
                </a:rPr>
                <a:t>antidepresivo</a:t>
              </a:r>
              <a:r>
                <a:rPr lang="es-ES" sz="2000" baseline="30000" dirty="0">
                  <a:solidFill>
                    <a:schemeClr val="bg2">
                      <a:lumMod val="50000"/>
                    </a:schemeClr>
                  </a:solidFill>
                  <a:latin typeface="Gotham Book" panose="02000603040000020004" pitchFamily="2" charset="0"/>
                </a:rPr>
                <a:t>2</a:t>
              </a:r>
              <a:endParaRPr lang="es-ES" sz="2000" baseline="30000" dirty="0">
                <a:solidFill>
                  <a:schemeClr val="bg2">
                    <a:lumMod val="50000"/>
                  </a:schemeClr>
                </a:solidFill>
                <a:highlight>
                  <a:srgbClr val="FFFF00"/>
                </a:highlight>
                <a:latin typeface="Gotham Book" panose="02000603040000020004" pitchFamily="2" charset="0"/>
              </a:endParaRPr>
            </a:p>
          </p:txBody>
        </p:sp>
        <p:sp>
          <p:nvSpPr>
            <p:cNvPr id="3" name="Rectángulo: esquinas redondeadas 2">
              <a:extLst>
                <a:ext uri="{FF2B5EF4-FFF2-40B4-BE49-F238E27FC236}">
                  <a16:creationId xmlns:a16="http://schemas.microsoft.com/office/drawing/2014/main" id="{2C7D11F1-4977-480D-B990-2DB9319CD291}"/>
                </a:ext>
              </a:extLst>
            </p:cNvPr>
            <p:cNvSpPr/>
            <p:nvPr/>
          </p:nvSpPr>
          <p:spPr>
            <a:xfrm>
              <a:off x="2582470" y="2678450"/>
              <a:ext cx="8187519" cy="900753"/>
            </a:xfrm>
            <a:prstGeom prst="roundRect">
              <a:avLst/>
            </a:prstGeom>
            <a:solidFill>
              <a:srgbClr val="692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latin typeface="Calibri" panose="020F0502020204030204" pitchFamily="34" charset="0"/>
                </a:rPr>
                <a:t>Su mecanismo de acción es a través del Sistema Nervioso Central, actuando sobre los sistemas </a:t>
              </a:r>
              <a:r>
                <a:rPr lang="es-ES" sz="2000" dirty="0" err="1">
                  <a:latin typeface="Calibri" panose="020F0502020204030204" pitchFamily="34" charset="0"/>
                </a:rPr>
                <a:t>dopaminérgico</a:t>
              </a:r>
              <a:r>
                <a:rPr lang="es-ES" sz="2000" dirty="0">
                  <a:latin typeface="Calibri" panose="020F0502020204030204" pitchFamily="34" charset="0"/>
                </a:rPr>
                <a:t>, </a:t>
              </a:r>
              <a:r>
                <a:rPr lang="es-ES" sz="2000" dirty="0" err="1">
                  <a:latin typeface="Calibri" panose="020F0502020204030204" pitchFamily="34" charset="0"/>
                </a:rPr>
                <a:t>serotoninérgico</a:t>
              </a:r>
              <a:r>
                <a:rPr lang="es-ES" sz="2000" dirty="0">
                  <a:latin typeface="Calibri" panose="020F0502020204030204" pitchFamily="34" charset="0"/>
                </a:rPr>
                <a:t> y </a:t>
              </a:r>
              <a:r>
                <a:rPr lang="es-ES" sz="2000" dirty="0" err="1">
                  <a:latin typeface="Calibri" panose="020F0502020204030204" pitchFamily="34" charset="0"/>
                </a:rPr>
                <a:t>gabaérgico</a:t>
              </a:r>
              <a:r>
                <a:rPr lang="es-ES" sz="2000" dirty="0">
                  <a:latin typeface="Calibri" panose="020F0502020204030204" pitchFamily="34" charset="0"/>
                </a:rPr>
                <a:t>. </a:t>
              </a:r>
            </a:p>
          </p:txBody>
        </p:sp>
        <p:sp>
          <p:nvSpPr>
            <p:cNvPr id="10" name="CuadroTexto 9">
              <a:extLst>
                <a:ext uri="{FF2B5EF4-FFF2-40B4-BE49-F238E27FC236}">
                  <a16:creationId xmlns:a16="http://schemas.microsoft.com/office/drawing/2014/main" id="{825AF231-3E5A-48A4-9C98-0B7933014F51}"/>
                </a:ext>
              </a:extLst>
            </p:cNvPr>
            <p:cNvSpPr txBox="1"/>
            <p:nvPr/>
          </p:nvSpPr>
          <p:spPr>
            <a:xfrm>
              <a:off x="7800582" y="5027051"/>
              <a:ext cx="1866900" cy="408623"/>
            </a:xfrm>
            <a:prstGeom prst="roundRect">
              <a:avLst/>
            </a:prstGeom>
            <a:noFill/>
            <a:ln w="38100">
              <a:solidFill>
                <a:srgbClr val="692479"/>
              </a:solidFill>
            </a:ln>
          </p:spPr>
          <p:txBody>
            <a:bodyPr wrap="square">
              <a:spAutoFit/>
            </a:bodyPr>
            <a:lstStyle/>
            <a:p>
              <a:pPr algn="ctr"/>
              <a:r>
                <a:rPr lang="es-ES" b="1">
                  <a:solidFill>
                    <a:srgbClr val="692479"/>
                  </a:solidFill>
                  <a:latin typeface="Gotham Book" panose="02000603040000020004" pitchFamily="2" charset="0"/>
                  <a:sym typeface="Wingdings" panose="05000000000000000000" pitchFamily="2" charset="2"/>
                </a:rPr>
                <a:t>Estado de ánimo</a:t>
              </a:r>
              <a:endParaRPr lang="es-ES" b="1">
                <a:solidFill>
                  <a:srgbClr val="692479"/>
                </a:solidFill>
              </a:endParaRPr>
            </a:p>
          </p:txBody>
        </p:sp>
        <p:sp>
          <p:nvSpPr>
            <p:cNvPr id="12" name="CuadroTexto 11">
              <a:extLst>
                <a:ext uri="{FF2B5EF4-FFF2-40B4-BE49-F238E27FC236}">
                  <a16:creationId xmlns:a16="http://schemas.microsoft.com/office/drawing/2014/main" id="{F657190A-B70A-403B-86BD-78A5071DAC57}"/>
                </a:ext>
              </a:extLst>
            </p:cNvPr>
            <p:cNvSpPr txBox="1"/>
            <p:nvPr/>
          </p:nvSpPr>
          <p:spPr>
            <a:xfrm>
              <a:off x="3564755" y="5050070"/>
              <a:ext cx="2040467" cy="408623"/>
            </a:xfrm>
            <a:prstGeom prst="roundRect">
              <a:avLst/>
            </a:prstGeom>
            <a:noFill/>
            <a:ln w="38100">
              <a:solidFill>
                <a:srgbClr val="692479"/>
              </a:solidFill>
            </a:ln>
          </p:spPr>
          <p:txBody>
            <a:bodyPr wrap="square">
              <a:spAutoFit/>
            </a:bodyPr>
            <a:lstStyle/>
            <a:p>
              <a:pPr algn="ctr"/>
              <a:r>
                <a:rPr lang="es-ES" b="1" dirty="0">
                  <a:solidFill>
                    <a:srgbClr val="692479"/>
                  </a:solidFill>
                  <a:latin typeface="Gotham Book" panose="02000603040000020004" pitchFamily="2" charset="0"/>
                  <a:sym typeface="Wingdings" panose="05000000000000000000" pitchFamily="2" charset="2"/>
                </a:rPr>
                <a:t>Termorregulación</a:t>
              </a:r>
              <a:endParaRPr lang="es-ES" b="1" dirty="0">
                <a:solidFill>
                  <a:srgbClr val="692479"/>
                </a:solidFill>
              </a:endParaRPr>
            </a:p>
          </p:txBody>
        </p:sp>
      </p:grpSp>
      <p:sp>
        <p:nvSpPr>
          <p:cNvPr id="13" name="CuadroTexto 12">
            <a:extLst>
              <a:ext uri="{FF2B5EF4-FFF2-40B4-BE49-F238E27FC236}">
                <a16:creationId xmlns:a16="http://schemas.microsoft.com/office/drawing/2014/main" id="{B75068A5-2F48-4053-BFA6-F8177090C40F}"/>
              </a:ext>
            </a:extLst>
          </p:cNvPr>
          <p:cNvSpPr txBox="1"/>
          <p:nvPr/>
        </p:nvSpPr>
        <p:spPr>
          <a:xfrm>
            <a:off x="-175606" y="5704165"/>
            <a:ext cx="11743894" cy="877163"/>
          </a:xfrm>
          <a:prstGeom prst="rect">
            <a:avLst/>
          </a:prstGeom>
          <a:noFill/>
        </p:spPr>
        <p:txBody>
          <a:bodyPr wrap="square">
            <a:spAutoFit/>
          </a:bodyPr>
          <a:lstStyle/>
          <a:p>
            <a:pPr marL="342900" indent="-342900">
              <a:buAutoNum type="arabicPeriod"/>
            </a:pPr>
            <a:r>
              <a:rPr lang="es-ES" sz="1000" dirty="0" err="1">
                <a:solidFill>
                  <a:schemeClr val="bg2">
                    <a:lumMod val="50000"/>
                  </a:schemeClr>
                </a:solidFill>
              </a:rPr>
              <a:t>Henneicke</a:t>
            </a:r>
            <a:r>
              <a:rPr lang="es-ES" sz="1000" dirty="0">
                <a:solidFill>
                  <a:schemeClr val="bg2">
                    <a:lumMod val="50000"/>
                  </a:schemeClr>
                </a:solidFill>
              </a:rPr>
              <a:t>-von </a:t>
            </a:r>
            <a:r>
              <a:rPr lang="es-ES" sz="1000" dirty="0" err="1">
                <a:solidFill>
                  <a:schemeClr val="bg2">
                    <a:lumMod val="50000"/>
                  </a:schemeClr>
                </a:solidFill>
              </a:rPr>
              <a:t>Zepelin</a:t>
            </a:r>
            <a:r>
              <a:rPr lang="es-ES" sz="1000" dirty="0">
                <a:solidFill>
                  <a:schemeClr val="bg2">
                    <a:lumMod val="50000"/>
                  </a:schemeClr>
                </a:solidFill>
              </a:rPr>
              <a:t> HH.. 60 </a:t>
            </a:r>
            <a:r>
              <a:rPr lang="es-ES" sz="1000" dirty="0" err="1">
                <a:solidFill>
                  <a:schemeClr val="bg2">
                    <a:lumMod val="50000"/>
                  </a:schemeClr>
                </a:solidFill>
              </a:rPr>
              <a:t>years</a:t>
            </a:r>
            <a:r>
              <a:rPr lang="es-ES" sz="1000" dirty="0">
                <a:solidFill>
                  <a:schemeClr val="bg2">
                    <a:lumMod val="50000"/>
                  </a:schemeClr>
                </a:solidFill>
              </a:rPr>
              <a:t> of </a:t>
            </a:r>
            <a:r>
              <a:rPr lang="es-ES" sz="1000" dirty="0" err="1">
                <a:solidFill>
                  <a:schemeClr val="bg2">
                    <a:lumMod val="50000"/>
                  </a:schemeClr>
                </a:solidFill>
              </a:rPr>
              <a:t>Cimicifuga</a:t>
            </a:r>
            <a:r>
              <a:rPr lang="es-ES" sz="1000" dirty="0">
                <a:solidFill>
                  <a:schemeClr val="bg2">
                    <a:lumMod val="50000"/>
                  </a:schemeClr>
                </a:solidFill>
              </a:rPr>
              <a:t> </a:t>
            </a:r>
            <a:r>
              <a:rPr lang="es-ES" sz="1000" dirty="0" err="1">
                <a:solidFill>
                  <a:schemeClr val="bg2">
                    <a:lumMod val="50000"/>
                  </a:schemeClr>
                </a:solidFill>
              </a:rPr>
              <a:t>racemosa</a:t>
            </a:r>
            <a:r>
              <a:rPr lang="es-ES" sz="1000" dirty="0">
                <a:solidFill>
                  <a:schemeClr val="bg2">
                    <a:lumMod val="50000"/>
                  </a:schemeClr>
                </a:solidFill>
              </a:rPr>
              <a:t> medicinal </a:t>
            </a:r>
            <a:r>
              <a:rPr lang="es-ES" sz="1000" dirty="0" err="1">
                <a:solidFill>
                  <a:schemeClr val="bg2">
                    <a:lumMod val="50000"/>
                  </a:schemeClr>
                </a:solidFill>
              </a:rPr>
              <a:t>products</a:t>
            </a:r>
            <a:r>
              <a:rPr lang="es-ES" sz="1000" dirty="0">
                <a:solidFill>
                  <a:schemeClr val="bg2">
                    <a:lumMod val="50000"/>
                  </a:schemeClr>
                </a:solidFill>
              </a:rPr>
              <a:t> : </a:t>
            </a:r>
            <a:r>
              <a:rPr lang="es-ES" sz="1000" dirty="0" err="1">
                <a:solidFill>
                  <a:schemeClr val="bg2">
                    <a:lumMod val="50000"/>
                  </a:schemeClr>
                </a:solidFill>
              </a:rPr>
              <a:t>Clinical</a:t>
            </a:r>
            <a:r>
              <a:rPr lang="es-ES" sz="1000" dirty="0">
                <a:solidFill>
                  <a:schemeClr val="bg2">
                    <a:lumMod val="50000"/>
                  </a:schemeClr>
                </a:solidFill>
              </a:rPr>
              <a:t> </a:t>
            </a:r>
            <a:r>
              <a:rPr lang="es-ES" sz="1000" dirty="0" err="1">
                <a:solidFill>
                  <a:schemeClr val="bg2">
                    <a:lumMod val="50000"/>
                  </a:schemeClr>
                </a:solidFill>
              </a:rPr>
              <a:t>research</a:t>
            </a:r>
            <a:r>
              <a:rPr lang="es-ES" sz="1000" dirty="0">
                <a:solidFill>
                  <a:schemeClr val="bg2">
                    <a:lumMod val="50000"/>
                  </a:schemeClr>
                </a:solidFill>
              </a:rPr>
              <a:t> </a:t>
            </a:r>
            <a:r>
              <a:rPr lang="es-ES" sz="1000" dirty="0" err="1">
                <a:solidFill>
                  <a:schemeClr val="bg2">
                    <a:lumMod val="50000"/>
                  </a:schemeClr>
                </a:solidFill>
              </a:rPr>
              <a:t>milestones</a:t>
            </a:r>
            <a:r>
              <a:rPr lang="es-ES" sz="1000" dirty="0">
                <a:solidFill>
                  <a:schemeClr val="bg2">
                    <a:lumMod val="50000"/>
                  </a:schemeClr>
                </a:solidFill>
              </a:rPr>
              <a:t>, </a:t>
            </a:r>
            <a:r>
              <a:rPr lang="es-ES" sz="1000" dirty="0" err="1">
                <a:solidFill>
                  <a:schemeClr val="bg2">
                    <a:lumMod val="50000"/>
                  </a:schemeClr>
                </a:solidFill>
              </a:rPr>
              <a:t>current</a:t>
            </a:r>
            <a:r>
              <a:rPr lang="es-ES" sz="1000" dirty="0">
                <a:solidFill>
                  <a:schemeClr val="bg2">
                    <a:lumMod val="50000"/>
                  </a:schemeClr>
                </a:solidFill>
              </a:rPr>
              <a:t> </a:t>
            </a:r>
            <a:r>
              <a:rPr lang="es-ES" sz="1000" dirty="0" err="1">
                <a:solidFill>
                  <a:schemeClr val="bg2">
                    <a:lumMod val="50000"/>
                  </a:schemeClr>
                </a:solidFill>
              </a:rPr>
              <a:t>study</a:t>
            </a:r>
            <a:r>
              <a:rPr lang="es-ES" sz="1000" dirty="0">
                <a:solidFill>
                  <a:schemeClr val="bg2">
                    <a:lumMod val="50000"/>
                  </a:schemeClr>
                </a:solidFill>
              </a:rPr>
              <a:t> </a:t>
            </a:r>
            <a:r>
              <a:rPr lang="es-ES" sz="1000" dirty="0" err="1">
                <a:solidFill>
                  <a:schemeClr val="bg2">
                    <a:lumMod val="50000"/>
                  </a:schemeClr>
                </a:solidFill>
              </a:rPr>
              <a:t>findings</a:t>
            </a:r>
            <a:r>
              <a:rPr lang="es-ES" sz="1000" dirty="0">
                <a:solidFill>
                  <a:schemeClr val="bg2">
                    <a:lumMod val="50000"/>
                  </a:schemeClr>
                </a:solidFill>
              </a:rPr>
              <a:t> and </a:t>
            </a:r>
            <a:r>
              <a:rPr lang="es-ES" sz="1000" dirty="0" err="1">
                <a:solidFill>
                  <a:schemeClr val="bg2">
                    <a:lumMod val="50000"/>
                  </a:schemeClr>
                </a:solidFill>
              </a:rPr>
              <a:t>current</a:t>
            </a:r>
            <a:r>
              <a:rPr lang="es-ES" sz="1000" dirty="0">
                <a:solidFill>
                  <a:schemeClr val="bg2">
                    <a:lumMod val="50000"/>
                  </a:schemeClr>
                </a:solidFill>
              </a:rPr>
              <a:t> </a:t>
            </a:r>
            <a:r>
              <a:rPr lang="es-ES" sz="1000" dirty="0" err="1">
                <a:solidFill>
                  <a:schemeClr val="bg2">
                    <a:lumMod val="50000"/>
                  </a:schemeClr>
                </a:solidFill>
              </a:rPr>
              <a:t>development</a:t>
            </a:r>
            <a:r>
              <a:rPr lang="es-ES" sz="1000" dirty="0">
                <a:solidFill>
                  <a:schemeClr val="bg2">
                    <a:lumMod val="50000"/>
                  </a:schemeClr>
                </a:solidFill>
              </a:rPr>
              <a:t>. </a:t>
            </a:r>
            <a:r>
              <a:rPr lang="es-ES" sz="1000" dirty="0" err="1">
                <a:solidFill>
                  <a:schemeClr val="bg2">
                    <a:lumMod val="50000"/>
                  </a:schemeClr>
                </a:solidFill>
              </a:rPr>
              <a:t>Wien</a:t>
            </a:r>
            <a:r>
              <a:rPr lang="es-ES" sz="1000" dirty="0">
                <a:solidFill>
                  <a:schemeClr val="bg2">
                    <a:lumMod val="50000"/>
                  </a:schemeClr>
                </a:solidFill>
              </a:rPr>
              <a:t> </a:t>
            </a:r>
            <a:r>
              <a:rPr lang="es-ES" sz="1000" dirty="0" err="1">
                <a:solidFill>
                  <a:schemeClr val="bg2">
                    <a:lumMod val="50000"/>
                  </a:schemeClr>
                </a:solidFill>
              </a:rPr>
              <a:t>Med</a:t>
            </a:r>
            <a:r>
              <a:rPr lang="es-ES" sz="1000" dirty="0">
                <a:solidFill>
                  <a:schemeClr val="bg2">
                    <a:lumMod val="50000"/>
                  </a:schemeClr>
                </a:solidFill>
              </a:rPr>
              <a:t> </a:t>
            </a:r>
            <a:r>
              <a:rPr lang="es-ES" sz="1000" dirty="0" err="1">
                <a:solidFill>
                  <a:schemeClr val="bg2">
                    <a:lumMod val="50000"/>
                  </a:schemeClr>
                </a:solidFill>
              </a:rPr>
              <a:t>Wochenschr</a:t>
            </a:r>
            <a:r>
              <a:rPr lang="es-ES" sz="1000" dirty="0">
                <a:solidFill>
                  <a:schemeClr val="bg2">
                    <a:lumMod val="50000"/>
                  </a:schemeClr>
                </a:solidFill>
              </a:rPr>
              <a:t>. 2017 May;167(7-8):147-159. </a:t>
            </a:r>
            <a:r>
              <a:rPr lang="es-ES" sz="1000" dirty="0" err="1">
                <a:solidFill>
                  <a:schemeClr val="bg2">
                    <a:lumMod val="50000"/>
                  </a:schemeClr>
                </a:solidFill>
              </a:rPr>
              <a:t>doi</a:t>
            </a:r>
            <a:r>
              <a:rPr lang="es-ES" sz="1000" dirty="0">
                <a:solidFill>
                  <a:schemeClr val="bg2">
                    <a:lumMod val="50000"/>
                  </a:schemeClr>
                </a:solidFill>
              </a:rPr>
              <a:t>: 10.1007/s10354-016-0537-z. </a:t>
            </a:r>
            <a:r>
              <a:rPr lang="es-ES" sz="1000" dirty="0" err="1">
                <a:solidFill>
                  <a:schemeClr val="bg2">
                    <a:lumMod val="50000"/>
                  </a:schemeClr>
                </a:solidFill>
              </a:rPr>
              <a:t>Epub</a:t>
            </a:r>
            <a:r>
              <a:rPr lang="es-ES" sz="1000" dirty="0">
                <a:solidFill>
                  <a:schemeClr val="bg2">
                    <a:lumMod val="50000"/>
                  </a:schemeClr>
                </a:solidFill>
              </a:rPr>
              <a:t> 2017 Feb 2</a:t>
            </a:r>
          </a:p>
          <a:p>
            <a:pPr marL="342900" indent="-342900">
              <a:buAutoNum type="arabicPeriod"/>
            </a:pPr>
            <a:r>
              <a:rPr lang="es-ES" sz="1000" dirty="0">
                <a:solidFill>
                  <a:schemeClr val="bg2">
                    <a:lumMod val="50000"/>
                  </a:schemeClr>
                </a:solidFill>
              </a:rPr>
              <a:t>Schmidt M, </a:t>
            </a:r>
            <a:r>
              <a:rPr lang="es-ES" sz="1000" dirty="0" err="1">
                <a:solidFill>
                  <a:schemeClr val="bg2">
                    <a:lumMod val="50000"/>
                  </a:schemeClr>
                </a:solidFill>
              </a:rPr>
              <a:t>Polasek</a:t>
            </a:r>
            <a:r>
              <a:rPr lang="es-ES" sz="1000" dirty="0">
                <a:solidFill>
                  <a:schemeClr val="bg2">
                    <a:lumMod val="50000"/>
                  </a:schemeClr>
                </a:solidFill>
              </a:rPr>
              <a:t> W, </a:t>
            </a:r>
            <a:r>
              <a:rPr lang="es-ES" sz="1000" dirty="0" err="1">
                <a:solidFill>
                  <a:schemeClr val="bg2">
                    <a:lumMod val="50000"/>
                  </a:schemeClr>
                </a:solidFill>
              </a:rPr>
              <a:t>Käufeler</a:t>
            </a:r>
            <a:r>
              <a:rPr lang="es-ES" sz="1000" dirty="0">
                <a:solidFill>
                  <a:schemeClr val="bg2">
                    <a:lumMod val="50000"/>
                  </a:schemeClr>
                </a:solidFill>
              </a:rPr>
              <a:t> R.: </a:t>
            </a:r>
            <a:r>
              <a:rPr lang="es-ES" sz="1000" dirty="0" err="1">
                <a:solidFill>
                  <a:schemeClr val="bg2">
                    <a:lumMod val="50000"/>
                  </a:schemeClr>
                </a:solidFill>
              </a:rPr>
              <a:t>Efficacy</a:t>
            </a:r>
            <a:r>
              <a:rPr lang="es-ES" sz="1000" dirty="0">
                <a:solidFill>
                  <a:schemeClr val="bg2">
                    <a:lumMod val="50000"/>
                  </a:schemeClr>
                </a:solidFill>
              </a:rPr>
              <a:t> and safety of Black </a:t>
            </a:r>
            <a:r>
              <a:rPr lang="es-ES" sz="1000" dirty="0" err="1">
                <a:solidFill>
                  <a:schemeClr val="bg2">
                    <a:lumMod val="50000"/>
                  </a:schemeClr>
                </a:solidFill>
              </a:rPr>
              <a:t>Cocosh</a:t>
            </a:r>
            <a:r>
              <a:rPr lang="es-ES" sz="1000" dirty="0">
                <a:solidFill>
                  <a:schemeClr val="bg2">
                    <a:lumMod val="50000"/>
                  </a:schemeClr>
                </a:solidFill>
              </a:rPr>
              <a:t> (</a:t>
            </a:r>
            <a:r>
              <a:rPr lang="es-ES" sz="1000" dirty="0" err="1">
                <a:solidFill>
                  <a:schemeClr val="bg2">
                    <a:lumMod val="50000"/>
                  </a:schemeClr>
                </a:solidFill>
              </a:rPr>
              <a:t>Cimicifuga</a:t>
            </a:r>
            <a:r>
              <a:rPr lang="es-ES" sz="1000" dirty="0">
                <a:solidFill>
                  <a:schemeClr val="bg2">
                    <a:lumMod val="50000"/>
                  </a:schemeClr>
                </a:solidFill>
              </a:rPr>
              <a:t> </a:t>
            </a:r>
            <a:r>
              <a:rPr lang="es-ES" sz="1000" dirty="0" err="1">
                <a:solidFill>
                  <a:schemeClr val="bg2">
                    <a:lumMod val="50000"/>
                  </a:schemeClr>
                </a:solidFill>
              </a:rPr>
              <a:t>raemosa</a:t>
            </a:r>
            <a:r>
              <a:rPr lang="es-ES" sz="1000" dirty="0">
                <a:solidFill>
                  <a:schemeClr val="bg2">
                    <a:lumMod val="50000"/>
                  </a:schemeClr>
                </a:solidFill>
              </a:rPr>
              <a:t>, </a:t>
            </a:r>
            <a:r>
              <a:rPr lang="es-ES" sz="1000" dirty="0" err="1">
                <a:solidFill>
                  <a:schemeClr val="bg2">
                    <a:lumMod val="50000"/>
                  </a:schemeClr>
                </a:solidFill>
              </a:rPr>
              <a:t>Cimifemin</a:t>
            </a:r>
            <a:r>
              <a:rPr lang="es-ES" sz="1000" dirty="0">
                <a:solidFill>
                  <a:schemeClr val="bg2">
                    <a:lumMod val="50000"/>
                  </a:schemeClr>
                </a:solidFill>
              </a:rPr>
              <a:t>®) in </a:t>
            </a:r>
            <a:r>
              <a:rPr lang="es-ES" sz="1000" dirty="0" err="1">
                <a:solidFill>
                  <a:schemeClr val="bg2">
                    <a:lumMod val="50000"/>
                  </a:schemeClr>
                </a:solidFill>
              </a:rPr>
              <a:t>Menopause</a:t>
            </a:r>
            <a:r>
              <a:rPr lang="es-ES" sz="1000" dirty="0">
                <a:solidFill>
                  <a:schemeClr val="bg2">
                    <a:lumMod val="50000"/>
                  </a:schemeClr>
                </a:solidFill>
              </a:rPr>
              <a:t> </a:t>
            </a:r>
            <a:r>
              <a:rPr lang="es-ES" sz="1000" dirty="0" err="1">
                <a:solidFill>
                  <a:schemeClr val="bg2">
                    <a:lumMod val="50000"/>
                  </a:schemeClr>
                </a:solidFill>
              </a:rPr>
              <a:t>Discomfort</a:t>
            </a:r>
            <a:r>
              <a:rPr lang="es-ES" sz="1000" dirty="0">
                <a:solidFill>
                  <a:schemeClr val="bg2">
                    <a:lumMod val="50000"/>
                  </a:schemeClr>
                </a:solidFill>
              </a:rPr>
              <a:t>: </a:t>
            </a:r>
            <a:r>
              <a:rPr lang="es-ES" sz="1000" dirty="0" err="1">
                <a:solidFill>
                  <a:schemeClr val="bg2">
                    <a:lumMod val="50000"/>
                  </a:schemeClr>
                </a:solidFill>
              </a:rPr>
              <a:t>Survellance</a:t>
            </a:r>
            <a:r>
              <a:rPr lang="es-ES" sz="1000" dirty="0">
                <a:solidFill>
                  <a:schemeClr val="bg2">
                    <a:lumMod val="50000"/>
                  </a:schemeClr>
                </a:solidFill>
              </a:rPr>
              <a:t> </a:t>
            </a:r>
            <a:r>
              <a:rPr lang="es-ES" sz="1000" dirty="0" err="1">
                <a:solidFill>
                  <a:schemeClr val="bg2">
                    <a:lumMod val="50000"/>
                  </a:schemeClr>
                </a:solidFill>
              </a:rPr>
              <a:t>Study</a:t>
            </a:r>
            <a:r>
              <a:rPr lang="es-ES" sz="1000" dirty="0">
                <a:solidFill>
                  <a:schemeClr val="bg2">
                    <a:lumMod val="50000"/>
                  </a:schemeClr>
                </a:solidFill>
              </a:rPr>
              <a:t> in </a:t>
            </a:r>
            <a:r>
              <a:rPr lang="es-ES" sz="1000" dirty="0" err="1">
                <a:solidFill>
                  <a:schemeClr val="bg2">
                    <a:lumMod val="50000"/>
                  </a:schemeClr>
                </a:solidFill>
              </a:rPr>
              <a:t>Practical</a:t>
            </a:r>
            <a:r>
              <a:rPr lang="es-ES" sz="1000" dirty="0">
                <a:solidFill>
                  <a:schemeClr val="bg2">
                    <a:lumMod val="50000"/>
                  </a:schemeClr>
                </a:solidFill>
              </a:rPr>
              <a:t> </a:t>
            </a:r>
            <a:r>
              <a:rPr lang="es-ES" sz="1000" dirty="0" err="1">
                <a:solidFill>
                  <a:schemeClr val="bg2">
                    <a:lumMod val="50000"/>
                  </a:schemeClr>
                </a:solidFill>
              </a:rPr>
              <a:t>Terms</a:t>
            </a:r>
            <a:r>
              <a:rPr lang="es-ES" sz="1000" dirty="0">
                <a:solidFill>
                  <a:schemeClr val="bg2">
                    <a:lumMod val="50000"/>
                  </a:schemeClr>
                </a:solidFill>
              </a:rPr>
              <a:t>. J </a:t>
            </a:r>
            <a:r>
              <a:rPr lang="es-ES" sz="1000" dirty="0" err="1">
                <a:solidFill>
                  <a:schemeClr val="bg2">
                    <a:lumMod val="50000"/>
                  </a:schemeClr>
                </a:solidFill>
              </a:rPr>
              <a:t>Menopaause</a:t>
            </a:r>
            <a:r>
              <a:rPr lang="es-ES" sz="1000" dirty="0">
                <a:solidFill>
                  <a:schemeClr val="bg2">
                    <a:lumMod val="50000"/>
                  </a:schemeClr>
                </a:solidFill>
              </a:rPr>
              <a:t> 2005; 12(1) (Editor </a:t>
            </a:r>
            <a:r>
              <a:rPr lang="es-ES" sz="1000" dirty="0" err="1">
                <a:solidFill>
                  <a:schemeClr val="bg2">
                    <a:lumMod val="50000"/>
                  </a:schemeClr>
                </a:solidFill>
              </a:rPr>
              <a:t>for</a:t>
            </a:r>
            <a:r>
              <a:rPr lang="es-ES" sz="1000" dirty="0">
                <a:solidFill>
                  <a:schemeClr val="bg2">
                    <a:lumMod val="50000"/>
                  </a:schemeClr>
                </a:solidFill>
              </a:rPr>
              <a:t> Austria ), 27-32 (</a:t>
            </a:r>
            <a:r>
              <a:rPr lang="es-ES" sz="1000" dirty="0" err="1">
                <a:solidFill>
                  <a:schemeClr val="bg2">
                    <a:lumMod val="50000"/>
                  </a:schemeClr>
                </a:solidFill>
              </a:rPr>
              <a:t>edition</a:t>
            </a:r>
            <a:r>
              <a:rPr lang="es-ES" sz="1000" dirty="0">
                <a:solidFill>
                  <a:schemeClr val="bg2">
                    <a:lumMod val="50000"/>
                  </a:schemeClr>
                </a:solidFill>
              </a:rPr>
              <a:t> </a:t>
            </a:r>
            <a:r>
              <a:rPr lang="es-ES" sz="1000" dirty="0" err="1">
                <a:solidFill>
                  <a:schemeClr val="bg2">
                    <a:lumMod val="50000"/>
                  </a:schemeClr>
                </a:solidFill>
              </a:rPr>
              <a:t>for</a:t>
            </a:r>
            <a:r>
              <a:rPr lang="es-ES" sz="1000" dirty="0">
                <a:solidFill>
                  <a:schemeClr val="bg2">
                    <a:lumMod val="50000"/>
                  </a:schemeClr>
                </a:solidFill>
              </a:rPr>
              <a:t> </a:t>
            </a:r>
            <a:r>
              <a:rPr lang="es-ES" sz="1000" dirty="0" err="1">
                <a:solidFill>
                  <a:schemeClr val="bg2">
                    <a:lumMod val="50000"/>
                  </a:schemeClr>
                </a:solidFill>
              </a:rPr>
              <a:t>Switzerland</a:t>
            </a:r>
            <a:r>
              <a:rPr lang="es-ES" sz="1000" dirty="0">
                <a:solidFill>
                  <a:schemeClr val="bg2">
                    <a:lumMod val="50000"/>
                  </a:schemeClr>
                </a:solidFill>
              </a:rPr>
              <a:t>), 30-34. </a:t>
            </a:r>
          </a:p>
          <a:p>
            <a:pPr marL="342900" indent="-342900">
              <a:buAutoNum type="arabicPeriod"/>
            </a:pPr>
            <a:r>
              <a:rPr lang="da-DK" sz="1000" dirty="0">
                <a:solidFill>
                  <a:schemeClr val="bg2">
                    <a:lumMod val="50000"/>
                  </a:schemeClr>
                </a:solidFill>
              </a:rPr>
              <a:t>Losa F. </a:t>
            </a:r>
            <a:r>
              <a:rPr lang="es-ES" sz="1000" dirty="0" err="1">
                <a:solidFill>
                  <a:schemeClr val="bg2">
                    <a:lumMod val="50000"/>
                  </a:schemeClr>
                </a:solidFill>
              </a:rPr>
              <a:t>Toko</a:t>
            </a:r>
            <a:r>
              <a:rPr lang="es-ES" sz="1000" dirty="0">
                <a:solidFill>
                  <a:schemeClr val="bg2">
                    <a:lumMod val="50000"/>
                  </a:schemeClr>
                </a:solidFill>
              </a:rPr>
              <a:t> - Gin </a:t>
            </a:r>
            <a:r>
              <a:rPr lang="es-ES" sz="1000" dirty="0" err="1">
                <a:solidFill>
                  <a:schemeClr val="bg2">
                    <a:lumMod val="50000"/>
                  </a:schemeClr>
                </a:solidFill>
              </a:rPr>
              <a:t>Pract</a:t>
            </a:r>
            <a:r>
              <a:rPr lang="es-ES" sz="1000" dirty="0">
                <a:solidFill>
                  <a:schemeClr val="bg2">
                    <a:lumMod val="50000"/>
                  </a:schemeClr>
                </a:solidFill>
              </a:rPr>
              <a:t> 2018;: 17 - 26</a:t>
            </a:r>
          </a:p>
        </p:txBody>
      </p:sp>
      <p:sp>
        <p:nvSpPr>
          <p:cNvPr id="15" name="Rectángulo 14">
            <a:extLst>
              <a:ext uri="{FF2B5EF4-FFF2-40B4-BE49-F238E27FC236}">
                <a16:creationId xmlns:a16="http://schemas.microsoft.com/office/drawing/2014/main" id="{44FC85D7-7426-E84F-A92D-ED576B5884CC}"/>
              </a:ext>
            </a:extLst>
          </p:cNvPr>
          <p:cNvSpPr/>
          <p:nvPr/>
        </p:nvSpPr>
        <p:spPr>
          <a:xfrm>
            <a:off x="68220" y="105891"/>
            <a:ext cx="2100649" cy="923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4DE36297-9FE1-0F48-ADEF-7A0248E30257}"/>
              </a:ext>
            </a:extLst>
          </p:cNvPr>
          <p:cNvSpPr/>
          <p:nvPr/>
        </p:nvSpPr>
        <p:spPr>
          <a:xfrm>
            <a:off x="10620891" y="5870318"/>
            <a:ext cx="1375720" cy="923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CuadroTexto 16">
            <a:extLst>
              <a:ext uri="{FF2B5EF4-FFF2-40B4-BE49-F238E27FC236}">
                <a16:creationId xmlns:a16="http://schemas.microsoft.com/office/drawing/2014/main" id="{BC5FFCB2-927F-AD4D-944E-AEBAFAE442EC}"/>
              </a:ext>
            </a:extLst>
          </p:cNvPr>
          <p:cNvSpPr txBox="1"/>
          <p:nvPr/>
        </p:nvSpPr>
        <p:spPr>
          <a:xfrm>
            <a:off x="2920510" y="142329"/>
            <a:ext cx="6544765" cy="584775"/>
          </a:xfrm>
          <a:prstGeom prst="rect">
            <a:avLst/>
          </a:prstGeom>
          <a:noFill/>
        </p:spPr>
        <p:txBody>
          <a:bodyPr wrap="square" rtlCol="0">
            <a:spAutoFit/>
          </a:bodyPr>
          <a:lstStyle/>
          <a:p>
            <a:r>
              <a:rPr lang="es-ES" sz="3200" dirty="0">
                <a:solidFill>
                  <a:srgbClr val="7030A0"/>
                </a:solidFill>
              </a:rPr>
              <a:t>MANEJO INTEGRAL EN MENOPAUSIA </a:t>
            </a:r>
          </a:p>
        </p:txBody>
      </p:sp>
      <p:grpSp>
        <p:nvGrpSpPr>
          <p:cNvPr id="18" name="Grupo 17">
            <a:extLst>
              <a:ext uri="{FF2B5EF4-FFF2-40B4-BE49-F238E27FC236}">
                <a16:creationId xmlns:a16="http://schemas.microsoft.com/office/drawing/2014/main" id="{152B0010-EAB4-7C43-BDAC-CFBA553C2BC7}"/>
              </a:ext>
            </a:extLst>
          </p:cNvPr>
          <p:cNvGrpSpPr/>
          <p:nvPr/>
        </p:nvGrpSpPr>
        <p:grpSpPr>
          <a:xfrm>
            <a:off x="10452661" y="230348"/>
            <a:ext cx="1390314" cy="469035"/>
            <a:chOff x="1337310" y="1668778"/>
            <a:chExt cx="1375590" cy="462699"/>
          </a:xfrm>
        </p:grpSpPr>
        <p:sp>
          <p:nvSpPr>
            <p:cNvPr id="19" name="Rectángulo: esquinas redondeadas 26">
              <a:extLst>
                <a:ext uri="{FF2B5EF4-FFF2-40B4-BE49-F238E27FC236}">
                  <a16:creationId xmlns:a16="http://schemas.microsoft.com/office/drawing/2014/main" id="{AA45B6D7-B6BF-C64C-B5FE-E8D4FAD7E2AA}"/>
                </a:ext>
              </a:extLst>
            </p:cNvPr>
            <p:cNvSpPr/>
            <p:nvPr/>
          </p:nvSpPr>
          <p:spPr>
            <a:xfrm>
              <a:off x="1337310" y="1668778"/>
              <a:ext cx="1375590" cy="462699"/>
            </a:xfrm>
            <a:prstGeom prst="roundRect">
              <a:avLst/>
            </a:prstGeom>
            <a:solidFill>
              <a:srgbClr val="EBE1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7030A0"/>
                  </a:solidFill>
                </a:rPr>
                <a:t>   SOFOCOS</a:t>
              </a:r>
              <a:endParaRPr lang="es-ES" dirty="0">
                <a:solidFill>
                  <a:srgbClr val="7030A0"/>
                </a:solidFill>
              </a:endParaRPr>
            </a:p>
          </p:txBody>
        </p:sp>
        <p:pic>
          <p:nvPicPr>
            <p:cNvPr id="20" name="Imagen 19">
              <a:extLst>
                <a:ext uri="{FF2B5EF4-FFF2-40B4-BE49-F238E27FC236}">
                  <a16:creationId xmlns:a16="http://schemas.microsoft.com/office/drawing/2014/main" id="{08F08E8E-9003-8740-A70A-E3E160809D5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83749" y="1771069"/>
              <a:ext cx="267528" cy="266739"/>
            </a:xfrm>
            <a:prstGeom prst="rect">
              <a:avLst/>
            </a:prstGeom>
            <a:noFill/>
          </p:spPr>
        </p:pic>
      </p:grpSp>
      <p:sp>
        <p:nvSpPr>
          <p:cNvPr id="11" name="Titre 1">
            <a:extLst>
              <a:ext uri="{FF2B5EF4-FFF2-40B4-BE49-F238E27FC236}">
                <a16:creationId xmlns:a16="http://schemas.microsoft.com/office/drawing/2014/main" id="{A427B632-8241-41D7-AAC5-2C2BEECA1D6A}"/>
              </a:ext>
            </a:extLst>
          </p:cNvPr>
          <p:cNvSpPr txBox="1">
            <a:spLocks/>
          </p:cNvSpPr>
          <p:nvPr/>
        </p:nvSpPr>
        <p:spPr>
          <a:xfrm>
            <a:off x="349025" y="292061"/>
            <a:ext cx="79265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s-ES" sz="2400" dirty="0">
                <a:solidFill>
                  <a:schemeClr val="bg2">
                    <a:lumMod val="50000"/>
                  </a:schemeClr>
                </a:solidFill>
                <a:latin typeface="Calibri" panose="020F0502020204030204" pitchFamily="34" charset="0"/>
              </a:rPr>
              <a:t>SOFOCOS: Sinergia </a:t>
            </a:r>
            <a:r>
              <a:rPr lang="es-ES" sz="2400" dirty="0" err="1">
                <a:solidFill>
                  <a:schemeClr val="bg2">
                    <a:lumMod val="50000"/>
                  </a:schemeClr>
                </a:solidFill>
                <a:latin typeface="Calibri" panose="020F0502020204030204" pitchFamily="34" charset="0"/>
              </a:rPr>
              <a:t>Luprenol</a:t>
            </a:r>
            <a:r>
              <a:rPr lang="es-ES" sz="2400" dirty="0">
                <a:solidFill>
                  <a:schemeClr val="bg2">
                    <a:lumMod val="50000"/>
                  </a:schemeClr>
                </a:solidFill>
                <a:latin typeface="Calibri" panose="020F0502020204030204" pitchFamily="34" charset="0"/>
              </a:rPr>
              <a:t>® + </a:t>
            </a:r>
            <a:r>
              <a:rPr lang="es-ES" sz="2400" dirty="0" err="1">
                <a:solidFill>
                  <a:schemeClr val="bg2">
                    <a:lumMod val="50000"/>
                  </a:schemeClr>
                </a:solidFill>
                <a:latin typeface="Calibri" panose="020F0502020204030204" pitchFamily="34" charset="0"/>
              </a:rPr>
              <a:t>Cimicífuga</a:t>
            </a:r>
            <a:r>
              <a:rPr lang="es-ES" sz="2400" dirty="0">
                <a:solidFill>
                  <a:schemeClr val="bg2">
                    <a:lumMod val="50000"/>
                  </a:schemeClr>
                </a:solidFill>
                <a:latin typeface="Calibri" panose="020F0502020204030204" pitchFamily="34" charset="0"/>
              </a:rPr>
              <a:t> </a:t>
            </a:r>
            <a:endParaRPr lang="fr-FR" sz="2400" dirty="0">
              <a:solidFill>
                <a:schemeClr val="bg2">
                  <a:lumMod val="50000"/>
                </a:schemeClr>
              </a:solidFill>
              <a:latin typeface="Calibri" panose="020F0502020204030204" pitchFamily="34" charset="0"/>
            </a:endParaRPr>
          </a:p>
        </p:txBody>
      </p:sp>
    </p:spTree>
    <p:extLst>
      <p:ext uri="{BB962C8B-B14F-4D97-AF65-F5344CB8AC3E}">
        <p14:creationId xmlns:p14="http://schemas.microsoft.com/office/powerpoint/2010/main" val="3938447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C6C7DF-C16E-48C4-85A3-C85E92F58CB6}"/>
              </a:ext>
            </a:extLst>
          </p:cNvPr>
          <p:cNvSpPr>
            <a:spLocks noGrp="1"/>
          </p:cNvSpPr>
          <p:nvPr>
            <p:ph type="title"/>
          </p:nvPr>
        </p:nvSpPr>
        <p:spPr>
          <a:xfrm>
            <a:off x="2130585" y="216123"/>
            <a:ext cx="10061415" cy="794690"/>
          </a:xfrm>
        </p:spPr>
        <p:txBody>
          <a:bodyPr anchor="ctr">
            <a:noAutofit/>
          </a:bodyPr>
          <a:lstStyle/>
          <a:p>
            <a:r>
              <a:rPr lang="es-ES" sz="2400" b="1" dirty="0">
                <a:solidFill>
                  <a:srgbClr val="7030A0"/>
                </a:solidFill>
                <a:latin typeface="Calibri" panose="020F0502020204030204" pitchFamily="34" charset="0"/>
                <a:cs typeface="Calibri" panose="020F0502020204030204" pitchFamily="34" charset="0"/>
              </a:rPr>
              <a:t>7,8 MILLONES de mujeres </a:t>
            </a:r>
            <a:r>
              <a:rPr lang="es-ES" sz="2400" b="1" dirty="0">
                <a:latin typeface="Calibri" panose="020F0502020204030204" pitchFamily="34" charset="0"/>
                <a:cs typeface="Calibri" panose="020F0502020204030204" pitchFamily="34" charset="0"/>
              </a:rPr>
              <a:t>españolas están en el climaterio </a:t>
            </a:r>
            <a:endParaRPr lang="es-ES" sz="2400" dirty="0">
              <a:latin typeface="Calibri" panose="020F0502020204030204" pitchFamily="34" charset="0"/>
              <a:cs typeface="Calibri" panose="020F0502020204030204" pitchFamily="34" charset="0"/>
            </a:endParaRPr>
          </a:p>
        </p:txBody>
      </p:sp>
      <p:grpSp>
        <p:nvGrpSpPr>
          <p:cNvPr id="7" name="Grupo 6">
            <a:extLst>
              <a:ext uri="{FF2B5EF4-FFF2-40B4-BE49-F238E27FC236}">
                <a16:creationId xmlns:a16="http://schemas.microsoft.com/office/drawing/2014/main" id="{E51A9ED0-A8DD-4FC2-82DA-CC24A3EFADB1}"/>
              </a:ext>
            </a:extLst>
          </p:cNvPr>
          <p:cNvGrpSpPr/>
          <p:nvPr/>
        </p:nvGrpSpPr>
        <p:grpSpPr>
          <a:xfrm>
            <a:off x="5272179" y="2017733"/>
            <a:ext cx="6584339" cy="3811952"/>
            <a:chOff x="1158900" y="938069"/>
            <a:chExt cx="4664917" cy="2488066"/>
          </a:xfrm>
        </p:grpSpPr>
        <p:pic>
          <p:nvPicPr>
            <p:cNvPr id="8" name="Picture 2" descr="menopausia grafica">
              <a:extLst>
                <a:ext uri="{FF2B5EF4-FFF2-40B4-BE49-F238E27FC236}">
                  <a16:creationId xmlns:a16="http://schemas.microsoft.com/office/drawing/2014/main" id="{AF6FA631-7502-46D6-9529-F427B134B9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44" t="4536" r="14060" b="4571"/>
            <a:stretch/>
          </p:blipFill>
          <p:spPr bwMode="auto">
            <a:xfrm>
              <a:off x="1158900" y="1214838"/>
              <a:ext cx="4664917" cy="2211297"/>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3F50D9F7-C5A5-4398-97AE-7D57860C1AFB}"/>
                </a:ext>
              </a:extLst>
            </p:cNvPr>
            <p:cNvSpPr txBox="1"/>
            <p:nvPr/>
          </p:nvSpPr>
          <p:spPr>
            <a:xfrm>
              <a:off x="1469983" y="1312834"/>
              <a:ext cx="746586" cy="241063"/>
            </a:xfrm>
            <a:prstGeom prst="rect">
              <a:avLst/>
            </a:prstGeom>
            <a:solidFill>
              <a:schemeClr val="bg2"/>
            </a:solidFill>
          </p:spPr>
          <p:txBody>
            <a:bodyPr wrap="square" rtlCol="0">
              <a:spAutoFit/>
            </a:bodyPr>
            <a:lstStyle/>
            <a:p>
              <a:pPr algn="ctr"/>
              <a:r>
                <a:rPr lang="es-ES" b="1">
                  <a:solidFill>
                    <a:srgbClr val="7030A0"/>
                  </a:solidFill>
                </a:rPr>
                <a:t>2,4M</a:t>
              </a:r>
            </a:p>
          </p:txBody>
        </p:sp>
        <p:cxnSp>
          <p:nvCxnSpPr>
            <p:cNvPr id="10" name="Conector recto 9">
              <a:extLst>
                <a:ext uri="{FF2B5EF4-FFF2-40B4-BE49-F238E27FC236}">
                  <a16:creationId xmlns:a16="http://schemas.microsoft.com/office/drawing/2014/main" id="{D40AE4F0-4E81-4E4F-BC26-C92D15AE0524}"/>
                </a:ext>
              </a:extLst>
            </p:cNvPr>
            <p:cNvCxnSpPr/>
            <p:nvPr/>
          </p:nvCxnSpPr>
          <p:spPr>
            <a:xfrm flipV="1">
              <a:off x="2216569" y="1224729"/>
              <a:ext cx="0" cy="1857524"/>
            </a:xfrm>
            <a:prstGeom prst="line">
              <a:avLst/>
            </a:prstGeom>
            <a:ln>
              <a:solidFill>
                <a:schemeClr val="accent6">
                  <a:lumMod val="7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5EEA08D9-1047-4124-8907-7788D6457739}"/>
                </a:ext>
              </a:extLst>
            </p:cNvPr>
            <p:cNvCxnSpPr/>
            <p:nvPr/>
          </p:nvCxnSpPr>
          <p:spPr>
            <a:xfrm flipV="1">
              <a:off x="1469983" y="1217381"/>
              <a:ext cx="0" cy="1857524"/>
            </a:xfrm>
            <a:prstGeom prst="line">
              <a:avLst/>
            </a:prstGeom>
            <a:ln>
              <a:solidFill>
                <a:schemeClr val="accent6">
                  <a:lumMod val="7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0BE4A063-5B14-46F6-9EF1-1617182CF64E}"/>
                </a:ext>
              </a:extLst>
            </p:cNvPr>
            <p:cNvCxnSpPr/>
            <p:nvPr/>
          </p:nvCxnSpPr>
          <p:spPr>
            <a:xfrm flipV="1">
              <a:off x="3152124" y="1224729"/>
              <a:ext cx="0" cy="1857524"/>
            </a:xfrm>
            <a:prstGeom prst="line">
              <a:avLst/>
            </a:prstGeom>
            <a:ln>
              <a:solidFill>
                <a:schemeClr val="accent6">
                  <a:lumMod val="7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3" name="CuadroTexto 12">
              <a:extLst>
                <a:ext uri="{FF2B5EF4-FFF2-40B4-BE49-F238E27FC236}">
                  <a16:creationId xmlns:a16="http://schemas.microsoft.com/office/drawing/2014/main" id="{CF00820D-B9D7-4FCB-9CE9-C02D99C9AFD2}"/>
                </a:ext>
              </a:extLst>
            </p:cNvPr>
            <p:cNvSpPr txBox="1"/>
            <p:nvPr/>
          </p:nvSpPr>
          <p:spPr>
            <a:xfrm>
              <a:off x="2216569" y="938069"/>
              <a:ext cx="945929" cy="241063"/>
            </a:xfrm>
            <a:prstGeom prst="rect">
              <a:avLst/>
            </a:prstGeom>
            <a:solidFill>
              <a:schemeClr val="bg2"/>
            </a:solidFill>
          </p:spPr>
          <p:txBody>
            <a:bodyPr wrap="square" rtlCol="0">
              <a:spAutoFit/>
            </a:bodyPr>
            <a:lstStyle/>
            <a:p>
              <a:pPr algn="ctr"/>
              <a:r>
                <a:rPr lang="es-ES" b="1">
                  <a:solidFill>
                    <a:srgbClr val="7030A0"/>
                  </a:solidFill>
                </a:rPr>
                <a:t>2,3M</a:t>
              </a:r>
            </a:p>
          </p:txBody>
        </p:sp>
        <p:cxnSp>
          <p:nvCxnSpPr>
            <p:cNvPr id="14" name="Conector recto 13">
              <a:extLst>
                <a:ext uri="{FF2B5EF4-FFF2-40B4-BE49-F238E27FC236}">
                  <a16:creationId xmlns:a16="http://schemas.microsoft.com/office/drawing/2014/main" id="{D3BBACBD-FBE6-4635-BEFF-F500A17FB017}"/>
                </a:ext>
              </a:extLst>
            </p:cNvPr>
            <p:cNvCxnSpPr/>
            <p:nvPr/>
          </p:nvCxnSpPr>
          <p:spPr>
            <a:xfrm flipV="1">
              <a:off x="4242987" y="1224729"/>
              <a:ext cx="0" cy="1857524"/>
            </a:xfrm>
            <a:prstGeom prst="line">
              <a:avLst/>
            </a:prstGeom>
            <a:ln>
              <a:solidFill>
                <a:schemeClr val="accent6">
                  <a:lumMod val="7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5" name="CuadroTexto 14">
              <a:extLst>
                <a:ext uri="{FF2B5EF4-FFF2-40B4-BE49-F238E27FC236}">
                  <a16:creationId xmlns:a16="http://schemas.microsoft.com/office/drawing/2014/main" id="{978471F5-B623-4F60-9871-288EEFD00A73}"/>
                </a:ext>
              </a:extLst>
            </p:cNvPr>
            <p:cNvSpPr txBox="1"/>
            <p:nvPr/>
          </p:nvSpPr>
          <p:spPr>
            <a:xfrm>
              <a:off x="3162498" y="1937479"/>
              <a:ext cx="1070114" cy="241063"/>
            </a:xfrm>
            <a:prstGeom prst="rect">
              <a:avLst/>
            </a:prstGeom>
            <a:solidFill>
              <a:schemeClr val="bg2"/>
            </a:solidFill>
          </p:spPr>
          <p:txBody>
            <a:bodyPr wrap="square" rtlCol="0">
              <a:spAutoFit/>
            </a:bodyPr>
            <a:lstStyle/>
            <a:p>
              <a:pPr algn="ctr"/>
              <a:r>
                <a:rPr lang="es-ES" b="1">
                  <a:solidFill>
                    <a:srgbClr val="7030A0"/>
                  </a:solidFill>
                </a:rPr>
                <a:t>3,1M</a:t>
              </a:r>
            </a:p>
          </p:txBody>
        </p:sp>
        <p:sp>
          <p:nvSpPr>
            <p:cNvPr id="16" name="CuadroTexto 15">
              <a:extLst>
                <a:ext uri="{FF2B5EF4-FFF2-40B4-BE49-F238E27FC236}">
                  <a16:creationId xmlns:a16="http://schemas.microsoft.com/office/drawing/2014/main" id="{23C36850-783D-4FAE-B1EC-72E7161DF446}"/>
                </a:ext>
              </a:extLst>
            </p:cNvPr>
            <p:cNvSpPr txBox="1"/>
            <p:nvPr/>
          </p:nvSpPr>
          <p:spPr>
            <a:xfrm>
              <a:off x="4072107" y="3105029"/>
              <a:ext cx="402156" cy="313077"/>
            </a:xfrm>
            <a:prstGeom prst="rect">
              <a:avLst/>
            </a:prstGeom>
            <a:noFill/>
          </p:spPr>
          <p:txBody>
            <a:bodyPr wrap="none" rtlCol="0">
              <a:spAutoFit/>
            </a:bodyPr>
            <a:lstStyle/>
            <a:p>
              <a:r>
                <a:rPr lang="es-ES" sz="975">
                  <a:solidFill>
                    <a:schemeClr val="bg1">
                      <a:lumMod val="50000"/>
                    </a:schemeClr>
                  </a:solidFill>
                </a:rPr>
                <a:t>60</a:t>
              </a:r>
            </a:p>
          </p:txBody>
        </p:sp>
      </p:grpSp>
      <p:sp>
        <p:nvSpPr>
          <p:cNvPr id="17" name="CuadroTexto 16">
            <a:extLst>
              <a:ext uri="{FF2B5EF4-FFF2-40B4-BE49-F238E27FC236}">
                <a16:creationId xmlns:a16="http://schemas.microsoft.com/office/drawing/2014/main" id="{2E247EB8-4A8D-4D9A-A261-E7F2330D8C37}"/>
              </a:ext>
            </a:extLst>
          </p:cNvPr>
          <p:cNvSpPr txBox="1"/>
          <p:nvPr/>
        </p:nvSpPr>
        <p:spPr>
          <a:xfrm>
            <a:off x="0" y="6581001"/>
            <a:ext cx="3629738" cy="276999"/>
          </a:xfrm>
          <a:prstGeom prst="rect">
            <a:avLst/>
          </a:prstGeom>
          <a:noFill/>
        </p:spPr>
        <p:txBody>
          <a:bodyPr wrap="square" rtlCol="0">
            <a:spAutoFit/>
          </a:bodyPr>
          <a:lstStyle/>
          <a:p>
            <a:r>
              <a:rPr lang="es-ES" sz="1200"/>
              <a:t>1. Fuente INE. Datos Febrero 2021</a:t>
            </a:r>
          </a:p>
        </p:txBody>
      </p:sp>
      <p:pic>
        <p:nvPicPr>
          <p:cNvPr id="2050" name="Picture 2" descr="Población: España 2020 - PopulationPyramid.net">
            <a:extLst>
              <a:ext uri="{FF2B5EF4-FFF2-40B4-BE49-F238E27FC236}">
                <a16:creationId xmlns:a16="http://schemas.microsoft.com/office/drawing/2014/main" id="{6DA4E44C-BE6E-A446-B8EF-886021CFE2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482" y="1607014"/>
            <a:ext cx="4574330" cy="4622480"/>
          </a:xfrm>
          <a:prstGeom prst="rect">
            <a:avLst/>
          </a:prstGeom>
          <a:noFill/>
          <a:extLst>
            <a:ext uri="{909E8E84-426E-40DD-AFC4-6F175D3DCCD1}">
              <a14:hiddenFill xmlns:a14="http://schemas.microsoft.com/office/drawing/2010/main">
                <a:solidFill>
                  <a:srgbClr val="FFFFFF"/>
                </a:solidFill>
              </a14:hiddenFill>
            </a:ext>
          </a:extLst>
        </p:spPr>
      </p:pic>
      <p:sp>
        <p:nvSpPr>
          <p:cNvPr id="3" name="Anillo 2">
            <a:extLst>
              <a:ext uri="{FF2B5EF4-FFF2-40B4-BE49-F238E27FC236}">
                <a16:creationId xmlns:a16="http://schemas.microsoft.com/office/drawing/2014/main" id="{010F5EDE-E71E-F14A-BC5C-AC47C87FB080}"/>
              </a:ext>
            </a:extLst>
          </p:cNvPr>
          <p:cNvSpPr/>
          <p:nvPr/>
        </p:nvSpPr>
        <p:spPr>
          <a:xfrm>
            <a:off x="1271353" y="2833141"/>
            <a:ext cx="2758190" cy="1199213"/>
          </a:xfrm>
          <a:prstGeom prst="donut">
            <a:avLst>
              <a:gd name="adj" fmla="val 33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352729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upo 22">
            <a:extLst>
              <a:ext uri="{FF2B5EF4-FFF2-40B4-BE49-F238E27FC236}">
                <a16:creationId xmlns:a16="http://schemas.microsoft.com/office/drawing/2014/main" id="{A63FD116-C1A1-4F84-82FE-2BD1AC7C4C54}"/>
              </a:ext>
            </a:extLst>
          </p:cNvPr>
          <p:cNvGrpSpPr/>
          <p:nvPr/>
        </p:nvGrpSpPr>
        <p:grpSpPr>
          <a:xfrm>
            <a:off x="10746579" y="502279"/>
            <a:ext cx="1390314" cy="469035"/>
            <a:chOff x="1337310" y="1668778"/>
            <a:chExt cx="1375590" cy="462699"/>
          </a:xfrm>
        </p:grpSpPr>
        <p:sp>
          <p:nvSpPr>
            <p:cNvPr id="25" name="Rectángulo: esquinas redondeadas 24">
              <a:extLst>
                <a:ext uri="{FF2B5EF4-FFF2-40B4-BE49-F238E27FC236}">
                  <a16:creationId xmlns:a16="http://schemas.microsoft.com/office/drawing/2014/main" id="{9707B01A-6278-499E-8220-BB1A1C541686}"/>
                </a:ext>
              </a:extLst>
            </p:cNvPr>
            <p:cNvSpPr/>
            <p:nvPr/>
          </p:nvSpPr>
          <p:spPr>
            <a:xfrm>
              <a:off x="1337310" y="1668778"/>
              <a:ext cx="1375590" cy="462699"/>
            </a:xfrm>
            <a:prstGeom prst="roundRect">
              <a:avLst/>
            </a:prstGeom>
            <a:solidFill>
              <a:srgbClr val="EBE1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7030A0"/>
                  </a:solidFill>
                </a:rPr>
                <a:t>   SOFOCOS</a:t>
              </a:r>
              <a:endParaRPr lang="es-ES" dirty="0">
                <a:solidFill>
                  <a:srgbClr val="7030A0"/>
                </a:solidFill>
              </a:endParaRPr>
            </a:p>
          </p:txBody>
        </p:sp>
        <p:pic>
          <p:nvPicPr>
            <p:cNvPr id="26" name="Imagen 25" descr="Forma&#10;&#10;Descripción generada automáticamente con confianza baja">
              <a:extLst>
                <a:ext uri="{FF2B5EF4-FFF2-40B4-BE49-F238E27FC236}">
                  <a16:creationId xmlns:a16="http://schemas.microsoft.com/office/drawing/2014/main" id="{DC237892-47A9-4F6B-87E2-65692AA8FF07}"/>
                </a:ext>
              </a:extLst>
            </p:cNvPr>
            <p:cNvPicPr>
              <a:picLocks noChangeAspect="1"/>
            </p:cNvPicPr>
            <p:nvPr/>
          </p:nvPicPr>
          <p:blipFill>
            <a:blip r:embed="rId3">
              <a:duotone>
                <a:prstClr val="black"/>
                <a:srgbClr val="7030A0">
                  <a:tint val="45000"/>
                  <a:satMod val="400000"/>
                </a:srgbClr>
              </a:duotone>
              <a:extLst>
                <a:ext uri="{BEBA8EAE-BF5A-486C-A8C5-ECC9F3942E4B}">
                  <a14:imgProps xmlns:a14="http://schemas.microsoft.com/office/drawing/2010/main">
                    <a14:imgLayer r:embed="rId4">
                      <a14:imgEffect>
                        <a14:colorTemperature colorTemp="2466"/>
                      </a14:imgEffect>
                      <a14:imgEffect>
                        <a14:saturation sat="28000"/>
                      </a14:imgEffect>
                    </a14:imgLayer>
                  </a14:imgProps>
                </a:ext>
                <a:ext uri="{28A0092B-C50C-407E-A947-70E740481C1C}">
                  <a14:useLocalDpi xmlns:a14="http://schemas.microsoft.com/office/drawing/2010/main" val="0"/>
                </a:ext>
              </a:extLst>
            </a:blip>
            <a:stretch>
              <a:fillRect/>
            </a:stretch>
          </p:blipFill>
          <p:spPr>
            <a:xfrm>
              <a:off x="1383749" y="1770676"/>
              <a:ext cx="267528" cy="267528"/>
            </a:xfrm>
            <a:prstGeom prst="rect">
              <a:avLst/>
            </a:prstGeom>
            <a:noFill/>
          </p:spPr>
        </p:pic>
      </p:grpSp>
      <p:pic>
        <p:nvPicPr>
          <p:cNvPr id="2" name="Imagen 1">
            <a:extLst>
              <a:ext uri="{FF2B5EF4-FFF2-40B4-BE49-F238E27FC236}">
                <a16:creationId xmlns:a16="http://schemas.microsoft.com/office/drawing/2014/main" id="{7AEAD7E4-BDFC-4173-821D-C1481BEA0CCE}"/>
              </a:ext>
            </a:extLst>
          </p:cNvPr>
          <p:cNvPicPr>
            <a:picLocks noChangeAspect="1"/>
          </p:cNvPicPr>
          <p:nvPr/>
        </p:nvPicPr>
        <p:blipFill>
          <a:blip r:embed="rId5"/>
          <a:stretch>
            <a:fillRect/>
          </a:stretch>
        </p:blipFill>
        <p:spPr>
          <a:xfrm>
            <a:off x="5671586" y="1801787"/>
            <a:ext cx="5683423" cy="4043974"/>
          </a:xfrm>
          <a:prstGeom prst="rect">
            <a:avLst/>
          </a:prstGeom>
          <a:ln>
            <a:noFill/>
          </a:ln>
          <a:effectLst>
            <a:softEdge rad="112500"/>
          </a:effectLst>
        </p:spPr>
      </p:pic>
      <p:sp>
        <p:nvSpPr>
          <p:cNvPr id="28" name="CuadroTexto 27">
            <a:extLst>
              <a:ext uri="{FF2B5EF4-FFF2-40B4-BE49-F238E27FC236}">
                <a16:creationId xmlns:a16="http://schemas.microsoft.com/office/drawing/2014/main" id="{2D1C5258-0F34-41B6-907D-246F8311099C}"/>
              </a:ext>
            </a:extLst>
          </p:cNvPr>
          <p:cNvSpPr txBox="1"/>
          <p:nvPr/>
        </p:nvSpPr>
        <p:spPr>
          <a:xfrm>
            <a:off x="5213783" y="1444512"/>
            <a:ext cx="6749617" cy="461665"/>
          </a:xfrm>
          <a:prstGeom prst="rect">
            <a:avLst/>
          </a:prstGeom>
          <a:solidFill>
            <a:schemeClr val="bg1"/>
          </a:solidFill>
        </p:spPr>
        <p:txBody>
          <a:bodyPr wrap="square" rtlCol="0">
            <a:spAutoFit/>
          </a:bodyPr>
          <a:lstStyle/>
          <a:p>
            <a:pPr algn="ctr"/>
            <a:r>
              <a:rPr lang="es-ES" sz="3600" baseline="30000" dirty="0">
                <a:solidFill>
                  <a:srgbClr val="7030A0"/>
                </a:solidFill>
                <a:latin typeface="Calibri" panose="020F0502020204030204" pitchFamily="34" charset="0"/>
                <a:ea typeface="+mj-ea"/>
                <a:cs typeface="+mj-cs"/>
              </a:rPr>
              <a:t>La SINERGIA </a:t>
            </a:r>
            <a:r>
              <a:rPr lang="es-ES" sz="3600" baseline="30000" dirty="0">
                <a:solidFill>
                  <a:schemeClr val="accent3">
                    <a:lumMod val="75000"/>
                  </a:schemeClr>
                </a:solidFill>
                <a:latin typeface="Calibri" panose="020F0502020204030204" pitchFamily="34" charset="0"/>
                <a:ea typeface="+mj-ea"/>
                <a:cs typeface="+mj-cs"/>
              </a:rPr>
              <a:t>de un buen equipo, consiguen el </a:t>
            </a:r>
            <a:r>
              <a:rPr lang="es-ES" sz="3600" baseline="30000" dirty="0">
                <a:solidFill>
                  <a:srgbClr val="7030A0"/>
                </a:solidFill>
                <a:latin typeface="Calibri" panose="020F0502020204030204" pitchFamily="34" charset="0"/>
                <a:ea typeface="+mj-ea"/>
                <a:cs typeface="+mj-cs"/>
              </a:rPr>
              <a:t>ÉXITO</a:t>
            </a:r>
            <a:endParaRPr lang="es-ES" sz="3600" baseline="30000" dirty="0">
              <a:solidFill>
                <a:schemeClr val="bg2">
                  <a:lumMod val="50000"/>
                </a:schemeClr>
              </a:solidFill>
              <a:latin typeface="Calibri" panose="020F0502020204030204" pitchFamily="34" charset="0"/>
              <a:ea typeface="+mj-ea"/>
              <a:cs typeface="+mj-cs"/>
            </a:endParaRPr>
          </a:p>
        </p:txBody>
      </p:sp>
      <p:sp>
        <p:nvSpPr>
          <p:cNvPr id="29" name="CuadroTexto 28">
            <a:extLst>
              <a:ext uri="{FF2B5EF4-FFF2-40B4-BE49-F238E27FC236}">
                <a16:creationId xmlns:a16="http://schemas.microsoft.com/office/drawing/2014/main" id="{9EA61204-864D-4D64-99EE-85F4A97B8DB6}"/>
              </a:ext>
            </a:extLst>
          </p:cNvPr>
          <p:cNvSpPr txBox="1"/>
          <p:nvPr/>
        </p:nvSpPr>
        <p:spPr>
          <a:xfrm>
            <a:off x="645487" y="1805687"/>
            <a:ext cx="4797198" cy="1200329"/>
          </a:xfrm>
          <a:prstGeom prst="rect">
            <a:avLst/>
          </a:prstGeom>
          <a:solidFill>
            <a:schemeClr val="bg1"/>
          </a:solidFill>
        </p:spPr>
        <p:txBody>
          <a:bodyPr wrap="square">
            <a:spAutoFit/>
          </a:bodyPr>
          <a:lstStyle/>
          <a:p>
            <a:r>
              <a:rPr lang="es-ES" sz="2400" b="1">
                <a:solidFill>
                  <a:schemeClr val="bg2">
                    <a:lumMod val="50000"/>
                  </a:schemeClr>
                </a:solidFill>
                <a:latin typeface="Gotham Book" panose="02000603040000020004"/>
              </a:rPr>
              <a:t>Con</a:t>
            </a:r>
            <a:r>
              <a:rPr lang="es-ES" sz="2400" b="1" dirty="0">
                <a:latin typeface="Gotham Book" panose="02000603040000020004"/>
              </a:rPr>
              <a:t> </a:t>
            </a:r>
            <a:r>
              <a:rPr lang="es-ES" sz="2400" b="1" i="1" err="1">
                <a:solidFill>
                  <a:srgbClr val="7030A0"/>
                </a:solidFill>
                <a:latin typeface="Gotham Book" panose="02000603040000020004" pitchFamily="2" charset="0"/>
              </a:rPr>
              <a:t>Cimicifuga</a:t>
            </a:r>
            <a:r>
              <a:rPr lang="es-ES" sz="2400" b="1" i="1" dirty="0">
                <a:solidFill>
                  <a:srgbClr val="7030A0"/>
                </a:solidFill>
                <a:latin typeface="Gotham Book" panose="02000603040000020004" pitchFamily="2" charset="0"/>
              </a:rPr>
              <a:t> racemosa</a:t>
            </a:r>
            <a:r>
              <a:rPr lang="es-ES" sz="2400" b="1" dirty="0">
                <a:solidFill>
                  <a:schemeClr val="bg2">
                    <a:lumMod val="50000"/>
                  </a:schemeClr>
                </a:solidFill>
                <a:latin typeface="Gotham Book" panose="02000603040000020004"/>
              </a:rPr>
              <a:t>, tiene mecanismos de acción sinérgicos, </a:t>
            </a:r>
            <a:r>
              <a:rPr lang="es-ES" sz="2400" b="1" dirty="0">
                <a:solidFill>
                  <a:srgbClr val="7030A0"/>
                </a:solidFill>
                <a:latin typeface="Gotham Book" panose="02000603040000020004"/>
              </a:rPr>
              <a:t>NO ANTAGONISTA </a:t>
            </a:r>
            <a:r>
              <a:rPr lang="es-ES" sz="2400" b="1" dirty="0">
                <a:solidFill>
                  <a:schemeClr val="bg2">
                    <a:lumMod val="50000"/>
                  </a:schemeClr>
                </a:solidFill>
                <a:latin typeface="Gotham Book" panose="02000603040000020004"/>
              </a:rPr>
              <a:t>al </a:t>
            </a:r>
            <a:r>
              <a:rPr lang="es-ES" sz="2400" b="1" dirty="0" err="1">
                <a:solidFill>
                  <a:srgbClr val="7030A0"/>
                </a:solidFill>
                <a:latin typeface="Gotham Book" panose="02000603040000020004"/>
              </a:rPr>
              <a:t>Luprenol</a:t>
            </a:r>
            <a:endParaRPr lang="es-ES" sz="2400" dirty="0">
              <a:solidFill>
                <a:srgbClr val="7030A0"/>
              </a:solidFill>
              <a:latin typeface="Gotham Book" panose="02000603040000020004"/>
            </a:endParaRPr>
          </a:p>
        </p:txBody>
      </p:sp>
      <p:pic>
        <p:nvPicPr>
          <p:cNvPr id="9" name="Imagen 8">
            <a:extLst>
              <a:ext uri="{FF2B5EF4-FFF2-40B4-BE49-F238E27FC236}">
                <a16:creationId xmlns:a16="http://schemas.microsoft.com/office/drawing/2014/main" id="{312AE7FC-1B9A-4124-8A1F-6F76E0A08589}"/>
              </a:ext>
            </a:extLst>
          </p:cNvPr>
          <p:cNvPicPr>
            <a:picLocks noChangeAspect="1"/>
          </p:cNvPicPr>
          <p:nvPr/>
        </p:nvPicPr>
        <p:blipFill>
          <a:blip r:embed="rId6"/>
          <a:stretch>
            <a:fillRect/>
          </a:stretch>
        </p:blipFill>
        <p:spPr>
          <a:xfrm>
            <a:off x="1260475" y="3114531"/>
            <a:ext cx="3200400" cy="3209925"/>
          </a:xfrm>
          <a:prstGeom prst="rect">
            <a:avLst/>
          </a:prstGeom>
        </p:spPr>
      </p:pic>
      <p:sp>
        <p:nvSpPr>
          <p:cNvPr id="10" name="Rectángulo 9">
            <a:extLst>
              <a:ext uri="{FF2B5EF4-FFF2-40B4-BE49-F238E27FC236}">
                <a16:creationId xmlns:a16="http://schemas.microsoft.com/office/drawing/2014/main" id="{04C791A6-676A-EE4D-ACA7-9E42C51E64B7}"/>
              </a:ext>
            </a:extLst>
          </p:cNvPr>
          <p:cNvSpPr/>
          <p:nvPr/>
        </p:nvSpPr>
        <p:spPr>
          <a:xfrm>
            <a:off x="55107" y="0"/>
            <a:ext cx="2100649" cy="1200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a:extLst>
              <a:ext uri="{FF2B5EF4-FFF2-40B4-BE49-F238E27FC236}">
                <a16:creationId xmlns:a16="http://schemas.microsoft.com/office/drawing/2014/main" id="{AE21450B-6E7C-994E-A470-F0FCCA67D731}"/>
              </a:ext>
            </a:extLst>
          </p:cNvPr>
          <p:cNvSpPr/>
          <p:nvPr/>
        </p:nvSpPr>
        <p:spPr>
          <a:xfrm>
            <a:off x="10620891" y="5870318"/>
            <a:ext cx="1375720" cy="923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uadroTexto 12">
            <a:extLst>
              <a:ext uri="{FF2B5EF4-FFF2-40B4-BE49-F238E27FC236}">
                <a16:creationId xmlns:a16="http://schemas.microsoft.com/office/drawing/2014/main" id="{406C9174-5E4F-B24D-9296-B36B103B033D}"/>
              </a:ext>
            </a:extLst>
          </p:cNvPr>
          <p:cNvSpPr txBox="1"/>
          <p:nvPr/>
        </p:nvSpPr>
        <p:spPr>
          <a:xfrm>
            <a:off x="2920510" y="142329"/>
            <a:ext cx="6544765" cy="584775"/>
          </a:xfrm>
          <a:prstGeom prst="rect">
            <a:avLst/>
          </a:prstGeom>
          <a:noFill/>
        </p:spPr>
        <p:txBody>
          <a:bodyPr wrap="square" rtlCol="0">
            <a:spAutoFit/>
          </a:bodyPr>
          <a:lstStyle/>
          <a:p>
            <a:r>
              <a:rPr lang="es-ES" sz="3200" dirty="0">
                <a:solidFill>
                  <a:srgbClr val="7030A0"/>
                </a:solidFill>
              </a:rPr>
              <a:t>MANEJO INTEGRAL EN MENOPAUSIA </a:t>
            </a:r>
          </a:p>
        </p:txBody>
      </p:sp>
      <p:sp>
        <p:nvSpPr>
          <p:cNvPr id="12" name="Rectángulo 11">
            <a:extLst>
              <a:ext uri="{FF2B5EF4-FFF2-40B4-BE49-F238E27FC236}">
                <a16:creationId xmlns:a16="http://schemas.microsoft.com/office/drawing/2014/main" id="{A59F18CA-E7D9-6A4F-BB5C-1814B5CB5632}"/>
              </a:ext>
            </a:extLst>
          </p:cNvPr>
          <p:cNvSpPr/>
          <p:nvPr/>
        </p:nvSpPr>
        <p:spPr>
          <a:xfrm>
            <a:off x="9016926" y="6185956"/>
            <a:ext cx="3207929" cy="276999"/>
          </a:xfrm>
          <a:prstGeom prst="rect">
            <a:avLst/>
          </a:prstGeom>
        </p:spPr>
        <p:txBody>
          <a:bodyPr wrap="none">
            <a:spAutoFit/>
          </a:bodyPr>
          <a:lstStyle/>
          <a:p>
            <a:pPr lvl="0">
              <a:defRPr/>
            </a:pPr>
            <a:r>
              <a:rPr lang="da-DK" sz="1200" dirty="0" err="1">
                <a:solidFill>
                  <a:schemeClr val="bg2">
                    <a:lumMod val="50000"/>
                  </a:schemeClr>
                </a:solidFill>
                <a:latin typeface="Gotham Book" panose="02000603040000020004" pitchFamily="2" charset="0"/>
              </a:rPr>
              <a:t>López</a:t>
            </a:r>
            <a:r>
              <a:rPr lang="da-DK" sz="1200" dirty="0">
                <a:solidFill>
                  <a:schemeClr val="bg2">
                    <a:lumMod val="50000"/>
                  </a:schemeClr>
                </a:solidFill>
                <a:latin typeface="Gotham Book" panose="02000603040000020004" pitchFamily="2" charset="0"/>
              </a:rPr>
              <a:t> </a:t>
            </a:r>
            <a:r>
              <a:rPr lang="da-DK" sz="1200" dirty="0" err="1">
                <a:solidFill>
                  <a:schemeClr val="bg2">
                    <a:lumMod val="50000"/>
                  </a:schemeClr>
                </a:solidFill>
                <a:latin typeface="Gotham Book" panose="02000603040000020004" pitchFamily="2" charset="0"/>
              </a:rPr>
              <a:t>Larramendi</a:t>
            </a:r>
            <a:r>
              <a:rPr lang="da-DK" sz="1200" dirty="0">
                <a:solidFill>
                  <a:schemeClr val="bg2">
                    <a:lumMod val="50000"/>
                  </a:schemeClr>
                </a:solidFill>
                <a:latin typeface="Gotham Book" panose="02000603040000020004" pitchFamily="2" charset="0"/>
              </a:rPr>
              <a:t> JL. Toko-Gin </a:t>
            </a:r>
            <a:r>
              <a:rPr lang="da-DK" sz="1200" dirty="0" err="1">
                <a:solidFill>
                  <a:schemeClr val="bg2">
                    <a:lumMod val="50000"/>
                  </a:schemeClr>
                </a:solidFill>
                <a:latin typeface="Gotham Book" panose="02000603040000020004" pitchFamily="2" charset="0"/>
              </a:rPr>
              <a:t>Pract</a:t>
            </a:r>
            <a:r>
              <a:rPr lang="da-DK" sz="1200" dirty="0">
                <a:solidFill>
                  <a:schemeClr val="bg2">
                    <a:lumMod val="50000"/>
                  </a:schemeClr>
                </a:solidFill>
                <a:latin typeface="Gotham Book" panose="02000603040000020004" pitchFamily="2" charset="0"/>
              </a:rPr>
              <a:t>. 2018: 3-16.</a:t>
            </a:r>
            <a:endParaRPr lang="es-ES" sz="1200" dirty="0">
              <a:solidFill>
                <a:schemeClr val="bg2">
                  <a:lumMod val="50000"/>
                </a:schemeClr>
              </a:solidFill>
            </a:endParaRPr>
          </a:p>
        </p:txBody>
      </p:sp>
    </p:spTree>
    <p:extLst>
      <p:ext uri="{BB962C8B-B14F-4D97-AF65-F5344CB8AC3E}">
        <p14:creationId xmlns:p14="http://schemas.microsoft.com/office/powerpoint/2010/main" val="2691902821"/>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uadroTexto 18">
            <a:extLst>
              <a:ext uri="{FF2B5EF4-FFF2-40B4-BE49-F238E27FC236}">
                <a16:creationId xmlns:a16="http://schemas.microsoft.com/office/drawing/2014/main" id="{62495AA5-A78E-4BC9-9865-A57E44AE9594}"/>
              </a:ext>
            </a:extLst>
          </p:cNvPr>
          <p:cNvSpPr txBox="1"/>
          <p:nvPr/>
        </p:nvSpPr>
        <p:spPr>
          <a:xfrm>
            <a:off x="645487" y="1805687"/>
            <a:ext cx="4797198" cy="1200329"/>
          </a:xfrm>
          <a:prstGeom prst="rect">
            <a:avLst/>
          </a:prstGeom>
          <a:solidFill>
            <a:schemeClr val="bg1"/>
          </a:solidFill>
        </p:spPr>
        <p:txBody>
          <a:bodyPr wrap="square">
            <a:spAutoFit/>
          </a:bodyPr>
          <a:lstStyle/>
          <a:p>
            <a:r>
              <a:rPr lang="es-ES" sz="2400" b="1" dirty="0">
                <a:solidFill>
                  <a:schemeClr val="bg2">
                    <a:lumMod val="50000"/>
                  </a:schemeClr>
                </a:solidFill>
                <a:latin typeface="Gotham Book" panose="02000603040000020004"/>
              </a:rPr>
              <a:t>Con</a:t>
            </a:r>
            <a:r>
              <a:rPr lang="es-ES" sz="2400" b="1" dirty="0">
                <a:latin typeface="Gotham Book" panose="02000603040000020004"/>
              </a:rPr>
              <a:t> </a:t>
            </a:r>
            <a:r>
              <a:rPr lang="es-ES" sz="2400" b="1" i="1" dirty="0">
                <a:solidFill>
                  <a:srgbClr val="7030A0"/>
                </a:solidFill>
                <a:latin typeface="Gotham Book" panose="02000603040000020004" pitchFamily="2" charset="0"/>
              </a:rPr>
              <a:t>Cimicifuga racemosa</a:t>
            </a:r>
            <a:r>
              <a:rPr lang="es-ES" sz="2400" b="1" dirty="0">
                <a:solidFill>
                  <a:schemeClr val="bg2">
                    <a:lumMod val="50000"/>
                  </a:schemeClr>
                </a:solidFill>
                <a:latin typeface="Gotham Book" panose="02000603040000020004"/>
              </a:rPr>
              <a:t>, tiene mecanismos de acción sinérgicos, </a:t>
            </a:r>
            <a:r>
              <a:rPr lang="es-ES" sz="2400" b="1" dirty="0">
                <a:solidFill>
                  <a:srgbClr val="7030A0"/>
                </a:solidFill>
                <a:latin typeface="Gotham Book" panose="02000603040000020004"/>
              </a:rPr>
              <a:t>NO ANTAGONISTA </a:t>
            </a:r>
            <a:r>
              <a:rPr lang="es-ES" sz="2400" b="1" dirty="0">
                <a:solidFill>
                  <a:schemeClr val="bg2">
                    <a:lumMod val="50000"/>
                  </a:schemeClr>
                </a:solidFill>
                <a:latin typeface="Gotham Book" panose="02000603040000020004"/>
              </a:rPr>
              <a:t>al </a:t>
            </a:r>
            <a:r>
              <a:rPr lang="es-ES" sz="2400" b="1" dirty="0" err="1">
                <a:solidFill>
                  <a:srgbClr val="7030A0"/>
                </a:solidFill>
                <a:latin typeface="Gotham Book" panose="02000603040000020004"/>
              </a:rPr>
              <a:t>Luprenol</a:t>
            </a:r>
            <a:endParaRPr lang="es-ES" sz="2400" dirty="0">
              <a:solidFill>
                <a:srgbClr val="7030A0"/>
              </a:solidFill>
              <a:latin typeface="Gotham Book" panose="02000603040000020004"/>
            </a:endParaRPr>
          </a:p>
        </p:txBody>
      </p:sp>
      <p:grpSp>
        <p:nvGrpSpPr>
          <p:cNvPr id="23" name="Grupo 22">
            <a:extLst>
              <a:ext uri="{FF2B5EF4-FFF2-40B4-BE49-F238E27FC236}">
                <a16:creationId xmlns:a16="http://schemas.microsoft.com/office/drawing/2014/main" id="{A63FD116-C1A1-4F84-82FE-2BD1AC7C4C54}"/>
              </a:ext>
            </a:extLst>
          </p:cNvPr>
          <p:cNvGrpSpPr/>
          <p:nvPr/>
        </p:nvGrpSpPr>
        <p:grpSpPr>
          <a:xfrm>
            <a:off x="10746579" y="502279"/>
            <a:ext cx="1390314" cy="469035"/>
            <a:chOff x="1337310" y="1668778"/>
            <a:chExt cx="1375590" cy="462699"/>
          </a:xfrm>
        </p:grpSpPr>
        <p:sp>
          <p:nvSpPr>
            <p:cNvPr id="25" name="Rectángulo: esquinas redondeadas 24">
              <a:extLst>
                <a:ext uri="{FF2B5EF4-FFF2-40B4-BE49-F238E27FC236}">
                  <a16:creationId xmlns:a16="http://schemas.microsoft.com/office/drawing/2014/main" id="{9707B01A-6278-499E-8220-BB1A1C541686}"/>
                </a:ext>
              </a:extLst>
            </p:cNvPr>
            <p:cNvSpPr/>
            <p:nvPr/>
          </p:nvSpPr>
          <p:spPr>
            <a:xfrm>
              <a:off x="1337310" y="1668778"/>
              <a:ext cx="1375590" cy="462699"/>
            </a:xfrm>
            <a:prstGeom prst="roundRect">
              <a:avLst/>
            </a:prstGeom>
            <a:solidFill>
              <a:srgbClr val="EBE1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7030A0"/>
                  </a:solidFill>
                </a:rPr>
                <a:t>   SOFOCOS</a:t>
              </a:r>
              <a:endParaRPr lang="es-ES" dirty="0">
                <a:solidFill>
                  <a:srgbClr val="7030A0"/>
                </a:solidFill>
              </a:endParaRPr>
            </a:p>
          </p:txBody>
        </p:sp>
        <p:pic>
          <p:nvPicPr>
            <p:cNvPr id="26" name="Imagen 25" descr="Forma&#10;&#10;Descripción generada automáticamente con confianza baja">
              <a:extLst>
                <a:ext uri="{FF2B5EF4-FFF2-40B4-BE49-F238E27FC236}">
                  <a16:creationId xmlns:a16="http://schemas.microsoft.com/office/drawing/2014/main" id="{DC237892-47A9-4F6B-87E2-65692AA8FF07}"/>
                </a:ext>
              </a:extLst>
            </p:cNvPr>
            <p:cNvPicPr>
              <a:picLocks noChangeAspect="1"/>
            </p:cNvPicPr>
            <p:nvPr/>
          </p:nvPicPr>
          <p:blipFill>
            <a:blip r:embed="rId2">
              <a:duotone>
                <a:prstClr val="black"/>
                <a:srgbClr val="7030A0">
                  <a:tint val="45000"/>
                  <a:satMod val="400000"/>
                </a:srgbClr>
              </a:duotone>
              <a:extLst>
                <a:ext uri="{BEBA8EAE-BF5A-486C-A8C5-ECC9F3942E4B}">
                  <a14:imgProps xmlns:a14="http://schemas.microsoft.com/office/drawing/2010/main">
                    <a14:imgLayer r:embed="rId3">
                      <a14:imgEffect>
                        <a14:colorTemperature colorTemp="2466"/>
                      </a14:imgEffect>
                      <a14:imgEffect>
                        <a14:saturation sat="28000"/>
                      </a14:imgEffect>
                    </a14:imgLayer>
                  </a14:imgProps>
                </a:ext>
                <a:ext uri="{28A0092B-C50C-407E-A947-70E740481C1C}">
                  <a14:useLocalDpi xmlns:a14="http://schemas.microsoft.com/office/drawing/2010/main" val="0"/>
                </a:ext>
              </a:extLst>
            </a:blip>
            <a:stretch>
              <a:fillRect/>
            </a:stretch>
          </p:blipFill>
          <p:spPr>
            <a:xfrm>
              <a:off x="1383749" y="1770676"/>
              <a:ext cx="267528" cy="267528"/>
            </a:xfrm>
            <a:prstGeom prst="rect">
              <a:avLst/>
            </a:prstGeom>
            <a:noFill/>
          </p:spPr>
        </p:pic>
      </p:grpSp>
      <p:pic>
        <p:nvPicPr>
          <p:cNvPr id="2" name="Imagen 1">
            <a:extLst>
              <a:ext uri="{FF2B5EF4-FFF2-40B4-BE49-F238E27FC236}">
                <a16:creationId xmlns:a16="http://schemas.microsoft.com/office/drawing/2014/main" id="{7AEAD7E4-BDFC-4173-821D-C1481BEA0CCE}"/>
              </a:ext>
            </a:extLst>
          </p:cNvPr>
          <p:cNvPicPr>
            <a:picLocks noChangeAspect="1"/>
          </p:cNvPicPr>
          <p:nvPr/>
        </p:nvPicPr>
        <p:blipFill>
          <a:blip r:embed="rId4">
            <a:lum bright="70000" contrast="-70000"/>
            <a:alphaModFix amt="50000"/>
          </a:blip>
          <a:stretch>
            <a:fillRect/>
          </a:stretch>
        </p:blipFill>
        <p:spPr>
          <a:xfrm>
            <a:off x="5671586" y="1801787"/>
            <a:ext cx="5683423" cy="4043974"/>
          </a:xfrm>
          <a:prstGeom prst="rect">
            <a:avLst/>
          </a:prstGeom>
          <a:ln>
            <a:noFill/>
          </a:ln>
          <a:effectLst>
            <a:softEdge rad="112500"/>
          </a:effectLst>
        </p:spPr>
      </p:pic>
      <p:sp>
        <p:nvSpPr>
          <p:cNvPr id="28" name="CuadroTexto 27">
            <a:extLst>
              <a:ext uri="{FF2B5EF4-FFF2-40B4-BE49-F238E27FC236}">
                <a16:creationId xmlns:a16="http://schemas.microsoft.com/office/drawing/2014/main" id="{2D1C5258-0F34-41B6-907D-246F8311099C}"/>
              </a:ext>
            </a:extLst>
          </p:cNvPr>
          <p:cNvSpPr txBox="1"/>
          <p:nvPr/>
        </p:nvSpPr>
        <p:spPr>
          <a:xfrm>
            <a:off x="5213783" y="1444512"/>
            <a:ext cx="6749617" cy="461665"/>
          </a:xfrm>
          <a:prstGeom prst="rect">
            <a:avLst/>
          </a:prstGeom>
          <a:solidFill>
            <a:schemeClr val="bg1"/>
          </a:solidFill>
        </p:spPr>
        <p:txBody>
          <a:bodyPr wrap="square" rtlCol="0">
            <a:spAutoFit/>
          </a:bodyPr>
          <a:lstStyle/>
          <a:p>
            <a:pPr algn="ctr"/>
            <a:r>
              <a:rPr lang="es-ES" sz="3600" baseline="30000" dirty="0">
                <a:solidFill>
                  <a:srgbClr val="7030A0"/>
                </a:solidFill>
                <a:latin typeface="Calibri" panose="020F0502020204030204" pitchFamily="34" charset="0"/>
                <a:ea typeface="+mj-ea"/>
                <a:cs typeface="+mj-cs"/>
              </a:rPr>
              <a:t>La SINERGIA </a:t>
            </a:r>
            <a:r>
              <a:rPr lang="es-ES" sz="3600" baseline="30000" dirty="0">
                <a:solidFill>
                  <a:schemeClr val="accent3">
                    <a:lumMod val="75000"/>
                  </a:schemeClr>
                </a:solidFill>
                <a:latin typeface="Calibri" panose="020F0502020204030204" pitchFamily="34" charset="0"/>
                <a:ea typeface="+mj-ea"/>
                <a:cs typeface="+mj-cs"/>
              </a:rPr>
              <a:t>de un buen equipo, consiguen el </a:t>
            </a:r>
            <a:r>
              <a:rPr lang="es-ES" sz="3600" baseline="30000" dirty="0">
                <a:solidFill>
                  <a:srgbClr val="7030A0"/>
                </a:solidFill>
                <a:latin typeface="Calibri" panose="020F0502020204030204" pitchFamily="34" charset="0"/>
                <a:ea typeface="+mj-ea"/>
                <a:cs typeface="+mj-cs"/>
              </a:rPr>
              <a:t>ÉXITO</a:t>
            </a:r>
            <a:endParaRPr lang="es-ES" sz="3600" baseline="30000" dirty="0">
              <a:solidFill>
                <a:schemeClr val="bg2">
                  <a:lumMod val="50000"/>
                </a:schemeClr>
              </a:solidFill>
              <a:latin typeface="Calibri" panose="020F0502020204030204" pitchFamily="34" charset="0"/>
              <a:ea typeface="+mj-ea"/>
              <a:cs typeface="+mj-cs"/>
            </a:endParaRPr>
          </a:p>
        </p:txBody>
      </p:sp>
      <p:pic>
        <p:nvPicPr>
          <p:cNvPr id="10" name="Imagen 9">
            <a:extLst>
              <a:ext uri="{FF2B5EF4-FFF2-40B4-BE49-F238E27FC236}">
                <a16:creationId xmlns:a16="http://schemas.microsoft.com/office/drawing/2014/main" id="{2F778E84-E519-467D-8118-435D1FA8F5E1}"/>
              </a:ext>
            </a:extLst>
          </p:cNvPr>
          <p:cNvPicPr>
            <a:picLocks noChangeAspect="1"/>
          </p:cNvPicPr>
          <p:nvPr/>
        </p:nvPicPr>
        <p:blipFill rotWithShape="1">
          <a:blip r:embed="rId5"/>
          <a:srcRect b="16203"/>
          <a:stretch/>
        </p:blipFill>
        <p:spPr>
          <a:xfrm>
            <a:off x="6436796" y="1906177"/>
            <a:ext cx="4153001" cy="4043974"/>
          </a:xfrm>
          <a:prstGeom prst="rect">
            <a:avLst/>
          </a:prstGeom>
        </p:spPr>
      </p:pic>
      <p:sp>
        <p:nvSpPr>
          <p:cNvPr id="4" name="Rectángulo 3">
            <a:extLst>
              <a:ext uri="{FF2B5EF4-FFF2-40B4-BE49-F238E27FC236}">
                <a16:creationId xmlns:a16="http://schemas.microsoft.com/office/drawing/2014/main" id="{908BE64B-9031-4D52-B087-76287F0640A9}"/>
              </a:ext>
            </a:extLst>
          </p:cNvPr>
          <p:cNvSpPr/>
          <p:nvPr/>
        </p:nvSpPr>
        <p:spPr>
          <a:xfrm>
            <a:off x="5828405" y="2540000"/>
            <a:ext cx="3264795" cy="3663036"/>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uadroTexto 12">
            <a:extLst>
              <a:ext uri="{FF2B5EF4-FFF2-40B4-BE49-F238E27FC236}">
                <a16:creationId xmlns:a16="http://schemas.microsoft.com/office/drawing/2014/main" id="{062352D2-BAD7-48CA-8790-D2C4471D7F92}"/>
              </a:ext>
            </a:extLst>
          </p:cNvPr>
          <p:cNvSpPr txBox="1"/>
          <p:nvPr/>
        </p:nvSpPr>
        <p:spPr>
          <a:xfrm rot="16200000">
            <a:off x="4732278" y="3904382"/>
            <a:ext cx="3409036" cy="830997"/>
          </a:xfrm>
          <a:prstGeom prst="rect">
            <a:avLst/>
          </a:prstGeom>
          <a:solidFill>
            <a:schemeClr val="bg1"/>
          </a:solidFill>
        </p:spPr>
        <p:txBody>
          <a:bodyPr wrap="square" rtlCol="0" anchor="ctr">
            <a:spAutoFit/>
          </a:bodyPr>
          <a:lstStyle/>
          <a:p>
            <a:pPr algn="ctr"/>
            <a:r>
              <a:rPr lang="es-ES" sz="3600" baseline="30000" dirty="0">
                <a:solidFill>
                  <a:srgbClr val="7030A0"/>
                </a:solidFill>
                <a:latin typeface="Calibri" panose="020F0502020204030204" pitchFamily="34" charset="0"/>
                <a:ea typeface="+mj-ea"/>
                <a:cs typeface="+mj-cs"/>
              </a:rPr>
              <a:t>RECEPTORES Estrogénicos </a:t>
            </a:r>
            <a:r>
              <a:rPr lang="el-GR" sz="3600" baseline="30000" dirty="0">
                <a:solidFill>
                  <a:srgbClr val="7030A0"/>
                </a:solidFill>
                <a:latin typeface="Calibri" panose="020F0502020204030204" pitchFamily="34" charset="0"/>
                <a:ea typeface="+mj-ea"/>
                <a:cs typeface="+mj-cs"/>
              </a:rPr>
              <a:t>α</a:t>
            </a:r>
            <a:r>
              <a:rPr lang="es-ES" sz="3600" baseline="30000" dirty="0">
                <a:solidFill>
                  <a:srgbClr val="7030A0"/>
                </a:solidFill>
                <a:latin typeface="Calibri" panose="020F0502020204030204" pitchFamily="34" charset="0"/>
                <a:ea typeface="+mj-ea"/>
                <a:cs typeface="+mj-cs"/>
              </a:rPr>
              <a:t> y </a:t>
            </a:r>
            <a:r>
              <a:rPr lang="el-GR" sz="3600" baseline="30000" dirty="0">
                <a:solidFill>
                  <a:srgbClr val="7030A0"/>
                </a:solidFill>
                <a:latin typeface="Calibri" panose="020F0502020204030204" pitchFamily="34" charset="0"/>
                <a:ea typeface="+mj-ea"/>
                <a:cs typeface="+mj-cs"/>
              </a:rPr>
              <a:t>β</a:t>
            </a:r>
            <a:endParaRPr lang="es-ES" sz="3600" baseline="30000" dirty="0">
              <a:solidFill>
                <a:schemeClr val="bg2">
                  <a:lumMod val="50000"/>
                </a:schemeClr>
              </a:solidFill>
              <a:latin typeface="Calibri" panose="020F0502020204030204" pitchFamily="34" charset="0"/>
              <a:ea typeface="+mj-ea"/>
              <a:cs typeface="+mj-cs"/>
            </a:endParaRPr>
          </a:p>
        </p:txBody>
      </p:sp>
      <p:pic>
        <p:nvPicPr>
          <p:cNvPr id="6" name="Imagen 5">
            <a:extLst>
              <a:ext uri="{FF2B5EF4-FFF2-40B4-BE49-F238E27FC236}">
                <a16:creationId xmlns:a16="http://schemas.microsoft.com/office/drawing/2014/main" id="{23907790-E026-4CE0-9883-16CF0217869F}"/>
              </a:ext>
            </a:extLst>
          </p:cNvPr>
          <p:cNvPicPr>
            <a:picLocks noChangeAspect="1"/>
          </p:cNvPicPr>
          <p:nvPr/>
        </p:nvPicPr>
        <p:blipFill>
          <a:blip r:embed="rId6"/>
          <a:stretch>
            <a:fillRect/>
          </a:stretch>
        </p:blipFill>
        <p:spPr>
          <a:xfrm>
            <a:off x="10138911" y="4059881"/>
            <a:ext cx="1215336" cy="1215336"/>
          </a:xfrm>
          <a:prstGeom prst="ellipse">
            <a:avLst/>
          </a:prstGeom>
          <a:ln>
            <a:noFill/>
          </a:ln>
          <a:effectLst>
            <a:softEdge rad="112500"/>
          </a:effectLst>
        </p:spPr>
      </p:pic>
      <p:pic>
        <p:nvPicPr>
          <p:cNvPr id="14" name="Imagen 13">
            <a:extLst>
              <a:ext uri="{FF2B5EF4-FFF2-40B4-BE49-F238E27FC236}">
                <a16:creationId xmlns:a16="http://schemas.microsoft.com/office/drawing/2014/main" id="{67F786A0-E0A2-4096-9A0D-D5128E3E72CB}"/>
              </a:ext>
            </a:extLst>
          </p:cNvPr>
          <p:cNvPicPr>
            <a:picLocks noChangeAspect="1"/>
          </p:cNvPicPr>
          <p:nvPr/>
        </p:nvPicPr>
        <p:blipFill>
          <a:blip r:embed="rId7"/>
          <a:stretch>
            <a:fillRect/>
          </a:stretch>
        </p:blipFill>
        <p:spPr>
          <a:xfrm>
            <a:off x="1260475" y="3114531"/>
            <a:ext cx="3200400" cy="3209925"/>
          </a:xfrm>
          <a:prstGeom prst="rect">
            <a:avLst/>
          </a:prstGeom>
        </p:spPr>
      </p:pic>
      <p:sp>
        <p:nvSpPr>
          <p:cNvPr id="15" name="Rectángulo 14">
            <a:extLst>
              <a:ext uri="{FF2B5EF4-FFF2-40B4-BE49-F238E27FC236}">
                <a16:creationId xmlns:a16="http://schemas.microsoft.com/office/drawing/2014/main" id="{29DCB492-8A2A-144A-95D6-B2EC4A500560}"/>
              </a:ext>
            </a:extLst>
          </p:cNvPr>
          <p:cNvSpPr/>
          <p:nvPr/>
        </p:nvSpPr>
        <p:spPr>
          <a:xfrm>
            <a:off x="68220" y="55091"/>
            <a:ext cx="2100649" cy="1045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43709422-43B4-A841-8449-C7F1142A92A3}"/>
              </a:ext>
            </a:extLst>
          </p:cNvPr>
          <p:cNvSpPr/>
          <p:nvPr/>
        </p:nvSpPr>
        <p:spPr>
          <a:xfrm>
            <a:off x="10620891" y="5870318"/>
            <a:ext cx="1375720" cy="923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CuadroTexto 16">
            <a:extLst>
              <a:ext uri="{FF2B5EF4-FFF2-40B4-BE49-F238E27FC236}">
                <a16:creationId xmlns:a16="http://schemas.microsoft.com/office/drawing/2014/main" id="{8860F58A-6434-C040-9490-50AF0DC9941F}"/>
              </a:ext>
            </a:extLst>
          </p:cNvPr>
          <p:cNvSpPr txBox="1"/>
          <p:nvPr/>
        </p:nvSpPr>
        <p:spPr>
          <a:xfrm>
            <a:off x="2920510" y="142329"/>
            <a:ext cx="6544765" cy="584775"/>
          </a:xfrm>
          <a:prstGeom prst="rect">
            <a:avLst/>
          </a:prstGeom>
          <a:noFill/>
        </p:spPr>
        <p:txBody>
          <a:bodyPr wrap="square" rtlCol="0">
            <a:spAutoFit/>
          </a:bodyPr>
          <a:lstStyle/>
          <a:p>
            <a:r>
              <a:rPr lang="es-ES" sz="3200" dirty="0">
                <a:solidFill>
                  <a:srgbClr val="7030A0"/>
                </a:solidFill>
              </a:rPr>
              <a:t>MANEJO INTEGRAL EN MENOPAUSIA </a:t>
            </a:r>
          </a:p>
        </p:txBody>
      </p:sp>
      <p:sp>
        <p:nvSpPr>
          <p:cNvPr id="18" name="Rectángulo 17">
            <a:extLst>
              <a:ext uri="{FF2B5EF4-FFF2-40B4-BE49-F238E27FC236}">
                <a16:creationId xmlns:a16="http://schemas.microsoft.com/office/drawing/2014/main" id="{D759DF78-FB8F-7544-80D2-9BAB97E3A1A2}"/>
              </a:ext>
            </a:extLst>
          </p:cNvPr>
          <p:cNvSpPr/>
          <p:nvPr/>
        </p:nvSpPr>
        <p:spPr>
          <a:xfrm>
            <a:off x="9016926" y="6185956"/>
            <a:ext cx="3207929" cy="276999"/>
          </a:xfrm>
          <a:prstGeom prst="rect">
            <a:avLst/>
          </a:prstGeom>
        </p:spPr>
        <p:txBody>
          <a:bodyPr wrap="none">
            <a:spAutoFit/>
          </a:bodyPr>
          <a:lstStyle/>
          <a:p>
            <a:pPr lvl="0">
              <a:defRPr/>
            </a:pPr>
            <a:r>
              <a:rPr lang="da-DK" sz="1200" dirty="0" err="1">
                <a:solidFill>
                  <a:schemeClr val="bg2">
                    <a:lumMod val="50000"/>
                  </a:schemeClr>
                </a:solidFill>
                <a:latin typeface="Gotham Book" panose="02000603040000020004" pitchFamily="2" charset="0"/>
              </a:rPr>
              <a:t>López</a:t>
            </a:r>
            <a:r>
              <a:rPr lang="da-DK" sz="1200" dirty="0">
                <a:solidFill>
                  <a:schemeClr val="bg2">
                    <a:lumMod val="50000"/>
                  </a:schemeClr>
                </a:solidFill>
                <a:latin typeface="Gotham Book" panose="02000603040000020004" pitchFamily="2" charset="0"/>
              </a:rPr>
              <a:t> </a:t>
            </a:r>
            <a:r>
              <a:rPr lang="da-DK" sz="1200" dirty="0" err="1">
                <a:solidFill>
                  <a:schemeClr val="bg2">
                    <a:lumMod val="50000"/>
                  </a:schemeClr>
                </a:solidFill>
                <a:latin typeface="Gotham Book" panose="02000603040000020004" pitchFamily="2" charset="0"/>
              </a:rPr>
              <a:t>Larramendi</a:t>
            </a:r>
            <a:r>
              <a:rPr lang="da-DK" sz="1200" dirty="0">
                <a:solidFill>
                  <a:schemeClr val="bg2">
                    <a:lumMod val="50000"/>
                  </a:schemeClr>
                </a:solidFill>
                <a:latin typeface="Gotham Book" panose="02000603040000020004" pitchFamily="2" charset="0"/>
              </a:rPr>
              <a:t> JL. Toko-Gin </a:t>
            </a:r>
            <a:r>
              <a:rPr lang="da-DK" sz="1200" dirty="0" err="1">
                <a:solidFill>
                  <a:schemeClr val="bg2">
                    <a:lumMod val="50000"/>
                  </a:schemeClr>
                </a:solidFill>
                <a:latin typeface="Gotham Book" panose="02000603040000020004" pitchFamily="2" charset="0"/>
              </a:rPr>
              <a:t>Pract</a:t>
            </a:r>
            <a:r>
              <a:rPr lang="da-DK" sz="1200" dirty="0">
                <a:solidFill>
                  <a:schemeClr val="bg2">
                    <a:lumMod val="50000"/>
                  </a:schemeClr>
                </a:solidFill>
                <a:latin typeface="Gotham Book" panose="02000603040000020004" pitchFamily="2" charset="0"/>
              </a:rPr>
              <a:t>. 2018: 3-16.</a:t>
            </a:r>
            <a:endParaRPr lang="es-ES" sz="1200" dirty="0">
              <a:solidFill>
                <a:schemeClr val="bg2">
                  <a:lumMod val="50000"/>
                </a:schemeClr>
              </a:solidFill>
            </a:endParaRPr>
          </a:p>
        </p:txBody>
      </p:sp>
      <p:sp>
        <p:nvSpPr>
          <p:cNvPr id="3" name="Rectángulo 2">
            <a:extLst>
              <a:ext uri="{FF2B5EF4-FFF2-40B4-BE49-F238E27FC236}">
                <a16:creationId xmlns:a16="http://schemas.microsoft.com/office/drawing/2014/main" id="{D08086C9-392C-8247-A3D3-BF9D4A1D85CE}"/>
              </a:ext>
            </a:extLst>
          </p:cNvPr>
          <p:cNvSpPr/>
          <p:nvPr/>
        </p:nvSpPr>
        <p:spPr>
          <a:xfrm>
            <a:off x="9476039" y="6355721"/>
            <a:ext cx="2541080" cy="276999"/>
          </a:xfrm>
          <a:prstGeom prst="rect">
            <a:avLst/>
          </a:prstGeom>
        </p:spPr>
        <p:txBody>
          <a:bodyPr wrap="none">
            <a:spAutoFit/>
          </a:bodyPr>
          <a:lstStyle/>
          <a:p>
            <a:r>
              <a:rPr lang="da-DK" sz="1200" dirty="0">
                <a:solidFill>
                  <a:schemeClr val="bg2">
                    <a:lumMod val="50000"/>
                  </a:schemeClr>
                </a:solidFill>
                <a:latin typeface="Gotham Book" panose="02000603040000020004" pitchFamily="2" charset="0"/>
              </a:rPr>
              <a:t>Losa F. </a:t>
            </a:r>
            <a:r>
              <a:rPr lang="es-ES" sz="1200" dirty="0" err="1">
                <a:solidFill>
                  <a:schemeClr val="bg2">
                    <a:lumMod val="50000"/>
                  </a:schemeClr>
                </a:solidFill>
                <a:latin typeface="Gotham Book" panose="02000603040000020004" pitchFamily="2" charset="0"/>
              </a:rPr>
              <a:t>Toko</a:t>
            </a:r>
            <a:r>
              <a:rPr lang="es-ES" sz="1200" dirty="0">
                <a:solidFill>
                  <a:schemeClr val="bg2">
                    <a:lumMod val="50000"/>
                  </a:schemeClr>
                </a:solidFill>
                <a:latin typeface="Gotham Book" panose="02000603040000020004" pitchFamily="2" charset="0"/>
              </a:rPr>
              <a:t> - Gin </a:t>
            </a:r>
            <a:r>
              <a:rPr lang="es-ES" sz="1200" dirty="0" err="1">
                <a:solidFill>
                  <a:schemeClr val="bg2">
                    <a:lumMod val="50000"/>
                  </a:schemeClr>
                </a:solidFill>
                <a:latin typeface="Gotham Book" panose="02000603040000020004" pitchFamily="2" charset="0"/>
              </a:rPr>
              <a:t>Pract</a:t>
            </a:r>
            <a:r>
              <a:rPr lang="es-ES" sz="1200" dirty="0">
                <a:solidFill>
                  <a:schemeClr val="bg2">
                    <a:lumMod val="50000"/>
                  </a:schemeClr>
                </a:solidFill>
                <a:latin typeface="Gotham Book" panose="02000603040000020004" pitchFamily="2" charset="0"/>
              </a:rPr>
              <a:t> 2018;: 17 - 26 </a:t>
            </a:r>
          </a:p>
        </p:txBody>
      </p:sp>
    </p:spTree>
    <p:extLst>
      <p:ext uri="{BB962C8B-B14F-4D97-AF65-F5344CB8AC3E}">
        <p14:creationId xmlns:p14="http://schemas.microsoft.com/office/powerpoint/2010/main" val="62444556"/>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uadroTexto 18">
            <a:extLst>
              <a:ext uri="{FF2B5EF4-FFF2-40B4-BE49-F238E27FC236}">
                <a16:creationId xmlns:a16="http://schemas.microsoft.com/office/drawing/2014/main" id="{62495AA5-A78E-4BC9-9865-A57E44AE9594}"/>
              </a:ext>
            </a:extLst>
          </p:cNvPr>
          <p:cNvSpPr txBox="1"/>
          <p:nvPr/>
        </p:nvSpPr>
        <p:spPr>
          <a:xfrm>
            <a:off x="645487" y="1805687"/>
            <a:ext cx="4797198" cy="1200329"/>
          </a:xfrm>
          <a:prstGeom prst="rect">
            <a:avLst/>
          </a:prstGeom>
          <a:solidFill>
            <a:schemeClr val="bg1"/>
          </a:solidFill>
        </p:spPr>
        <p:txBody>
          <a:bodyPr wrap="square">
            <a:spAutoFit/>
          </a:bodyPr>
          <a:lstStyle/>
          <a:p>
            <a:r>
              <a:rPr lang="es-ES" sz="2400" b="1" dirty="0">
                <a:solidFill>
                  <a:schemeClr val="bg2">
                    <a:lumMod val="50000"/>
                  </a:schemeClr>
                </a:solidFill>
                <a:latin typeface="Gotham Book" panose="02000603040000020004"/>
              </a:rPr>
              <a:t>Con</a:t>
            </a:r>
            <a:r>
              <a:rPr lang="es-ES" sz="2400" b="1" dirty="0">
                <a:latin typeface="Gotham Book" panose="02000603040000020004"/>
              </a:rPr>
              <a:t> </a:t>
            </a:r>
            <a:r>
              <a:rPr lang="es-ES" sz="2400" b="1" i="1" dirty="0">
                <a:solidFill>
                  <a:srgbClr val="7030A0"/>
                </a:solidFill>
                <a:latin typeface="Gotham Book" panose="02000603040000020004" pitchFamily="2" charset="0"/>
              </a:rPr>
              <a:t>Cimicifuga racemosa</a:t>
            </a:r>
            <a:r>
              <a:rPr lang="es-ES" sz="2400" b="1" dirty="0">
                <a:solidFill>
                  <a:schemeClr val="bg2">
                    <a:lumMod val="50000"/>
                  </a:schemeClr>
                </a:solidFill>
                <a:latin typeface="Gotham Book" panose="02000603040000020004"/>
              </a:rPr>
              <a:t>, tiene mecanismos de acción sinérgicos, </a:t>
            </a:r>
            <a:r>
              <a:rPr lang="es-ES" sz="2400" b="1" dirty="0">
                <a:solidFill>
                  <a:srgbClr val="7030A0"/>
                </a:solidFill>
                <a:latin typeface="Gotham Book" panose="02000603040000020004"/>
              </a:rPr>
              <a:t>NO ANTAGONISTA </a:t>
            </a:r>
            <a:r>
              <a:rPr lang="es-ES" sz="2400" b="1" dirty="0">
                <a:solidFill>
                  <a:schemeClr val="bg2">
                    <a:lumMod val="50000"/>
                  </a:schemeClr>
                </a:solidFill>
                <a:latin typeface="Gotham Book" panose="02000603040000020004"/>
              </a:rPr>
              <a:t>al </a:t>
            </a:r>
            <a:r>
              <a:rPr lang="es-ES" sz="2400" b="1" dirty="0" err="1">
                <a:solidFill>
                  <a:srgbClr val="7030A0"/>
                </a:solidFill>
                <a:latin typeface="Gotham Book" panose="02000603040000020004"/>
              </a:rPr>
              <a:t>Luprenol</a:t>
            </a:r>
            <a:endParaRPr lang="es-ES" sz="2400" dirty="0">
              <a:solidFill>
                <a:srgbClr val="7030A0"/>
              </a:solidFill>
              <a:latin typeface="Gotham Book" panose="02000603040000020004"/>
            </a:endParaRPr>
          </a:p>
        </p:txBody>
      </p:sp>
      <p:grpSp>
        <p:nvGrpSpPr>
          <p:cNvPr id="23" name="Grupo 22">
            <a:extLst>
              <a:ext uri="{FF2B5EF4-FFF2-40B4-BE49-F238E27FC236}">
                <a16:creationId xmlns:a16="http://schemas.microsoft.com/office/drawing/2014/main" id="{A63FD116-C1A1-4F84-82FE-2BD1AC7C4C54}"/>
              </a:ext>
            </a:extLst>
          </p:cNvPr>
          <p:cNvGrpSpPr/>
          <p:nvPr/>
        </p:nvGrpSpPr>
        <p:grpSpPr>
          <a:xfrm>
            <a:off x="10746579" y="502279"/>
            <a:ext cx="1390314" cy="469035"/>
            <a:chOff x="1337310" y="1668778"/>
            <a:chExt cx="1375590" cy="462699"/>
          </a:xfrm>
        </p:grpSpPr>
        <p:sp>
          <p:nvSpPr>
            <p:cNvPr id="25" name="Rectángulo: esquinas redondeadas 24">
              <a:extLst>
                <a:ext uri="{FF2B5EF4-FFF2-40B4-BE49-F238E27FC236}">
                  <a16:creationId xmlns:a16="http://schemas.microsoft.com/office/drawing/2014/main" id="{9707B01A-6278-499E-8220-BB1A1C541686}"/>
                </a:ext>
              </a:extLst>
            </p:cNvPr>
            <p:cNvSpPr/>
            <p:nvPr/>
          </p:nvSpPr>
          <p:spPr>
            <a:xfrm>
              <a:off x="1337310" y="1668778"/>
              <a:ext cx="1375590" cy="462699"/>
            </a:xfrm>
            <a:prstGeom prst="roundRect">
              <a:avLst/>
            </a:prstGeom>
            <a:solidFill>
              <a:srgbClr val="EBE1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7030A0"/>
                  </a:solidFill>
                </a:rPr>
                <a:t>   SOFOCOS</a:t>
              </a:r>
              <a:endParaRPr lang="es-ES" dirty="0">
                <a:solidFill>
                  <a:srgbClr val="7030A0"/>
                </a:solidFill>
              </a:endParaRPr>
            </a:p>
          </p:txBody>
        </p:sp>
        <p:pic>
          <p:nvPicPr>
            <p:cNvPr id="26" name="Imagen 25" descr="Forma&#10;&#10;Descripción generada automáticamente con confianza baja">
              <a:extLst>
                <a:ext uri="{FF2B5EF4-FFF2-40B4-BE49-F238E27FC236}">
                  <a16:creationId xmlns:a16="http://schemas.microsoft.com/office/drawing/2014/main" id="{DC237892-47A9-4F6B-87E2-65692AA8FF07}"/>
                </a:ext>
              </a:extLst>
            </p:cNvPr>
            <p:cNvPicPr>
              <a:picLocks noChangeAspect="1"/>
            </p:cNvPicPr>
            <p:nvPr/>
          </p:nvPicPr>
          <p:blipFill>
            <a:blip r:embed="rId3">
              <a:duotone>
                <a:prstClr val="black"/>
                <a:srgbClr val="7030A0">
                  <a:tint val="45000"/>
                  <a:satMod val="400000"/>
                </a:srgbClr>
              </a:duotone>
              <a:extLst>
                <a:ext uri="{BEBA8EAE-BF5A-486C-A8C5-ECC9F3942E4B}">
                  <a14:imgProps xmlns:a14="http://schemas.microsoft.com/office/drawing/2010/main">
                    <a14:imgLayer r:embed="rId4">
                      <a14:imgEffect>
                        <a14:colorTemperature colorTemp="2466"/>
                      </a14:imgEffect>
                      <a14:imgEffect>
                        <a14:saturation sat="28000"/>
                      </a14:imgEffect>
                    </a14:imgLayer>
                  </a14:imgProps>
                </a:ext>
                <a:ext uri="{28A0092B-C50C-407E-A947-70E740481C1C}">
                  <a14:useLocalDpi xmlns:a14="http://schemas.microsoft.com/office/drawing/2010/main" val="0"/>
                </a:ext>
              </a:extLst>
            </a:blip>
            <a:stretch>
              <a:fillRect/>
            </a:stretch>
          </p:blipFill>
          <p:spPr>
            <a:xfrm>
              <a:off x="1383749" y="1770676"/>
              <a:ext cx="267528" cy="267528"/>
            </a:xfrm>
            <a:prstGeom prst="rect">
              <a:avLst/>
            </a:prstGeom>
            <a:noFill/>
          </p:spPr>
        </p:pic>
      </p:grpSp>
      <p:pic>
        <p:nvPicPr>
          <p:cNvPr id="2" name="Imagen 1">
            <a:extLst>
              <a:ext uri="{FF2B5EF4-FFF2-40B4-BE49-F238E27FC236}">
                <a16:creationId xmlns:a16="http://schemas.microsoft.com/office/drawing/2014/main" id="{7AEAD7E4-BDFC-4173-821D-C1481BEA0CCE}"/>
              </a:ext>
            </a:extLst>
          </p:cNvPr>
          <p:cNvPicPr>
            <a:picLocks noChangeAspect="1"/>
          </p:cNvPicPr>
          <p:nvPr/>
        </p:nvPicPr>
        <p:blipFill>
          <a:blip r:embed="rId5">
            <a:lum bright="70000" contrast="-70000"/>
            <a:alphaModFix amt="50000"/>
          </a:blip>
          <a:stretch>
            <a:fillRect/>
          </a:stretch>
        </p:blipFill>
        <p:spPr>
          <a:xfrm>
            <a:off x="5671586" y="1801787"/>
            <a:ext cx="5683423" cy="4043974"/>
          </a:xfrm>
          <a:prstGeom prst="rect">
            <a:avLst/>
          </a:prstGeom>
          <a:ln>
            <a:noFill/>
          </a:ln>
          <a:effectLst>
            <a:softEdge rad="112500"/>
          </a:effectLst>
        </p:spPr>
      </p:pic>
      <p:sp>
        <p:nvSpPr>
          <p:cNvPr id="28" name="CuadroTexto 27">
            <a:extLst>
              <a:ext uri="{FF2B5EF4-FFF2-40B4-BE49-F238E27FC236}">
                <a16:creationId xmlns:a16="http://schemas.microsoft.com/office/drawing/2014/main" id="{2D1C5258-0F34-41B6-907D-246F8311099C}"/>
              </a:ext>
            </a:extLst>
          </p:cNvPr>
          <p:cNvSpPr txBox="1"/>
          <p:nvPr/>
        </p:nvSpPr>
        <p:spPr>
          <a:xfrm>
            <a:off x="5213783" y="1444512"/>
            <a:ext cx="6749617" cy="461665"/>
          </a:xfrm>
          <a:prstGeom prst="rect">
            <a:avLst/>
          </a:prstGeom>
          <a:solidFill>
            <a:schemeClr val="bg1"/>
          </a:solidFill>
        </p:spPr>
        <p:txBody>
          <a:bodyPr wrap="square" rtlCol="0">
            <a:spAutoFit/>
          </a:bodyPr>
          <a:lstStyle/>
          <a:p>
            <a:pPr algn="ctr"/>
            <a:r>
              <a:rPr lang="es-ES" sz="3600" baseline="30000" dirty="0">
                <a:solidFill>
                  <a:srgbClr val="7030A0"/>
                </a:solidFill>
                <a:latin typeface="Calibri" panose="020F0502020204030204" pitchFamily="34" charset="0"/>
                <a:ea typeface="+mj-ea"/>
                <a:cs typeface="+mj-cs"/>
              </a:rPr>
              <a:t>La SINERGIA </a:t>
            </a:r>
            <a:r>
              <a:rPr lang="es-ES" sz="3600" baseline="30000" dirty="0">
                <a:solidFill>
                  <a:schemeClr val="accent3">
                    <a:lumMod val="75000"/>
                  </a:schemeClr>
                </a:solidFill>
                <a:latin typeface="Calibri" panose="020F0502020204030204" pitchFamily="34" charset="0"/>
                <a:ea typeface="+mj-ea"/>
                <a:cs typeface="+mj-cs"/>
              </a:rPr>
              <a:t>de un buen equipo, consiguen el </a:t>
            </a:r>
            <a:r>
              <a:rPr lang="es-ES" sz="3600" baseline="30000" dirty="0">
                <a:solidFill>
                  <a:srgbClr val="7030A0"/>
                </a:solidFill>
                <a:latin typeface="Calibri" panose="020F0502020204030204" pitchFamily="34" charset="0"/>
                <a:ea typeface="+mj-ea"/>
                <a:cs typeface="+mj-cs"/>
              </a:rPr>
              <a:t>ÉXITO</a:t>
            </a:r>
            <a:endParaRPr lang="es-ES" sz="3600" baseline="30000" dirty="0">
              <a:solidFill>
                <a:schemeClr val="bg2">
                  <a:lumMod val="50000"/>
                </a:schemeClr>
              </a:solidFill>
              <a:latin typeface="Calibri" panose="020F0502020204030204" pitchFamily="34" charset="0"/>
              <a:ea typeface="+mj-ea"/>
              <a:cs typeface="+mj-cs"/>
            </a:endParaRPr>
          </a:p>
        </p:txBody>
      </p:sp>
      <p:pic>
        <p:nvPicPr>
          <p:cNvPr id="10" name="Imagen 9">
            <a:extLst>
              <a:ext uri="{FF2B5EF4-FFF2-40B4-BE49-F238E27FC236}">
                <a16:creationId xmlns:a16="http://schemas.microsoft.com/office/drawing/2014/main" id="{2F778E84-E519-467D-8118-435D1FA8F5E1}"/>
              </a:ext>
            </a:extLst>
          </p:cNvPr>
          <p:cNvPicPr>
            <a:picLocks noChangeAspect="1"/>
          </p:cNvPicPr>
          <p:nvPr/>
        </p:nvPicPr>
        <p:blipFill rotWithShape="1">
          <a:blip r:embed="rId6"/>
          <a:srcRect l="66030" t="17422" r="9609" b="25794"/>
          <a:stretch/>
        </p:blipFill>
        <p:spPr>
          <a:xfrm>
            <a:off x="6052107" y="1977302"/>
            <a:ext cx="1428195" cy="3868460"/>
          </a:xfrm>
          <a:prstGeom prst="rect">
            <a:avLst/>
          </a:prstGeom>
        </p:spPr>
      </p:pic>
      <p:pic>
        <p:nvPicPr>
          <p:cNvPr id="6" name="Imagen 5">
            <a:extLst>
              <a:ext uri="{FF2B5EF4-FFF2-40B4-BE49-F238E27FC236}">
                <a16:creationId xmlns:a16="http://schemas.microsoft.com/office/drawing/2014/main" id="{23907790-E026-4CE0-9883-16CF0217869F}"/>
              </a:ext>
            </a:extLst>
          </p:cNvPr>
          <p:cNvPicPr>
            <a:picLocks noChangeAspect="1"/>
          </p:cNvPicPr>
          <p:nvPr/>
        </p:nvPicPr>
        <p:blipFill>
          <a:blip r:embed="rId7"/>
          <a:stretch>
            <a:fillRect/>
          </a:stretch>
        </p:blipFill>
        <p:spPr>
          <a:xfrm>
            <a:off x="5155318" y="1876811"/>
            <a:ext cx="1215336" cy="1215336"/>
          </a:xfrm>
          <a:prstGeom prst="ellipse">
            <a:avLst/>
          </a:prstGeom>
          <a:ln>
            <a:noFill/>
          </a:ln>
          <a:effectLst>
            <a:softEdge rad="112500"/>
          </a:effectLst>
        </p:spPr>
      </p:pic>
      <p:sp>
        <p:nvSpPr>
          <p:cNvPr id="15" name="CuadroTexto 14">
            <a:extLst>
              <a:ext uri="{FF2B5EF4-FFF2-40B4-BE49-F238E27FC236}">
                <a16:creationId xmlns:a16="http://schemas.microsoft.com/office/drawing/2014/main" id="{03168D37-1A35-4995-9575-53B916C4DAB9}"/>
              </a:ext>
            </a:extLst>
          </p:cNvPr>
          <p:cNvSpPr txBox="1"/>
          <p:nvPr/>
        </p:nvSpPr>
        <p:spPr>
          <a:xfrm>
            <a:off x="7178024" y="2555365"/>
            <a:ext cx="4693253" cy="1015663"/>
          </a:xfrm>
          <a:prstGeom prst="rect">
            <a:avLst/>
          </a:prstGeom>
          <a:noFill/>
        </p:spPr>
        <p:txBody>
          <a:bodyPr wrap="square">
            <a:spAutoFit/>
          </a:bodyPr>
          <a:lstStyle/>
          <a:p>
            <a:pPr marR="0" lvl="0" algn="ctr" defTabSz="914400" rtl="0" eaLnBrk="1" fontAlgn="auto" latinLnBrk="0" hangingPunct="1">
              <a:spcBef>
                <a:spcPts val="0"/>
              </a:spcBef>
              <a:spcAft>
                <a:spcPts val="0"/>
              </a:spcAft>
              <a:buClrTx/>
              <a:buSzTx/>
              <a:tabLst/>
              <a:defRPr/>
            </a:pPr>
            <a:r>
              <a:rPr lang="es-ES" sz="2000" b="1" dirty="0">
                <a:solidFill>
                  <a:srgbClr val="7030A0"/>
                </a:solidFill>
                <a:latin typeface="Gotham Book" panose="02000603040000020004" pitchFamily="2" charset="0"/>
              </a:rPr>
              <a:t>TERMORREGULACIÓN SNC</a:t>
            </a:r>
          </a:p>
          <a:p>
            <a:pPr marR="0" lvl="0" algn="ctr" defTabSz="914400" rtl="0" eaLnBrk="1" fontAlgn="auto" latinLnBrk="0" hangingPunct="1">
              <a:spcBef>
                <a:spcPts val="0"/>
              </a:spcBef>
              <a:spcAft>
                <a:spcPts val="0"/>
              </a:spcAft>
              <a:buClrTx/>
              <a:buSzTx/>
              <a:tabLst/>
              <a:defRPr/>
            </a:pPr>
            <a:r>
              <a:rPr lang="es-ES" sz="2000" dirty="0">
                <a:solidFill>
                  <a:schemeClr val="bg2">
                    <a:lumMod val="50000"/>
                  </a:schemeClr>
                </a:solidFill>
                <a:latin typeface="Gotham Book" panose="02000603040000020004" pitchFamily="2" charset="0"/>
              </a:rPr>
              <a:t>Disminuye la intensidad y número de</a:t>
            </a:r>
            <a:r>
              <a:rPr kumimoji="0" lang="es-ES" sz="2000" b="0" i="0" u="none" strike="noStrike" kern="1200" cap="none" spc="0" normalizeH="0" baseline="0" noProof="0" dirty="0">
                <a:ln>
                  <a:noFill/>
                </a:ln>
                <a:solidFill>
                  <a:srgbClr val="E7E6E6">
                    <a:lumMod val="50000"/>
                  </a:srgbClr>
                </a:solidFill>
                <a:effectLst/>
                <a:uLnTx/>
                <a:uFillTx/>
                <a:latin typeface="Gotham Book" panose="02000603040000020004" pitchFamily="2" charset="0"/>
                <a:ea typeface="+mn-ea"/>
                <a:cs typeface="+mn-cs"/>
              </a:rPr>
              <a:t> </a:t>
            </a:r>
            <a:r>
              <a:rPr kumimoji="0" lang="es-ES" sz="2000" b="1" i="0" u="none" strike="noStrike" kern="1200" cap="none" spc="0" normalizeH="0" baseline="0" noProof="0" dirty="0">
                <a:ln>
                  <a:noFill/>
                </a:ln>
                <a:solidFill>
                  <a:srgbClr val="7030A0"/>
                </a:solidFill>
                <a:effectLst/>
                <a:uLnTx/>
                <a:uFillTx/>
                <a:latin typeface="Gotham Book" panose="02000603040000020004" pitchFamily="2" charset="0"/>
                <a:ea typeface="+mn-ea"/>
                <a:cs typeface="+mn-cs"/>
              </a:rPr>
              <a:t>sofocos</a:t>
            </a:r>
            <a:r>
              <a:rPr kumimoji="0" lang="es-ES" sz="2000" b="0" i="0" u="none" strike="noStrike" kern="1200" cap="none" spc="0" normalizeH="0" baseline="0" noProof="0" dirty="0">
                <a:ln>
                  <a:noFill/>
                </a:ln>
                <a:solidFill>
                  <a:srgbClr val="E7E6E6">
                    <a:lumMod val="50000"/>
                  </a:srgbClr>
                </a:solidFill>
                <a:effectLst/>
                <a:uLnTx/>
                <a:uFillTx/>
                <a:latin typeface="Gotham Book" panose="02000603040000020004" pitchFamily="2" charset="0"/>
                <a:ea typeface="+mn-ea"/>
                <a:cs typeface="+mn-cs"/>
              </a:rPr>
              <a:t>.</a:t>
            </a:r>
            <a:r>
              <a:rPr kumimoji="0" lang="es-ES" sz="2000" b="0" i="0" u="none" strike="noStrike" kern="1200" cap="none" spc="0" normalizeH="0" baseline="30000" noProof="0" dirty="0">
                <a:ln>
                  <a:noFill/>
                </a:ln>
                <a:solidFill>
                  <a:srgbClr val="E7E6E6">
                    <a:lumMod val="50000"/>
                  </a:srgbClr>
                </a:solidFill>
                <a:effectLst/>
                <a:uLnTx/>
                <a:uFillTx/>
                <a:latin typeface="Gotham Book" panose="02000603040000020004" pitchFamily="2" charset="0"/>
                <a:ea typeface="+mn-ea"/>
                <a:cs typeface="+mn-cs"/>
              </a:rPr>
              <a:t>1</a:t>
            </a:r>
            <a:endParaRPr lang="es-ES" sz="2000" baseline="30000" dirty="0"/>
          </a:p>
        </p:txBody>
      </p:sp>
      <p:sp>
        <p:nvSpPr>
          <p:cNvPr id="17" name="CuadroTexto 16">
            <a:extLst>
              <a:ext uri="{FF2B5EF4-FFF2-40B4-BE49-F238E27FC236}">
                <a16:creationId xmlns:a16="http://schemas.microsoft.com/office/drawing/2014/main" id="{ADB84F5D-80AC-4F45-97E6-8DB717AA86BA}"/>
              </a:ext>
            </a:extLst>
          </p:cNvPr>
          <p:cNvSpPr txBox="1"/>
          <p:nvPr/>
        </p:nvSpPr>
        <p:spPr>
          <a:xfrm>
            <a:off x="7177010" y="4093337"/>
            <a:ext cx="4406900" cy="1323439"/>
          </a:xfrm>
          <a:prstGeom prst="rect">
            <a:avLst/>
          </a:prstGeom>
          <a:noFill/>
        </p:spPr>
        <p:txBody>
          <a:bodyPr wrap="square">
            <a:spAutoFit/>
          </a:bodyPr>
          <a:lstStyle/>
          <a:p>
            <a:pPr algn="ctr"/>
            <a:r>
              <a:rPr lang="es-ES" sz="2000" b="1" dirty="0">
                <a:solidFill>
                  <a:srgbClr val="7030A0"/>
                </a:solidFill>
                <a:latin typeface="Gotham Book" panose="02000603040000020004" pitchFamily="2" charset="0"/>
              </a:rPr>
              <a:t>ESTADO DE ÁNIMO</a:t>
            </a:r>
            <a:endParaRPr lang="es-ES" sz="2000" dirty="0">
              <a:solidFill>
                <a:schemeClr val="bg2">
                  <a:lumMod val="50000"/>
                </a:schemeClr>
              </a:solidFill>
              <a:latin typeface="Gotham Book" panose="02000603040000020004" pitchFamily="2" charset="0"/>
            </a:endParaRPr>
          </a:p>
          <a:p>
            <a:pPr algn="ctr"/>
            <a:r>
              <a:rPr lang="es-ES" sz="2000" dirty="0">
                <a:solidFill>
                  <a:schemeClr val="bg2">
                    <a:lumMod val="50000"/>
                  </a:schemeClr>
                </a:solidFill>
                <a:latin typeface="Gotham Book" panose="02000603040000020004" pitchFamily="2" charset="0"/>
              </a:rPr>
              <a:t>Eficacia en </a:t>
            </a:r>
            <a:r>
              <a:rPr lang="es-ES" sz="2000" b="1" dirty="0">
                <a:solidFill>
                  <a:srgbClr val="7030A0"/>
                </a:solidFill>
                <a:latin typeface="Gotham Book" panose="02000603040000020004" pitchFamily="2" charset="0"/>
              </a:rPr>
              <a:t>sintomatología psicológica </a:t>
            </a:r>
            <a:r>
              <a:rPr lang="es-ES" sz="2000" dirty="0">
                <a:solidFill>
                  <a:schemeClr val="bg2">
                    <a:lumMod val="50000"/>
                  </a:schemeClr>
                </a:solidFill>
                <a:latin typeface="Gotham Book" panose="02000603040000020004" pitchFamily="2" charset="0"/>
              </a:rPr>
              <a:t>(nerviosismo, irritabilidad, alteraciones del sueño) y como </a:t>
            </a:r>
            <a:r>
              <a:rPr lang="es-ES" sz="2000" b="1" dirty="0">
                <a:solidFill>
                  <a:srgbClr val="7030A0"/>
                </a:solidFill>
                <a:latin typeface="Gotham Book" panose="02000603040000020004" pitchFamily="2" charset="0"/>
              </a:rPr>
              <a:t>antidepresivo</a:t>
            </a:r>
            <a:r>
              <a:rPr lang="es-ES" sz="2000" baseline="30000" dirty="0">
                <a:solidFill>
                  <a:schemeClr val="bg2">
                    <a:lumMod val="50000"/>
                  </a:schemeClr>
                </a:solidFill>
                <a:latin typeface="Gotham Book" panose="02000603040000020004" pitchFamily="2" charset="0"/>
              </a:rPr>
              <a:t>2</a:t>
            </a:r>
            <a:endParaRPr lang="es-ES" sz="2000" baseline="30000" dirty="0">
              <a:solidFill>
                <a:schemeClr val="bg2">
                  <a:lumMod val="50000"/>
                </a:schemeClr>
              </a:solidFill>
              <a:highlight>
                <a:srgbClr val="FFFF00"/>
              </a:highlight>
              <a:latin typeface="Gotham Book" panose="02000603040000020004" pitchFamily="2" charset="0"/>
            </a:endParaRPr>
          </a:p>
        </p:txBody>
      </p:sp>
      <p:pic>
        <p:nvPicPr>
          <p:cNvPr id="14" name="Imagen 13">
            <a:extLst>
              <a:ext uri="{FF2B5EF4-FFF2-40B4-BE49-F238E27FC236}">
                <a16:creationId xmlns:a16="http://schemas.microsoft.com/office/drawing/2014/main" id="{54667783-A8B9-43DA-8777-DB14948CC65E}"/>
              </a:ext>
            </a:extLst>
          </p:cNvPr>
          <p:cNvPicPr>
            <a:picLocks noChangeAspect="1"/>
          </p:cNvPicPr>
          <p:nvPr/>
        </p:nvPicPr>
        <p:blipFill>
          <a:blip r:embed="rId8"/>
          <a:stretch>
            <a:fillRect/>
          </a:stretch>
        </p:blipFill>
        <p:spPr>
          <a:xfrm>
            <a:off x="1260475" y="3114531"/>
            <a:ext cx="3200400" cy="3209925"/>
          </a:xfrm>
          <a:prstGeom prst="rect">
            <a:avLst/>
          </a:prstGeom>
        </p:spPr>
      </p:pic>
      <p:sp>
        <p:nvSpPr>
          <p:cNvPr id="16" name="Rectángulo 15">
            <a:extLst>
              <a:ext uri="{FF2B5EF4-FFF2-40B4-BE49-F238E27FC236}">
                <a16:creationId xmlns:a16="http://schemas.microsoft.com/office/drawing/2014/main" id="{5DA29EF9-0289-0D4C-8FF4-171FA5E8297B}"/>
              </a:ext>
            </a:extLst>
          </p:cNvPr>
          <p:cNvSpPr/>
          <p:nvPr/>
        </p:nvSpPr>
        <p:spPr>
          <a:xfrm>
            <a:off x="68220" y="0"/>
            <a:ext cx="2100649" cy="1029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C3690350-66BB-DC48-A4C9-F3EB3E5039FA}"/>
              </a:ext>
            </a:extLst>
          </p:cNvPr>
          <p:cNvSpPr/>
          <p:nvPr/>
        </p:nvSpPr>
        <p:spPr>
          <a:xfrm>
            <a:off x="10620891" y="5870318"/>
            <a:ext cx="1375720" cy="923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CuadroTexto 19">
            <a:extLst>
              <a:ext uri="{FF2B5EF4-FFF2-40B4-BE49-F238E27FC236}">
                <a16:creationId xmlns:a16="http://schemas.microsoft.com/office/drawing/2014/main" id="{DAD47F0C-BDCB-FA4A-9002-EB95FB501CE5}"/>
              </a:ext>
            </a:extLst>
          </p:cNvPr>
          <p:cNvSpPr txBox="1"/>
          <p:nvPr/>
        </p:nvSpPr>
        <p:spPr>
          <a:xfrm>
            <a:off x="2920510" y="142329"/>
            <a:ext cx="6544765" cy="584775"/>
          </a:xfrm>
          <a:prstGeom prst="rect">
            <a:avLst/>
          </a:prstGeom>
          <a:noFill/>
        </p:spPr>
        <p:txBody>
          <a:bodyPr wrap="square" rtlCol="0">
            <a:spAutoFit/>
          </a:bodyPr>
          <a:lstStyle/>
          <a:p>
            <a:r>
              <a:rPr lang="es-ES" sz="3200" dirty="0">
                <a:solidFill>
                  <a:srgbClr val="7030A0"/>
                </a:solidFill>
              </a:rPr>
              <a:t>MANEJO INTEGRAL EN MENOPAUSIA </a:t>
            </a:r>
          </a:p>
        </p:txBody>
      </p:sp>
      <p:sp>
        <p:nvSpPr>
          <p:cNvPr id="21" name="Rectángulo 20">
            <a:extLst>
              <a:ext uri="{FF2B5EF4-FFF2-40B4-BE49-F238E27FC236}">
                <a16:creationId xmlns:a16="http://schemas.microsoft.com/office/drawing/2014/main" id="{72C38D92-BCC1-824F-A3B3-7F14E972CD18}"/>
              </a:ext>
            </a:extLst>
          </p:cNvPr>
          <p:cNvSpPr/>
          <p:nvPr/>
        </p:nvSpPr>
        <p:spPr>
          <a:xfrm>
            <a:off x="9016926" y="6185956"/>
            <a:ext cx="3207929" cy="276999"/>
          </a:xfrm>
          <a:prstGeom prst="rect">
            <a:avLst/>
          </a:prstGeom>
        </p:spPr>
        <p:txBody>
          <a:bodyPr wrap="none">
            <a:spAutoFit/>
          </a:bodyPr>
          <a:lstStyle/>
          <a:p>
            <a:pPr lvl="0">
              <a:defRPr/>
            </a:pPr>
            <a:r>
              <a:rPr lang="da-DK" sz="1200" dirty="0" err="1">
                <a:solidFill>
                  <a:schemeClr val="bg2">
                    <a:lumMod val="50000"/>
                  </a:schemeClr>
                </a:solidFill>
                <a:latin typeface="Gotham Book" panose="02000603040000020004" pitchFamily="2" charset="0"/>
              </a:rPr>
              <a:t>López</a:t>
            </a:r>
            <a:r>
              <a:rPr lang="da-DK" sz="1200" dirty="0">
                <a:solidFill>
                  <a:schemeClr val="bg2">
                    <a:lumMod val="50000"/>
                  </a:schemeClr>
                </a:solidFill>
                <a:latin typeface="Gotham Book" panose="02000603040000020004" pitchFamily="2" charset="0"/>
              </a:rPr>
              <a:t> </a:t>
            </a:r>
            <a:r>
              <a:rPr lang="da-DK" sz="1200" dirty="0" err="1">
                <a:solidFill>
                  <a:schemeClr val="bg2">
                    <a:lumMod val="50000"/>
                  </a:schemeClr>
                </a:solidFill>
                <a:latin typeface="Gotham Book" panose="02000603040000020004" pitchFamily="2" charset="0"/>
              </a:rPr>
              <a:t>Larramendi</a:t>
            </a:r>
            <a:r>
              <a:rPr lang="da-DK" sz="1200" dirty="0">
                <a:solidFill>
                  <a:schemeClr val="bg2">
                    <a:lumMod val="50000"/>
                  </a:schemeClr>
                </a:solidFill>
                <a:latin typeface="Gotham Book" panose="02000603040000020004" pitchFamily="2" charset="0"/>
              </a:rPr>
              <a:t> JL. Toko-Gin </a:t>
            </a:r>
            <a:r>
              <a:rPr lang="da-DK" sz="1200" dirty="0" err="1">
                <a:solidFill>
                  <a:schemeClr val="bg2">
                    <a:lumMod val="50000"/>
                  </a:schemeClr>
                </a:solidFill>
                <a:latin typeface="Gotham Book" panose="02000603040000020004" pitchFamily="2" charset="0"/>
              </a:rPr>
              <a:t>Pract</a:t>
            </a:r>
            <a:r>
              <a:rPr lang="da-DK" sz="1200" dirty="0">
                <a:solidFill>
                  <a:schemeClr val="bg2">
                    <a:lumMod val="50000"/>
                  </a:schemeClr>
                </a:solidFill>
                <a:latin typeface="Gotham Book" panose="02000603040000020004" pitchFamily="2" charset="0"/>
              </a:rPr>
              <a:t>. 2018: 3-16.</a:t>
            </a:r>
            <a:endParaRPr lang="es-ES" sz="1200" dirty="0">
              <a:solidFill>
                <a:schemeClr val="bg2">
                  <a:lumMod val="50000"/>
                </a:schemeClr>
              </a:solidFill>
            </a:endParaRPr>
          </a:p>
        </p:txBody>
      </p:sp>
      <p:sp>
        <p:nvSpPr>
          <p:cNvPr id="22" name="Rectángulo 21">
            <a:extLst>
              <a:ext uri="{FF2B5EF4-FFF2-40B4-BE49-F238E27FC236}">
                <a16:creationId xmlns:a16="http://schemas.microsoft.com/office/drawing/2014/main" id="{2504B8ED-13F8-7245-B3D2-3E67E296C74E}"/>
              </a:ext>
            </a:extLst>
          </p:cNvPr>
          <p:cNvSpPr/>
          <p:nvPr/>
        </p:nvSpPr>
        <p:spPr>
          <a:xfrm>
            <a:off x="9476039" y="6355721"/>
            <a:ext cx="2541080" cy="276999"/>
          </a:xfrm>
          <a:prstGeom prst="rect">
            <a:avLst/>
          </a:prstGeom>
        </p:spPr>
        <p:txBody>
          <a:bodyPr wrap="none">
            <a:spAutoFit/>
          </a:bodyPr>
          <a:lstStyle/>
          <a:p>
            <a:r>
              <a:rPr lang="da-DK" sz="1200" dirty="0">
                <a:solidFill>
                  <a:schemeClr val="bg2">
                    <a:lumMod val="50000"/>
                  </a:schemeClr>
                </a:solidFill>
                <a:latin typeface="Gotham Book" panose="02000603040000020004" pitchFamily="2" charset="0"/>
              </a:rPr>
              <a:t>Losa F. </a:t>
            </a:r>
            <a:r>
              <a:rPr lang="es-ES" sz="1200" dirty="0" err="1">
                <a:solidFill>
                  <a:schemeClr val="bg2">
                    <a:lumMod val="50000"/>
                  </a:schemeClr>
                </a:solidFill>
                <a:latin typeface="Gotham Book" panose="02000603040000020004" pitchFamily="2" charset="0"/>
              </a:rPr>
              <a:t>Toko</a:t>
            </a:r>
            <a:r>
              <a:rPr lang="es-ES" sz="1200" dirty="0">
                <a:solidFill>
                  <a:schemeClr val="bg2">
                    <a:lumMod val="50000"/>
                  </a:schemeClr>
                </a:solidFill>
                <a:latin typeface="Gotham Book" panose="02000603040000020004" pitchFamily="2" charset="0"/>
              </a:rPr>
              <a:t> - Gin </a:t>
            </a:r>
            <a:r>
              <a:rPr lang="es-ES" sz="1200" dirty="0" err="1">
                <a:solidFill>
                  <a:schemeClr val="bg2">
                    <a:lumMod val="50000"/>
                  </a:schemeClr>
                </a:solidFill>
                <a:latin typeface="Gotham Book" panose="02000603040000020004" pitchFamily="2" charset="0"/>
              </a:rPr>
              <a:t>Pract</a:t>
            </a:r>
            <a:r>
              <a:rPr lang="es-ES" sz="1200" dirty="0">
                <a:solidFill>
                  <a:schemeClr val="bg2">
                    <a:lumMod val="50000"/>
                  </a:schemeClr>
                </a:solidFill>
                <a:latin typeface="Gotham Book" panose="02000603040000020004" pitchFamily="2" charset="0"/>
              </a:rPr>
              <a:t> 2018;: 17 - 26 </a:t>
            </a:r>
          </a:p>
        </p:txBody>
      </p:sp>
    </p:spTree>
    <p:extLst>
      <p:ext uri="{BB962C8B-B14F-4D97-AF65-F5344CB8AC3E}">
        <p14:creationId xmlns:p14="http://schemas.microsoft.com/office/powerpoint/2010/main" val="389883658"/>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uadroTexto 18">
            <a:extLst>
              <a:ext uri="{FF2B5EF4-FFF2-40B4-BE49-F238E27FC236}">
                <a16:creationId xmlns:a16="http://schemas.microsoft.com/office/drawing/2014/main" id="{62495AA5-A78E-4BC9-9865-A57E44AE9594}"/>
              </a:ext>
            </a:extLst>
          </p:cNvPr>
          <p:cNvSpPr txBox="1"/>
          <p:nvPr/>
        </p:nvSpPr>
        <p:spPr>
          <a:xfrm>
            <a:off x="645487" y="1805687"/>
            <a:ext cx="4797198" cy="1200329"/>
          </a:xfrm>
          <a:prstGeom prst="rect">
            <a:avLst/>
          </a:prstGeom>
          <a:solidFill>
            <a:schemeClr val="bg1"/>
          </a:solidFill>
        </p:spPr>
        <p:txBody>
          <a:bodyPr wrap="square">
            <a:spAutoFit/>
          </a:bodyPr>
          <a:lstStyle/>
          <a:p>
            <a:r>
              <a:rPr lang="es-ES" sz="2400" b="1" dirty="0">
                <a:solidFill>
                  <a:schemeClr val="bg2">
                    <a:lumMod val="50000"/>
                  </a:schemeClr>
                </a:solidFill>
                <a:latin typeface="Gotham Book" panose="02000603040000020004"/>
              </a:rPr>
              <a:t>Con</a:t>
            </a:r>
            <a:r>
              <a:rPr lang="es-ES" sz="2400" b="1" dirty="0">
                <a:latin typeface="Gotham Book" panose="02000603040000020004"/>
              </a:rPr>
              <a:t> </a:t>
            </a:r>
            <a:r>
              <a:rPr lang="es-ES" sz="2400" b="1" i="1" dirty="0">
                <a:solidFill>
                  <a:srgbClr val="7030A0"/>
                </a:solidFill>
                <a:latin typeface="Gotham Book" panose="02000603040000020004" pitchFamily="2" charset="0"/>
              </a:rPr>
              <a:t>Cimicifuga racemosa</a:t>
            </a:r>
            <a:r>
              <a:rPr lang="es-ES" sz="2400" b="1" dirty="0">
                <a:solidFill>
                  <a:schemeClr val="bg2">
                    <a:lumMod val="50000"/>
                  </a:schemeClr>
                </a:solidFill>
                <a:latin typeface="Gotham Book" panose="02000603040000020004"/>
              </a:rPr>
              <a:t>, tiene mecanismos de acción sinérgicos, </a:t>
            </a:r>
            <a:r>
              <a:rPr lang="es-ES" sz="2400" b="1" dirty="0">
                <a:solidFill>
                  <a:srgbClr val="7030A0"/>
                </a:solidFill>
                <a:latin typeface="Gotham Book" panose="02000603040000020004"/>
              </a:rPr>
              <a:t>NO ANTAGONISTA </a:t>
            </a:r>
            <a:r>
              <a:rPr lang="es-ES" sz="2400" b="1" dirty="0">
                <a:solidFill>
                  <a:schemeClr val="bg2">
                    <a:lumMod val="50000"/>
                  </a:schemeClr>
                </a:solidFill>
                <a:latin typeface="Gotham Book" panose="02000603040000020004"/>
              </a:rPr>
              <a:t>al </a:t>
            </a:r>
            <a:r>
              <a:rPr lang="es-ES" sz="2400" b="1" dirty="0" err="1">
                <a:solidFill>
                  <a:srgbClr val="7030A0"/>
                </a:solidFill>
                <a:latin typeface="Gotham Book" panose="02000603040000020004"/>
              </a:rPr>
              <a:t>Luprenol</a:t>
            </a:r>
            <a:endParaRPr lang="es-ES" sz="2400" dirty="0">
              <a:solidFill>
                <a:srgbClr val="7030A0"/>
              </a:solidFill>
              <a:latin typeface="Gotham Book" panose="02000603040000020004"/>
            </a:endParaRPr>
          </a:p>
        </p:txBody>
      </p:sp>
      <p:grpSp>
        <p:nvGrpSpPr>
          <p:cNvPr id="23" name="Grupo 22">
            <a:extLst>
              <a:ext uri="{FF2B5EF4-FFF2-40B4-BE49-F238E27FC236}">
                <a16:creationId xmlns:a16="http://schemas.microsoft.com/office/drawing/2014/main" id="{A63FD116-C1A1-4F84-82FE-2BD1AC7C4C54}"/>
              </a:ext>
            </a:extLst>
          </p:cNvPr>
          <p:cNvGrpSpPr/>
          <p:nvPr/>
        </p:nvGrpSpPr>
        <p:grpSpPr>
          <a:xfrm>
            <a:off x="10746579" y="502279"/>
            <a:ext cx="1390314" cy="469035"/>
            <a:chOff x="1337310" y="1668778"/>
            <a:chExt cx="1375590" cy="462699"/>
          </a:xfrm>
        </p:grpSpPr>
        <p:sp>
          <p:nvSpPr>
            <p:cNvPr id="25" name="Rectángulo: esquinas redondeadas 24">
              <a:extLst>
                <a:ext uri="{FF2B5EF4-FFF2-40B4-BE49-F238E27FC236}">
                  <a16:creationId xmlns:a16="http://schemas.microsoft.com/office/drawing/2014/main" id="{9707B01A-6278-499E-8220-BB1A1C541686}"/>
                </a:ext>
              </a:extLst>
            </p:cNvPr>
            <p:cNvSpPr/>
            <p:nvPr/>
          </p:nvSpPr>
          <p:spPr>
            <a:xfrm>
              <a:off x="1337310" y="1668778"/>
              <a:ext cx="1375590" cy="462699"/>
            </a:xfrm>
            <a:prstGeom prst="roundRect">
              <a:avLst/>
            </a:prstGeom>
            <a:solidFill>
              <a:srgbClr val="EBE1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7030A0"/>
                  </a:solidFill>
                </a:rPr>
                <a:t>   SOFOCOS</a:t>
              </a:r>
              <a:endParaRPr lang="es-ES" dirty="0">
                <a:solidFill>
                  <a:srgbClr val="7030A0"/>
                </a:solidFill>
              </a:endParaRPr>
            </a:p>
          </p:txBody>
        </p:sp>
        <p:pic>
          <p:nvPicPr>
            <p:cNvPr id="26" name="Imagen 25" descr="Forma&#10;&#10;Descripción generada automáticamente con confianza baja">
              <a:extLst>
                <a:ext uri="{FF2B5EF4-FFF2-40B4-BE49-F238E27FC236}">
                  <a16:creationId xmlns:a16="http://schemas.microsoft.com/office/drawing/2014/main" id="{DC237892-47A9-4F6B-87E2-65692AA8FF07}"/>
                </a:ext>
              </a:extLst>
            </p:cNvPr>
            <p:cNvPicPr>
              <a:picLocks noChangeAspect="1"/>
            </p:cNvPicPr>
            <p:nvPr/>
          </p:nvPicPr>
          <p:blipFill>
            <a:blip r:embed="rId3">
              <a:duotone>
                <a:prstClr val="black"/>
                <a:srgbClr val="7030A0">
                  <a:tint val="45000"/>
                  <a:satMod val="400000"/>
                </a:srgbClr>
              </a:duotone>
              <a:extLst>
                <a:ext uri="{BEBA8EAE-BF5A-486C-A8C5-ECC9F3942E4B}">
                  <a14:imgProps xmlns:a14="http://schemas.microsoft.com/office/drawing/2010/main">
                    <a14:imgLayer r:embed="rId4">
                      <a14:imgEffect>
                        <a14:colorTemperature colorTemp="2466"/>
                      </a14:imgEffect>
                      <a14:imgEffect>
                        <a14:saturation sat="28000"/>
                      </a14:imgEffect>
                    </a14:imgLayer>
                  </a14:imgProps>
                </a:ext>
                <a:ext uri="{28A0092B-C50C-407E-A947-70E740481C1C}">
                  <a14:useLocalDpi xmlns:a14="http://schemas.microsoft.com/office/drawing/2010/main" val="0"/>
                </a:ext>
              </a:extLst>
            </a:blip>
            <a:stretch>
              <a:fillRect/>
            </a:stretch>
          </p:blipFill>
          <p:spPr>
            <a:xfrm>
              <a:off x="1383749" y="1770676"/>
              <a:ext cx="267528" cy="267528"/>
            </a:xfrm>
            <a:prstGeom prst="rect">
              <a:avLst/>
            </a:prstGeom>
            <a:noFill/>
          </p:spPr>
        </p:pic>
      </p:grpSp>
      <p:pic>
        <p:nvPicPr>
          <p:cNvPr id="2" name="Imagen 1">
            <a:extLst>
              <a:ext uri="{FF2B5EF4-FFF2-40B4-BE49-F238E27FC236}">
                <a16:creationId xmlns:a16="http://schemas.microsoft.com/office/drawing/2014/main" id="{7AEAD7E4-BDFC-4173-821D-C1481BEA0CCE}"/>
              </a:ext>
            </a:extLst>
          </p:cNvPr>
          <p:cNvPicPr>
            <a:picLocks noChangeAspect="1"/>
          </p:cNvPicPr>
          <p:nvPr/>
        </p:nvPicPr>
        <p:blipFill>
          <a:blip r:embed="rId5">
            <a:lum bright="70000" contrast="-70000"/>
            <a:alphaModFix amt="50000"/>
          </a:blip>
          <a:stretch>
            <a:fillRect/>
          </a:stretch>
        </p:blipFill>
        <p:spPr>
          <a:xfrm>
            <a:off x="5671586" y="1801787"/>
            <a:ext cx="5683423" cy="4043974"/>
          </a:xfrm>
          <a:prstGeom prst="rect">
            <a:avLst/>
          </a:prstGeom>
          <a:ln>
            <a:noFill/>
          </a:ln>
          <a:effectLst>
            <a:softEdge rad="112500"/>
          </a:effectLst>
        </p:spPr>
      </p:pic>
      <p:sp>
        <p:nvSpPr>
          <p:cNvPr id="28" name="CuadroTexto 27">
            <a:extLst>
              <a:ext uri="{FF2B5EF4-FFF2-40B4-BE49-F238E27FC236}">
                <a16:creationId xmlns:a16="http://schemas.microsoft.com/office/drawing/2014/main" id="{2D1C5258-0F34-41B6-907D-246F8311099C}"/>
              </a:ext>
            </a:extLst>
          </p:cNvPr>
          <p:cNvSpPr txBox="1"/>
          <p:nvPr/>
        </p:nvSpPr>
        <p:spPr>
          <a:xfrm>
            <a:off x="5213783" y="1444512"/>
            <a:ext cx="6749617" cy="461665"/>
          </a:xfrm>
          <a:prstGeom prst="rect">
            <a:avLst/>
          </a:prstGeom>
          <a:solidFill>
            <a:schemeClr val="bg1"/>
          </a:solidFill>
        </p:spPr>
        <p:txBody>
          <a:bodyPr wrap="square" rtlCol="0">
            <a:spAutoFit/>
          </a:bodyPr>
          <a:lstStyle/>
          <a:p>
            <a:pPr algn="ctr"/>
            <a:r>
              <a:rPr lang="es-ES" sz="3600" baseline="30000" dirty="0">
                <a:solidFill>
                  <a:srgbClr val="7030A0"/>
                </a:solidFill>
                <a:latin typeface="Calibri" panose="020F0502020204030204" pitchFamily="34" charset="0"/>
                <a:ea typeface="+mj-ea"/>
                <a:cs typeface="+mj-cs"/>
              </a:rPr>
              <a:t>La SINERGIA </a:t>
            </a:r>
            <a:r>
              <a:rPr lang="es-ES" sz="3600" baseline="30000" dirty="0">
                <a:solidFill>
                  <a:schemeClr val="accent3">
                    <a:lumMod val="75000"/>
                  </a:schemeClr>
                </a:solidFill>
                <a:latin typeface="Calibri" panose="020F0502020204030204" pitchFamily="34" charset="0"/>
                <a:ea typeface="+mj-ea"/>
                <a:cs typeface="+mj-cs"/>
              </a:rPr>
              <a:t>de un buen equipo, consiguen el </a:t>
            </a:r>
            <a:r>
              <a:rPr lang="es-ES" sz="3600" baseline="30000" dirty="0">
                <a:solidFill>
                  <a:srgbClr val="7030A0"/>
                </a:solidFill>
                <a:latin typeface="Calibri" panose="020F0502020204030204" pitchFamily="34" charset="0"/>
                <a:ea typeface="+mj-ea"/>
                <a:cs typeface="+mj-cs"/>
              </a:rPr>
              <a:t>ÉXITO</a:t>
            </a:r>
            <a:endParaRPr lang="es-ES" sz="3600" baseline="30000" dirty="0">
              <a:solidFill>
                <a:schemeClr val="bg2">
                  <a:lumMod val="50000"/>
                </a:schemeClr>
              </a:solidFill>
              <a:latin typeface="Calibri" panose="020F0502020204030204" pitchFamily="34" charset="0"/>
              <a:ea typeface="+mj-ea"/>
              <a:cs typeface="+mj-cs"/>
            </a:endParaRPr>
          </a:p>
        </p:txBody>
      </p:sp>
      <p:sp>
        <p:nvSpPr>
          <p:cNvPr id="15" name="CuadroTexto 14">
            <a:extLst>
              <a:ext uri="{FF2B5EF4-FFF2-40B4-BE49-F238E27FC236}">
                <a16:creationId xmlns:a16="http://schemas.microsoft.com/office/drawing/2014/main" id="{03168D37-1A35-4995-9575-53B916C4DAB9}"/>
              </a:ext>
            </a:extLst>
          </p:cNvPr>
          <p:cNvSpPr txBox="1"/>
          <p:nvPr/>
        </p:nvSpPr>
        <p:spPr>
          <a:xfrm>
            <a:off x="5758313" y="2263452"/>
            <a:ext cx="5683423" cy="3785652"/>
          </a:xfrm>
          <a:prstGeom prst="rect">
            <a:avLst/>
          </a:prstGeom>
          <a:noFill/>
        </p:spPr>
        <p:txBody>
          <a:bodyPr wrap="square">
            <a:spAutoFit/>
          </a:bodyPr>
          <a:lstStyle/>
          <a:p>
            <a:pPr marL="342900" indent="-342900">
              <a:buFont typeface="Arial" panose="020B0604020202020204" pitchFamily="34" charset="0"/>
              <a:buChar char="•"/>
            </a:pPr>
            <a:r>
              <a:rPr lang="es-ES" sz="2000" dirty="0">
                <a:solidFill>
                  <a:schemeClr val="bg2">
                    <a:lumMod val="50000"/>
                  </a:schemeClr>
                </a:solidFill>
                <a:latin typeface="Gotham Book" panose="02000603040000020004" pitchFamily="2" charset="0"/>
                <a:sym typeface="Wingdings" panose="05000000000000000000" pitchFamily="2" charset="2"/>
              </a:rPr>
              <a:t>En </a:t>
            </a:r>
            <a:r>
              <a:rPr lang="es-ES" sz="2000" b="1" dirty="0">
                <a:solidFill>
                  <a:schemeClr val="bg2">
                    <a:lumMod val="50000"/>
                  </a:schemeClr>
                </a:solidFill>
                <a:latin typeface="Gotham Book" panose="02000603040000020004" pitchFamily="2" charset="0"/>
                <a:sym typeface="Wingdings" panose="05000000000000000000" pitchFamily="2" charset="2"/>
              </a:rPr>
              <a:t>cáncer de mama</a:t>
            </a:r>
            <a:r>
              <a:rPr lang="es-ES" sz="2000" dirty="0">
                <a:solidFill>
                  <a:schemeClr val="bg2">
                    <a:lumMod val="50000"/>
                  </a:schemeClr>
                </a:solidFill>
                <a:latin typeface="Gotham Book" panose="02000603040000020004" pitchFamily="2" charset="0"/>
                <a:sym typeface="Wingdings" panose="05000000000000000000" pitchFamily="2" charset="2"/>
              </a:rPr>
              <a:t>: Agente </a:t>
            </a:r>
            <a:r>
              <a:rPr lang="es-ES" sz="2000" b="1" dirty="0">
                <a:solidFill>
                  <a:srgbClr val="7030A0"/>
                </a:solidFill>
                <a:latin typeface="Gotham Book" panose="02000603040000020004" pitchFamily="2" charset="0"/>
                <a:sym typeface="Wingdings" panose="05000000000000000000" pitchFamily="2" charset="2"/>
              </a:rPr>
              <a:t>quimiopreventivo</a:t>
            </a:r>
            <a:r>
              <a:rPr lang="es-ES" sz="2000" dirty="0">
                <a:solidFill>
                  <a:schemeClr val="bg2">
                    <a:lumMod val="50000"/>
                  </a:schemeClr>
                </a:solidFill>
                <a:latin typeface="Gotham Book" panose="02000603040000020004" pitchFamily="2" charset="0"/>
                <a:sym typeface="Wingdings" panose="05000000000000000000" pitchFamily="2" charset="2"/>
              </a:rPr>
              <a:t> (inhibe proliferación y </a:t>
            </a:r>
            <a:r>
              <a:rPr lang="es-ES" sz="2000" dirty="0" err="1">
                <a:solidFill>
                  <a:schemeClr val="bg2">
                    <a:lumMod val="50000"/>
                  </a:schemeClr>
                </a:solidFill>
                <a:latin typeface="Gotham Book" panose="02000603040000020004" pitchFamily="2" charset="0"/>
                <a:sym typeface="Wingdings" panose="05000000000000000000" pitchFamily="2" charset="2"/>
              </a:rPr>
              <a:t>pro-apoptótico</a:t>
            </a:r>
            <a:r>
              <a:rPr lang="es-ES" sz="2000" dirty="0">
                <a:solidFill>
                  <a:schemeClr val="bg2">
                    <a:lumMod val="50000"/>
                  </a:schemeClr>
                </a:solidFill>
                <a:latin typeface="Gotham Book" panose="02000603040000020004" pitchFamily="2" charset="0"/>
                <a:sym typeface="Wingdings" panose="05000000000000000000" pitchFamily="2" charset="2"/>
              </a:rPr>
              <a:t>)</a:t>
            </a:r>
          </a:p>
          <a:p>
            <a:pPr marL="342900" indent="-342900">
              <a:buFont typeface="Arial" panose="020B0604020202020204" pitchFamily="34" charset="0"/>
              <a:buChar char="•"/>
            </a:pPr>
            <a:endParaRPr lang="es-ES" sz="2000" dirty="0">
              <a:solidFill>
                <a:schemeClr val="bg2">
                  <a:lumMod val="50000"/>
                </a:schemeClr>
              </a:solidFill>
              <a:latin typeface="Gotham Book" panose="02000603040000020004" pitchFamily="2" charset="0"/>
              <a:sym typeface="Wingdings" panose="05000000000000000000" pitchFamily="2" charset="2"/>
            </a:endParaRPr>
          </a:p>
          <a:p>
            <a:pPr marL="342900" indent="-342900">
              <a:buFont typeface="Arial" panose="020B0604020202020204" pitchFamily="34" charset="0"/>
              <a:buChar char="•"/>
            </a:pPr>
            <a:r>
              <a:rPr lang="es-ES" sz="2000" b="1" dirty="0">
                <a:solidFill>
                  <a:schemeClr val="bg2">
                    <a:lumMod val="50000"/>
                  </a:schemeClr>
                </a:solidFill>
                <a:latin typeface="Gotham Book" panose="02000603040000020004" pitchFamily="2" charset="0"/>
                <a:sym typeface="Wingdings" panose="05000000000000000000" pitchFamily="2" charset="2"/>
              </a:rPr>
              <a:t>Miomas, endometriosis y cáncer endometrial</a:t>
            </a:r>
            <a:r>
              <a:rPr lang="es-ES" sz="2000" dirty="0">
                <a:solidFill>
                  <a:schemeClr val="bg2">
                    <a:lumMod val="50000"/>
                  </a:schemeClr>
                </a:solidFill>
                <a:latin typeface="Gotham Book" panose="02000603040000020004" pitchFamily="2" charset="0"/>
                <a:sym typeface="Wingdings" panose="05000000000000000000" pitchFamily="2" charset="2"/>
              </a:rPr>
              <a:t>: </a:t>
            </a:r>
            <a:r>
              <a:rPr lang="es-ES" sz="2000" b="1" dirty="0">
                <a:solidFill>
                  <a:srgbClr val="7030A0"/>
                </a:solidFill>
                <a:latin typeface="Gotham Book" panose="02000603040000020004" pitchFamily="2" charset="0"/>
                <a:sym typeface="Wingdings" panose="05000000000000000000" pitchFamily="2" charset="2"/>
              </a:rPr>
              <a:t>tratamiento de elección </a:t>
            </a:r>
            <a:r>
              <a:rPr lang="es-ES" sz="2000" dirty="0">
                <a:solidFill>
                  <a:schemeClr val="bg2">
                    <a:lumMod val="50000"/>
                  </a:schemeClr>
                </a:solidFill>
                <a:latin typeface="Gotham Book" panose="02000603040000020004" pitchFamily="2" charset="0"/>
                <a:sym typeface="Wingdings" panose="05000000000000000000" pitchFamily="2" charset="2"/>
              </a:rPr>
              <a:t>para la sintomatología de la menopausia cuando está contraindicada la terapia hormonal (dependientes de estrógenos)</a:t>
            </a:r>
          </a:p>
          <a:p>
            <a:pPr marL="342900" indent="-342900">
              <a:buFont typeface="Arial" panose="020B0604020202020204" pitchFamily="34" charset="0"/>
              <a:buChar char="•"/>
            </a:pPr>
            <a:endParaRPr lang="es-ES" sz="2000" dirty="0">
              <a:solidFill>
                <a:schemeClr val="bg2">
                  <a:lumMod val="50000"/>
                </a:schemeClr>
              </a:solidFill>
              <a:latin typeface="Gotham Book" panose="02000603040000020004" pitchFamily="2" charset="0"/>
              <a:sym typeface="Wingdings" panose="05000000000000000000" pitchFamily="2" charset="2"/>
            </a:endParaRPr>
          </a:p>
          <a:p>
            <a:pPr marL="342900" indent="-342900">
              <a:buFont typeface="Arial" panose="020B0604020202020204" pitchFamily="34" charset="0"/>
              <a:buChar char="•"/>
            </a:pPr>
            <a:r>
              <a:rPr lang="es-ES" sz="2000" b="1" dirty="0">
                <a:solidFill>
                  <a:srgbClr val="7030A0"/>
                </a:solidFill>
                <a:latin typeface="Gotham Book" panose="02000603040000020004" pitchFamily="2" charset="0"/>
                <a:sym typeface="Wingdings" panose="05000000000000000000" pitchFamily="2" charset="2"/>
              </a:rPr>
              <a:t>Actividad </a:t>
            </a:r>
            <a:r>
              <a:rPr lang="es-ES" sz="2000" b="1" dirty="0" err="1">
                <a:solidFill>
                  <a:srgbClr val="7030A0"/>
                </a:solidFill>
                <a:latin typeface="Gotham Book" panose="02000603040000020004" pitchFamily="2" charset="0"/>
                <a:sym typeface="Wingdings" panose="05000000000000000000" pitchFamily="2" charset="2"/>
              </a:rPr>
              <a:t>anti-inflamatoria</a:t>
            </a:r>
            <a:r>
              <a:rPr lang="es-ES" sz="2000" b="1" dirty="0">
                <a:solidFill>
                  <a:srgbClr val="7030A0"/>
                </a:solidFill>
                <a:latin typeface="Gotham Book" panose="02000603040000020004" pitchFamily="2" charset="0"/>
                <a:sym typeface="Wingdings" panose="05000000000000000000" pitchFamily="2" charset="2"/>
              </a:rPr>
              <a:t> </a:t>
            </a:r>
            <a:r>
              <a:rPr lang="es-ES" sz="2000" dirty="0">
                <a:solidFill>
                  <a:schemeClr val="bg2">
                    <a:lumMod val="50000"/>
                  </a:schemeClr>
                </a:solidFill>
                <a:latin typeface="Gotham Book" panose="02000603040000020004" pitchFamily="2" charset="0"/>
                <a:sym typeface="Wingdings" panose="05000000000000000000" pitchFamily="2" charset="2"/>
              </a:rPr>
              <a:t>por inhibición de IL-8 y reducción significativa de los niveles de neutrófilos (beneficioso para la </a:t>
            </a:r>
            <a:r>
              <a:rPr lang="es-ES" sz="2000" b="1" dirty="0">
                <a:solidFill>
                  <a:srgbClr val="7030A0"/>
                </a:solidFill>
                <a:latin typeface="Gotham Book" panose="02000603040000020004" pitchFamily="2" charset="0"/>
                <a:sym typeface="Wingdings" panose="05000000000000000000" pitchFamily="2" charset="2"/>
              </a:rPr>
              <a:t>osteoporosis</a:t>
            </a:r>
            <a:r>
              <a:rPr lang="es-ES" sz="2000" dirty="0">
                <a:solidFill>
                  <a:schemeClr val="bg2">
                    <a:lumMod val="50000"/>
                  </a:schemeClr>
                </a:solidFill>
                <a:latin typeface="Gotham Book" panose="02000603040000020004" pitchFamily="2" charset="0"/>
                <a:sym typeface="Wingdings" panose="05000000000000000000" pitchFamily="2" charset="2"/>
              </a:rPr>
              <a:t>)</a:t>
            </a:r>
          </a:p>
          <a:p>
            <a:endParaRPr lang="es-ES" sz="2000" dirty="0">
              <a:solidFill>
                <a:schemeClr val="bg2">
                  <a:lumMod val="50000"/>
                </a:schemeClr>
              </a:solidFill>
              <a:latin typeface="Gotham Book" panose="02000603040000020004" pitchFamily="2" charset="0"/>
              <a:sym typeface="Wingdings" panose="05000000000000000000" pitchFamily="2" charset="2"/>
            </a:endParaRPr>
          </a:p>
        </p:txBody>
      </p:sp>
      <p:pic>
        <p:nvPicPr>
          <p:cNvPr id="11" name="Imagen 10">
            <a:extLst>
              <a:ext uri="{FF2B5EF4-FFF2-40B4-BE49-F238E27FC236}">
                <a16:creationId xmlns:a16="http://schemas.microsoft.com/office/drawing/2014/main" id="{037BAC4C-3385-4D01-938C-C503733F5396}"/>
              </a:ext>
            </a:extLst>
          </p:cNvPr>
          <p:cNvPicPr>
            <a:picLocks noChangeAspect="1"/>
          </p:cNvPicPr>
          <p:nvPr/>
        </p:nvPicPr>
        <p:blipFill>
          <a:blip r:embed="rId6"/>
          <a:stretch>
            <a:fillRect/>
          </a:stretch>
        </p:blipFill>
        <p:spPr>
          <a:xfrm>
            <a:off x="1260475" y="3114531"/>
            <a:ext cx="3200400" cy="3209925"/>
          </a:xfrm>
          <a:prstGeom prst="rect">
            <a:avLst/>
          </a:prstGeom>
        </p:spPr>
      </p:pic>
      <p:sp>
        <p:nvSpPr>
          <p:cNvPr id="13" name="Rectángulo 12">
            <a:extLst>
              <a:ext uri="{FF2B5EF4-FFF2-40B4-BE49-F238E27FC236}">
                <a16:creationId xmlns:a16="http://schemas.microsoft.com/office/drawing/2014/main" id="{659A7BCB-CBAF-9746-B4AC-4D266834DE72}"/>
              </a:ext>
            </a:extLst>
          </p:cNvPr>
          <p:cNvSpPr/>
          <p:nvPr/>
        </p:nvSpPr>
        <p:spPr>
          <a:xfrm>
            <a:off x="68220" y="105891"/>
            <a:ext cx="2100649" cy="923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6928D3A7-721E-9740-9CD1-31497212FD73}"/>
              </a:ext>
            </a:extLst>
          </p:cNvPr>
          <p:cNvSpPr/>
          <p:nvPr/>
        </p:nvSpPr>
        <p:spPr>
          <a:xfrm>
            <a:off x="10620891" y="5870318"/>
            <a:ext cx="1375720" cy="923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CuadroTexto 15">
            <a:extLst>
              <a:ext uri="{FF2B5EF4-FFF2-40B4-BE49-F238E27FC236}">
                <a16:creationId xmlns:a16="http://schemas.microsoft.com/office/drawing/2014/main" id="{5C8C5E79-4F91-CD43-9DF6-8E4EFD3345E9}"/>
              </a:ext>
            </a:extLst>
          </p:cNvPr>
          <p:cNvSpPr txBox="1"/>
          <p:nvPr/>
        </p:nvSpPr>
        <p:spPr>
          <a:xfrm>
            <a:off x="2920510" y="142329"/>
            <a:ext cx="6544765" cy="584775"/>
          </a:xfrm>
          <a:prstGeom prst="rect">
            <a:avLst/>
          </a:prstGeom>
          <a:noFill/>
        </p:spPr>
        <p:txBody>
          <a:bodyPr wrap="square" rtlCol="0">
            <a:spAutoFit/>
          </a:bodyPr>
          <a:lstStyle/>
          <a:p>
            <a:r>
              <a:rPr lang="es-ES" sz="3200" dirty="0">
                <a:solidFill>
                  <a:srgbClr val="7030A0"/>
                </a:solidFill>
              </a:rPr>
              <a:t>MANEJO INTEGRAL EN MENOPAUSIA </a:t>
            </a:r>
          </a:p>
        </p:txBody>
      </p:sp>
      <p:sp>
        <p:nvSpPr>
          <p:cNvPr id="3" name="Rectángulo 2">
            <a:extLst>
              <a:ext uri="{FF2B5EF4-FFF2-40B4-BE49-F238E27FC236}">
                <a16:creationId xmlns:a16="http://schemas.microsoft.com/office/drawing/2014/main" id="{E24F8BB5-0910-D64E-ADA3-745B8DC3E8F4}"/>
              </a:ext>
            </a:extLst>
          </p:cNvPr>
          <p:cNvSpPr/>
          <p:nvPr/>
        </p:nvSpPr>
        <p:spPr>
          <a:xfrm>
            <a:off x="9016926" y="6185956"/>
            <a:ext cx="3207929" cy="276999"/>
          </a:xfrm>
          <a:prstGeom prst="rect">
            <a:avLst/>
          </a:prstGeom>
        </p:spPr>
        <p:txBody>
          <a:bodyPr wrap="none">
            <a:spAutoFit/>
          </a:bodyPr>
          <a:lstStyle/>
          <a:p>
            <a:pPr lvl="0">
              <a:defRPr/>
            </a:pPr>
            <a:r>
              <a:rPr lang="da-DK" sz="1200" dirty="0" err="1">
                <a:solidFill>
                  <a:schemeClr val="bg2">
                    <a:lumMod val="50000"/>
                  </a:schemeClr>
                </a:solidFill>
                <a:latin typeface="Gotham Book" panose="02000603040000020004" pitchFamily="2" charset="0"/>
              </a:rPr>
              <a:t>López</a:t>
            </a:r>
            <a:r>
              <a:rPr lang="da-DK" sz="1200" dirty="0">
                <a:solidFill>
                  <a:schemeClr val="bg2">
                    <a:lumMod val="50000"/>
                  </a:schemeClr>
                </a:solidFill>
                <a:latin typeface="Gotham Book" panose="02000603040000020004" pitchFamily="2" charset="0"/>
              </a:rPr>
              <a:t> </a:t>
            </a:r>
            <a:r>
              <a:rPr lang="da-DK" sz="1200" dirty="0" err="1">
                <a:solidFill>
                  <a:schemeClr val="bg2">
                    <a:lumMod val="50000"/>
                  </a:schemeClr>
                </a:solidFill>
                <a:latin typeface="Gotham Book" panose="02000603040000020004" pitchFamily="2" charset="0"/>
              </a:rPr>
              <a:t>Larramendi</a:t>
            </a:r>
            <a:r>
              <a:rPr lang="da-DK" sz="1200" dirty="0">
                <a:solidFill>
                  <a:schemeClr val="bg2">
                    <a:lumMod val="50000"/>
                  </a:schemeClr>
                </a:solidFill>
                <a:latin typeface="Gotham Book" panose="02000603040000020004" pitchFamily="2" charset="0"/>
              </a:rPr>
              <a:t> JL. Toko-Gin </a:t>
            </a:r>
            <a:r>
              <a:rPr lang="da-DK" sz="1200" dirty="0" err="1">
                <a:solidFill>
                  <a:schemeClr val="bg2">
                    <a:lumMod val="50000"/>
                  </a:schemeClr>
                </a:solidFill>
                <a:latin typeface="Gotham Book" panose="02000603040000020004" pitchFamily="2" charset="0"/>
              </a:rPr>
              <a:t>Pract</a:t>
            </a:r>
            <a:r>
              <a:rPr lang="da-DK" sz="1200" dirty="0">
                <a:solidFill>
                  <a:schemeClr val="bg2">
                    <a:lumMod val="50000"/>
                  </a:schemeClr>
                </a:solidFill>
                <a:latin typeface="Gotham Book" panose="02000603040000020004" pitchFamily="2" charset="0"/>
              </a:rPr>
              <a:t>. 2018: 3-16.</a:t>
            </a:r>
            <a:endParaRPr lang="es-ES" sz="1200" dirty="0">
              <a:solidFill>
                <a:schemeClr val="bg2">
                  <a:lumMod val="50000"/>
                </a:schemeClr>
              </a:solidFill>
            </a:endParaRPr>
          </a:p>
        </p:txBody>
      </p:sp>
      <p:sp>
        <p:nvSpPr>
          <p:cNvPr id="17" name="Rectángulo 16">
            <a:extLst>
              <a:ext uri="{FF2B5EF4-FFF2-40B4-BE49-F238E27FC236}">
                <a16:creationId xmlns:a16="http://schemas.microsoft.com/office/drawing/2014/main" id="{003B06CD-FA6C-9842-A980-9C0D344B5145}"/>
              </a:ext>
            </a:extLst>
          </p:cNvPr>
          <p:cNvSpPr/>
          <p:nvPr/>
        </p:nvSpPr>
        <p:spPr>
          <a:xfrm>
            <a:off x="9476039" y="6355721"/>
            <a:ext cx="2541080" cy="276999"/>
          </a:xfrm>
          <a:prstGeom prst="rect">
            <a:avLst/>
          </a:prstGeom>
        </p:spPr>
        <p:txBody>
          <a:bodyPr wrap="none">
            <a:spAutoFit/>
          </a:bodyPr>
          <a:lstStyle/>
          <a:p>
            <a:r>
              <a:rPr lang="da-DK" sz="1200" dirty="0">
                <a:solidFill>
                  <a:schemeClr val="bg2">
                    <a:lumMod val="50000"/>
                  </a:schemeClr>
                </a:solidFill>
                <a:latin typeface="Gotham Book" panose="02000603040000020004" pitchFamily="2" charset="0"/>
              </a:rPr>
              <a:t>Losa F. </a:t>
            </a:r>
            <a:r>
              <a:rPr lang="es-ES" sz="1200" dirty="0" err="1">
                <a:solidFill>
                  <a:schemeClr val="bg2">
                    <a:lumMod val="50000"/>
                  </a:schemeClr>
                </a:solidFill>
                <a:latin typeface="Gotham Book" panose="02000603040000020004" pitchFamily="2" charset="0"/>
              </a:rPr>
              <a:t>Toko</a:t>
            </a:r>
            <a:r>
              <a:rPr lang="es-ES" sz="1200" dirty="0">
                <a:solidFill>
                  <a:schemeClr val="bg2">
                    <a:lumMod val="50000"/>
                  </a:schemeClr>
                </a:solidFill>
                <a:latin typeface="Gotham Book" panose="02000603040000020004" pitchFamily="2" charset="0"/>
              </a:rPr>
              <a:t> - Gin </a:t>
            </a:r>
            <a:r>
              <a:rPr lang="es-ES" sz="1200" dirty="0" err="1">
                <a:solidFill>
                  <a:schemeClr val="bg2">
                    <a:lumMod val="50000"/>
                  </a:schemeClr>
                </a:solidFill>
                <a:latin typeface="Gotham Book" panose="02000603040000020004" pitchFamily="2" charset="0"/>
              </a:rPr>
              <a:t>Pract</a:t>
            </a:r>
            <a:r>
              <a:rPr lang="es-ES" sz="1200" dirty="0">
                <a:solidFill>
                  <a:schemeClr val="bg2">
                    <a:lumMod val="50000"/>
                  </a:schemeClr>
                </a:solidFill>
                <a:latin typeface="Gotham Book" panose="02000603040000020004" pitchFamily="2" charset="0"/>
              </a:rPr>
              <a:t> 2018;: 17 - 26 </a:t>
            </a:r>
          </a:p>
        </p:txBody>
      </p:sp>
    </p:spTree>
    <p:extLst>
      <p:ext uri="{BB962C8B-B14F-4D97-AF65-F5344CB8AC3E}">
        <p14:creationId xmlns:p14="http://schemas.microsoft.com/office/powerpoint/2010/main" val="1613988014"/>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B5F9C26-D919-4540-8292-B8A053659C61}"/>
              </a:ext>
            </a:extLst>
          </p:cNvPr>
          <p:cNvSpPr txBox="1"/>
          <p:nvPr/>
        </p:nvSpPr>
        <p:spPr>
          <a:xfrm>
            <a:off x="211769" y="6120620"/>
            <a:ext cx="3716082" cy="430887"/>
          </a:xfrm>
          <a:prstGeom prst="rect">
            <a:avLst/>
          </a:prstGeom>
          <a:noFill/>
        </p:spPr>
        <p:txBody>
          <a:bodyPr wrap="none" rtlCol="0">
            <a:spAutoFit/>
          </a:bodyPr>
          <a:lstStyle/>
          <a:p>
            <a:r>
              <a:rPr lang="da-DK" sz="1100" dirty="0" err="1">
                <a:solidFill>
                  <a:srgbClr val="A3883F"/>
                </a:solidFill>
                <a:latin typeface="Gotham Book" panose="02000603040000020004" pitchFamily="2" charset="0"/>
              </a:rPr>
              <a:t>Referencias</a:t>
            </a:r>
            <a:r>
              <a:rPr lang="da-DK" sz="1100" dirty="0">
                <a:solidFill>
                  <a:srgbClr val="A3883F"/>
                </a:solidFill>
                <a:latin typeface="Gotham Book" panose="02000603040000020004" pitchFamily="2" charset="0"/>
              </a:rPr>
              <a:t>: </a:t>
            </a:r>
            <a:r>
              <a:rPr lang="da-DK" sz="1100" dirty="0" err="1">
                <a:solidFill>
                  <a:srgbClr val="A3883F"/>
                </a:solidFill>
                <a:latin typeface="Gotham Book" panose="02000603040000020004" pitchFamily="2" charset="0"/>
              </a:rPr>
              <a:t>López</a:t>
            </a:r>
            <a:r>
              <a:rPr lang="da-DK" sz="1100" dirty="0">
                <a:solidFill>
                  <a:srgbClr val="A3883F"/>
                </a:solidFill>
                <a:latin typeface="Gotham Book" panose="02000603040000020004" pitchFamily="2" charset="0"/>
              </a:rPr>
              <a:t> </a:t>
            </a:r>
            <a:r>
              <a:rPr lang="da-DK" sz="1100" dirty="0" err="1">
                <a:solidFill>
                  <a:srgbClr val="A3883F"/>
                </a:solidFill>
                <a:latin typeface="Gotham Book" panose="02000603040000020004" pitchFamily="2" charset="0"/>
              </a:rPr>
              <a:t>Larramendi</a:t>
            </a:r>
            <a:r>
              <a:rPr lang="da-DK" sz="1100" dirty="0">
                <a:solidFill>
                  <a:srgbClr val="A3883F"/>
                </a:solidFill>
                <a:latin typeface="Gotham Book" panose="02000603040000020004" pitchFamily="2" charset="0"/>
              </a:rPr>
              <a:t> JL. Toko-Gin </a:t>
            </a:r>
            <a:r>
              <a:rPr lang="da-DK" sz="1100" dirty="0" err="1">
                <a:solidFill>
                  <a:srgbClr val="A3883F"/>
                </a:solidFill>
                <a:latin typeface="Gotham Book" panose="02000603040000020004" pitchFamily="2" charset="0"/>
              </a:rPr>
              <a:t>Pract</a:t>
            </a:r>
            <a:r>
              <a:rPr lang="da-DK" sz="1100" dirty="0">
                <a:solidFill>
                  <a:srgbClr val="A3883F"/>
                </a:solidFill>
                <a:latin typeface="Gotham Book" panose="02000603040000020004" pitchFamily="2" charset="0"/>
              </a:rPr>
              <a:t>. 2018: 3-16.</a:t>
            </a:r>
          </a:p>
          <a:p>
            <a:r>
              <a:rPr lang="da-DK" sz="1100" dirty="0">
                <a:solidFill>
                  <a:srgbClr val="A3883F"/>
                </a:solidFill>
                <a:latin typeface="Gotham Book" panose="02000603040000020004" pitchFamily="2" charset="0"/>
              </a:rPr>
              <a:t>                       Losa F. </a:t>
            </a:r>
            <a:r>
              <a:rPr lang="es-ES" sz="1100" dirty="0" err="1">
                <a:solidFill>
                  <a:srgbClr val="A3883F"/>
                </a:solidFill>
                <a:latin typeface="Gotham Book" panose="02000603040000020004" pitchFamily="2" charset="0"/>
              </a:rPr>
              <a:t>Toko</a:t>
            </a:r>
            <a:r>
              <a:rPr lang="es-ES" sz="1100" dirty="0">
                <a:solidFill>
                  <a:srgbClr val="A3883F"/>
                </a:solidFill>
                <a:latin typeface="Gotham Book" panose="02000603040000020004" pitchFamily="2" charset="0"/>
              </a:rPr>
              <a:t> - Gin </a:t>
            </a:r>
            <a:r>
              <a:rPr lang="es-ES" sz="1100" dirty="0" err="1">
                <a:solidFill>
                  <a:srgbClr val="A3883F"/>
                </a:solidFill>
                <a:latin typeface="Gotham Book" panose="02000603040000020004" pitchFamily="2" charset="0"/>
              </a:rPr>
              <a:t>Pract</a:t>
            </a:r>
            <a:r>
              <a:rPr lang="es-ES" sz="1100" dirty="0">
                <a:solidFill>
                  <a:srgbClr val="A3883F"/>
                </a:solidFill>
                <a:latin typeface="Gotham Book" panose="02000603040000020004" pitchFamily="2" charset="0"/>
              </a:rPr>
              <a:t> 2018;: 17 - 26 </a:t>
            </a:r>
          </a:p>
        </p:txBody>
      </p:sp>
      <p:grpSp>
        <p:nvGrpSpPr>
          <p:cNvPr id="2" name="Grupo 1">
            <a:extLst>
              <a:ext uri="{FF2B5EF4-FFF2-40B4-BE49-F238E27FC236}">
                <a16:creationId xmlns:a16="http://schemas.microsoft.com/office/drawing/2014/main" id="{8BDF290A-6499-4011-A114-98AAC9A06CF8}"/>
              </a:ext>
            </a:extLst>
          </p:cNvPr>
          <p:cNvGrpSpPr/>
          <p:nvPr/>
        </p:nvGrpSpPr>
        <p:grpSpPr>
          <a:xfrm>
            <a:off x="1059557" y="1855279"/>
            <a:ext cx="9667812" cy="4265341"/>
            <a:chOff x="1378635" y="1621233"/>
            <a:chExt cx="9667812" cy="4265341"/>
          </a:xfrm>
        </p:grpSpPr>
        <p:sp>
          <p:nvSpPr>
            <p:cNvPr id="6" name="Rectángulo: esquinas redondeadas 5">
              <a:extLst>
                <a:ext uri="{FF2B5EF4-FFF2-40B4-BE49-F238E27FC236}">
                  <a16:creationId xmlns:a16="http://schemas.microsoft.com/office/drawing/2014/main" id="{8D6E25DF-13BD-4975-8C41-19ACB5D455A7}"/>
                </a:ext>
              </a:extLst>
            </p:cNvPr>
            <p:cNvSpPr/>
            <p:nvPr/>
          </p:nvSpPr>
          <p:spPr>
            <a:xfrm>
              <a:off x="1378635" y="1674240"/>
              <a:ext cx="2546020" cy="901342"/>
            </a:xfrm>
            <a:prstGeom prst="roundRect">
              <a:avLst/>
            </a:prstGeom>
            <a:solidFill>
              <a:srgbClr val="692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a:t>Cáncer de mama</a:t>
              </a:r>
            </a:p>
          </p:txBody>
        </p:sp>
        <p:sp>
          <p:nvSpPr>
            <p:cNvPr id="7" name="Rectángulo: esquinas redondeadas 6">
              <a:extLst>
                <a:ext uri="{FF2B5EF4-FFF2-40B4-BE49-F238E27FC236}">
                  <a16:creationId xmlns:a16="http://schemas.microsoft.com/office/drawing/2014/main" id="{1746662C-154B-41E5-8619-6B955F3AF928}"/>
                </a:ext>
              </a:extLst>
            </p:cNvPr>
            <p:cNvSpPr/>
            <p:nvPr/>
          </p:nvSpPr>
          <p:spPr>
            <a:xfrm>
              <a:off x="4059407" y="1621233"/>
              <a:ext cx="6987040" cy="1175936"/>
            </a:xfrm>
            <a:prstGeom prst="roundRect">
              <a:avLst/>
            </a:prstGeom>
            <a:solidFill>
              <a:srgbClr val="F6EBF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chemeClr val="bg2">
                      <a:lumMod val="50000"/>
                    </a:schemeClr>
                  </a:solidFill>
                  <a:latin typeface="Gotham Book" panose="02000603040000020004" pitchFamily="2" charset="0"/>
                  <a:sym typeface="Wingdings" panose="05000000000000000000" pitchFamily="2" charset="2"/>
                </a:rPr>
                <a:t>Agente quimiopreventivo (inhibe proliferación y </a:t>
              </a:r>
              <a:r>
                <a:rPr lang="es-ES" sz="2000" dirty="0" err="1">
                  <a:solidFill>
                    <a:schemeClr val="bg2">
                      <a:lumMod val="50000"/>
                    </a:schemeClr>
                  </a:solidFill>
                  <a:latin typeface="Gotham Book" panose="02000603040000020004" pitchFamily="2" charset="0"/>
                  <a:sym typeface="Wingdings" panose="05000000000000000000" pitchFamily="2" charset="2"/>
                </a:rPr>
                <a:t>proapoptótico</a:t>
              </a:r>
              <a:r>
                <a:rPr lang="es-ES" sz="2000" dirty="0">
                  <a:solidFill>
                    <a:schemeClr val="bg2">
                      <a:lumMod val="50000"/>
                    </a:schemeClr>
                  </a:solidFill>
                  <a:latin typeface="Gotham Book" panose="02000603040000020004" pitchFamily="2" charset="0"/>
                  <a:sym typeface="Wingdings" panose="05000000000000000000" pitchFamily="2" charset="2"/>
                </a:rPr>
                <a:t>).</a:t>
              </a:r>
            </a:p>
            <a:p>
              <a:r>
                <a:rPr lang="es-ES" sz="2000" dirty="0">
                  <a:solidFill>
                    <a:schemeClr val="bg2">
                      <a:lumMod val="50000"/>
                    </a:schemeClr>
                  </a:solidFill>
                  <a:latin typeface="Gotham Book" panose="02000603040000020004" pitchFamily="2" charset="0"/>
                  <a:sym typeface="Wingdings" panose="05000000000000000000" pitchFamily="2" charset="2"/>
                </a:rPr>
                <a:t>Cataliza los estrógenos a la 2-hidroxilacion   ⇉  ↓Ca mama hormono dependiente</a:t>
              </a:r>
              <a:r>
                <a:rPr lang="es-ES" sz="2000" baseline="30000" dirty="0">
                  <a:solidFill>
                    <a:schemeClr val="bg2">
                      <a:lumMod val="50000"/>
                    </a:schemeClr>
                  </a:solidFill>
                  <a:latin typeface="Gotham Book" panose="02000603040000020004" pitchFamily="2" charset="0"/>
                  <a:sym typeface="Wingdings" panose="05000000000000000000" pitchFamily="2" charset="2"/>
                </a:rPr>
                <a:t>1</a:t>
              </a:r>
              <a:endParaRPr lang="es-ES" sz="2000" dirty="0">
                <a:solidFill>
                  <a:schemeClr val="bg2">
                    <a:lumMod val="50000"/>
                  </a:schemeClr>
                </a:solidFill>
                <a:latin typeface="Gotham Book" panose="02000603040000020004" pitchFamily="2" charset="0"/>
                <a:sym typeface="Wingdings" panose="05000000000000000000" pitchFamily="2" charset="2"/>
              </a:endParaRPr>
            </a:p>
          </p:txBody>
        </p:sp>
        <p:sp>
          <p:nvSpPr>
            <p:cNvPr id="8" name="Rectángulo: esquinas redondeadas 7">
              <a:extLst>
                <a:ext uri="{FF2B5EF4-FFF2-40B4-BE49-F238E27FC236}">
                  <a16:creationId xmlns:a16="http://schemas.microsoft.com/office/drawing/2014/main" id="{9D11815B-0B8E-49F3-ABB2-B72BBF3BB54D}"/>
                </a:ext>
              </a:extLst>
            </p:cNvPr>
            <p:cNvSpPr/>
            <p:nvPr/>
          </p:nvSpPr>
          <p:spPr>
            <a:xfrm>
              <a:off x="1378636" y="2850176"/>
              <a:ext cx="2546018" cy="1437989"/>
            </a:xfrm>
            <a:prstGeom prst="roundRect">
              <a:avLst/>
            </a:prstGeom>
            <a:solidFill>
              <a:srgbClr val="692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a:t>Miomas, endometriosis y cáncer endometrial </a:t>
              </a:r>
            </a:p>
          </p:txBody>
        </p:sp>
        <p:sp>
          <p:nvSpPr>
            <p:cNvPr id="9" name="Rectángulo: esquinas redondeadas 8">
              <a:extLst>
                <a:ext uri="{FF2B5EF4-FFF2-40B4-BE49-F238E27FC236}">
                  <a16:creationId xmlns:a16="http://schemas.microsoft.com/office/drawing/2014/main" id="{561CD7FC-488C-4C3D-8FDC-63D71711CF0E}"/>
                </a:ext>
              </a:extLst>
            </p:cNvPr>
            <p:cNvSpPr/>
            <p:nvPr/>
          </p:nvSpPr>
          <p:spPr>
            <a:xfrm>
              <a:off x="4059406" y="2877337"/>
              <a:ext cx="6987040" cy="1381953"/>
            </a:xfrm>
            <a:prstGeom prst="roundRect">
              <a:avLst/>
            </a:prstGeom>
            <a:solidFill>
              <a:srgbClr val="F6EBF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chemeClr val="bg2">
                      <a:lumMod val="50000"/>
                    </a:schemeClr>
                  </a:solidFill>
                  <a:latin typeface="Gotham Book" panose="02000603040000020004" pitchFamily="2" charset="0"/>
                  <a:sym typeface="Wingdings" panose="05000000000000000000" pitchFamily="2" charset="2"/>
                </a:rPr>
                <a:t>Tratamiento de elección para la sintomatología de la menopausia </a:t>
              </a:r>
              <a:r>
                <a:rPr lang="es-ES" sz="2000" b="1" dirty="0">
                  <a:solidFill>
                    <a:schemeClr val="bg2">
                      <a:lumMod val="50000"/>
                    </a:schemeClr>
                  </a:solidFill>
                  <a:latin typeface="Gotham Book" panose="02000603040000020004" pitchFamily="2" charset="0"/>
                  <a:sym typeface="Wingdings" panose="05000000000000000000" pitchFamily="2" charset="2"/>
                </a:rPr>
                <a:t>cuando está contraindicada la terapia hormonal</a:t>
              </a:r>
              <a:r>
                <a:rPr lang="es-ES" sz="2000" dirty="0">
                  <a:solidFill>
                    <a:schemeClr val="bg2">
                      <a:lumMod val="50000"/>
                    </a:schemeClr>
                  </a:solidFill>
                  <a:latin typeface="Gotham Book" panose="02000603040000020004" pitchFamily="2" charset="0"/>
                  <a:sym typeface="Wingdings" panose="05000000000000000000" pitchFamily="2" charset="2"/>
                </a:rPr>
                <a:t> (dependientes de estrógenos)</a:t>
              </a:r>
            </a:p>
          </p:txBody>
        </p:sp>
        <p:sp>
          <p:nvSpPr>
            <p:cNvPr id="10" name="Rectángulo: esquinas redondeadas 9">
              <a:extLst>
                <a:ext uri="{FF2B5EF4-FFF2-40B4-BE49-F238E27FC236}">
                  <a16:creationId xmlns:a16="http://schemas.microsoft.com/office/drawing/2014/main" id="{D7683C8C-ACB4-4394-9BC2-3920D70A9B4D}"/>
                </a:ext>
              </a:extLst>
            </p:cNvPr>
            <p:cNvSpPr/>
            <p:nvPr/>
          </p:nvSpPr>
          <p:spPr>
            <a:xfrm>
              <a:off x="1378636" y="4448585"/>
              <a:ext cx="2546017" cy="1437989"/>
            </a:xfrm>
            <a:prstGeom prst="roundRect">
              <a:avLst/>
            </a:prstGeom>
            <a:solidFill>
              <a:srgbClr val="692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a:t>Actividad antiinflamatoria</a:t>
              </a:r>
              <a:r>
                <a:rPr lang="es-ES" sz="2000" b="1"/>
                <a:t> </a:t>
              </a:r>
            </a:p>
          </p:txBody>
        </p:sp>
        <p:sp>
          <p:nvSpPr>
            <p:cNvPr id="11" name="Rectángulo: esquinas redondeadas 10">
              <a:extLst>
                <a:ext uri="{FF2B5EF4-FFF2-40B4-BE49-F238E27FC236}">
                  <a16:creationId xmlns:a16="http://schemas.microsoft.com/office/drawing/2014/main" id="{F4A70ECA-9BF6-4537-9797-FF2E5CE923FB}"/>
                </a:ext>
              </a:extLst>
            </p:cNvPr>
            <p:cNvSpPr/>
            <p:nvPr/>
          </p:nvSpPr>
          <p:spPr>
            <a:xfrm>
              <a:off x="4059406" y="4475746"/>
              <a:ext cx="6987040" cy="1381953"/>
            </a:xfrm>
            <a:prstGeom prst="roundRect">
              <a:avLst/>
            </a:prstGeom>
            <a:solidFill>
              <a:srgbClr val="F6EBF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chemeClr val="bg2">
                      <a:lumMod val="50000"/>
                    </a:schemeClr>
                  </a:solidFill>
                  <a:latin typeface="Gotham Book" panose="02000603040000020004" pitchFamily="2" charset="0"/>
                  <a:sym typeface="Wingdings" panose="05000000000000000000" pitchFamily="2" charset="2"/>
                </a:rPr>
                <a:t>Inhibición de IL-8 y reducción significativa de los niveles de neutrófilos (beneficioso para la </a:t>
              </a:r>
              <a:r>
                <a:rPr lang="es-ES" sz="2000" b="1" dirty="0">
                  <a:solidFill>
                    <a:schemeClr val="bg2">
                      <a:lumMod val="50000"/>
                    </a:schemeClr>
                  </a:solidFill>
                  <a:latin typeface="Gotham Book" panose="02000603040000020004" pitchFamily="2" charset="0"/>
                  <a:sym typeface="Wingdings" panose="05000000000000000000" pitchFamily="2" charset="2"/>
                </a:rPr>
                <a:t>osteoporosis</a:t>
              </a:r>
              <a:r>
                <a:rPr lang="es-ES" sz="2000" dirty="0">
                  <a:solidFill>
                    <a:schemeClr val="bg2">
                      <a:lumMod val="50000"/>
                    </a:schemeClr>
                  </a:solidFill>
                  <a:latin typeface="Gotham Book" panose="02000603040000020004" pitchFamily="2" charset="0"/>
                  <a:sym typeface="Wingdings" panose="05000000000000000000" pitchFamily="2" charset="2"/>
                </a:rPr>
                <a:t>)</a:t>
              </a:r>
            </a:p>
          </p:txBody>
        </p:sp>
      </p:grpSp>
      <p:sp>
        <p:nvSpPr>
          <p:cNvPr id="15" name="Rectángulo 14">
            <a:extLst>
              <a:ext uri="{FF2B5EF4-FFF2-40B4-BE49-F238E27FC236}">
                <a16:creationId xmlns:a16="http://schemas.microsoft.com/office/drawing/2014/main" id="{D1E695A1-3F33-D143-BF1B-55CA628B0D90}"/>
              </a:ext>
            </a:extLst>
          </p:cNvPr>
          <p:cNvSpPr/>
          <p:nvPr/>
        </p:nvSpPr>
        <p:spPr>
          <a:xfrm>
            <a:off x="211769" y="45159"/>
            <a:ext cx="2100649" cy="999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91F26743-5E1B-3A42-8931-8D4FA43EBB58}"/>
              </a:ext>
            </a:extLst>
          </p:cNvPr>
          <p:cNvSpPr/>
          <p:nvPr/>
        </p:nvSpPr>
        <p:spPr>
          <a:xfrm>
            <a:off x="10707757" y="6120620"/>
            <a:ext cx="1262350" cy="673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Titre 1">
            <a:extLst>
              <a:ext uri="{FF2B5EF4-FFF2-40B4-BE49-F238E27FC236}">
                <a16:creationId xmlns:a16="http://schemas.microsoft.com/office/drawing/2014/main" id="{5278E6A4-5FD0-4752-8BA2-526E5A44988D}"/>
              </a:ext>
            </a:extLst>
          </p:cNvPr>
          <p:cNvSpPr txBox="1">
            <a:spLocks/>
          </p:cNvSpPr>
          <p:nvPr/>
        </p:nvSpPr>
        <p:spPr>
          <a:xfrm>
            <a:off x="1464631" y="84871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s-ES" sz="2400" dirty="0" err="1">
                <a:solidFill>
                  <a:schemeClr val="bg2">
                    <a:lumMod val="50000"/>
                  </a:schemeClr>
                </a:solidFill>
                <a:latin typeface="Calibri" panose="020F0502020204030204" pitchFamily="34" charset="0"/>
              </a:rPr>
              <a:t>Cimicifuga</a:t>
            </a:r>
            <a:r>
              <a:rPr lang="es-ES" sz="2400" dirty="0">
                <a:solidFill>
                  <a:schemeClr val="bg2">
                    <a:lumMod val="50000"/>
                  </a:schemeClr>
                </a:solidFill>
                <a:latin typeface="Calibri" panose="020F0502020204030204" pitchFamily="34" charset="0"/>
              </a:rPr>
              <a:t> </a:t>
            </a:r>
            <a:r>
              <a:rPr lang="es-ES" sz="2400" dirty="0" err="1">
                <a:solidFill>
                  <a:schemeClr val="bg2">
                    <a:lumMod val="50000"/>
                  </a:schemeClr>
                </a:solidFill>
                <a:latin typeface="Calibri" panose="020F0502020204030204" pitchFamily="34" charset="0"/>
              </a:rPr>
              <a:t>racemosa</a:t>
            </a:r>
            <a:r>
              <a:rPr lang="es-ES" sz="2400" dirty="0">
                <a:solidFill>
                  <a:schemeClr val="bg2">
                    <a:lumMod val="50000"/>
                  </a:schemeClr>
                </a:solidFill>
                <a:latin typeface="Calibri" panose="020F0502020204030204" pitchFamily="34" charset="0"/>
              </a:rPr>
              <a:t>: Aval científico y clínico</a:t>
            </a:r>
            <a:endParaRPr lang="fr-FR" sz="2400" dirty="0">
              <a:solidFill>
                <a:schemeClr val="bg2">
                  <a:lumMod val="50000"/>
                </a:schemeClr>
              </a:solidFill>
              <a:latin typeface="Calibri" panose="020F0502020204030204" pitchFamily="34" charset="0"/>
            </a:endParaRPr>
          </a:p>
        </p:txBody>
      </p:sp>
      <p:sp>
        <p:nvSpPr>
          <p:cNvPr id="13" name="Titre 1">
            <a:extLst>
              <a:ext uri="{FF2B5EF4-FFF2-40B4-BE49-F238E27FC236}">
                <a16:creationId xmlns:a16="http://schemas.microsoft.com/office/drawing/2014/main" id="{22E2E1D8-9FEF-4505-8E55-E7C8396970D4}"/>
              </a:ext>
            </a:extLst>
          </p:cNvPr>
          <p:cNvSpPr txBox="1">
            <a:spLocks/>
          </p:cNvSpPr>
          <p:nvPr/>
        </p:nvSpPr>
        <p:spPr>
          <a:xfrm>
            <a:off x="495889" y="29430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s-ES" dirty="0">
                <a:solidFill>
                  <a:srgbClr val="C00000"/>
                </a:solidFill>
                <a:latin typeface="Calibri" panose="020F0502020204030204" pitchFamily="34" charset="0"/>
              </a:rPr>
              <a:t> </a:t>
            </a:r>
            <a:r>
              <a:rPr lang="es-ES" sz="2800" dirty="0">
                <a:solidFill>
                  <a:schemeClr val="bg2">
                    <a:lumMod val="50000"/>
                  </a:schemeClr>
                </a:solidFill>
                <a:latin typeface="Calibri" panose="020F0502020204030204" pitchFamily="34" charset="0"/>
              </a:rPr>
              <a:t>SOFOCOS: Sinergia </a:t>
            </a:r>
            <a:r>
              <a:rPr lang="es-ES" sz="2800" dirty="0" err="1">
                <a:solidFill>
                  <a:schemeClr val="bg2">
                    <a:lumMod val="50000"/>
                  </a:schemeClr>
                </a:solidFill>
                <a:latin typeface="Calibri" panose="020F0502020204030204" pitchFamily="34" charset="0"/>
              </a:rPr>
              <a:t>Luprenol</a:t>
            </a:r>
            <a:r>
              <a:rPr lang="es-ES" sz="2800" dirty="0">
                <a:solidFill>
                  <a:schemeClr val="bg2">
                    <a:lumMod val="50000"/>
                  </a:schemeClr>
                </a:solidFill>
                <a:latin typeface="Calibri" panose="020F0502020204030204" pitchFamily="34" charset="0"/>
              </a:rPr>
              <a:t>® + </a:t>
            </a:r>
            <a:r>
              <a:rPr lang="es-ES" sz="2800" dirty="0" err="1">
                <a:solidFill>
                  <a:schemeClr val="bg2">
                    <a:lumMod val="50000"/>
                  </a:schemeClr>
                </a:solidFill>
                <a:latin typeface="Calibri" panose="020F0502020204030204" pitchFamily="34" charset="0"/>
              </a:rPr>
              <a:t>Cimicífuga</a:t>
            </a:r>
            <a:r>
              <a:rPr lang="es-ES" sz="2800" dirty="0">
                <a:solidFill>
                  <a:schemeClr val="bg2">
                    <a:lumMod val="50000"/>
                  </a:schemeClr>
                </a:solidFill>
                <a:latin typeface="Calibri" panose="020F0502020204030204" pitchFamily="34" charset="0"/>
              </a:rPr>
              <a:t> </a:t>
            </a:r>
            <a:endParaRPr lang="fr-FR" sz="2800" dirty="0">
              <a:solidFill>
                <a:schemeClr val="bg2">
                  <a:lumMod val="50000"/>
                </a:schemeClr>
              </a:solidFill>
              <a:latin typeface="Calibri" panose="020F0502020204030204" pitchFamily="34" charset="0"/>
            </a:endParaRPr>
          </a:p>
        </p:txBody>
      </p:sp>
      <p:sp>
        <p:nvSpPr>
          <p:cNvPr id="17" name="CuadroTexto 16">
            <a:extLst>
              <a:ext uri="{FF2B5EF4-FFF2-40B4-BE49-F238E27FC236}">
                <a16:creationId xmlns:a16="http://schemas.microsoft.com/office/drawing/2014/main" id="{5315DDC1-1E88-D64D-9D1C-F6459B7457CD}"/>
              </a:ext>
            </a:extLst>
          </p:cNvPr>
          <p:cNvSpPr txBox="1"/>
          <p:nvPr/>
        </p:nvSpPr>
        <p:spPr>
          <a:xfrm>
            <a:off x="2920510" y="142329"/>
            <a:ext cx="6544765" cy="584775"/>
          </a:xfrm>
          <a:prstGeom prst="rect">
            <a:avLst/>
          </a:prstGeom>
          <a:noFill/>
        </p:spPr>
        <p:txBody>
          <a:bodyPr wrap="square" rtlCol="0">
            <a:spAutoFit/>
          </a:bodyPr>
          <a:lstStyle/>
          <a:p>
            <a:r>
              <a:rPr lang="es-ES" sz="3200" dirty="0">
                <a:solidFill>
                  <a:srgbClr val="7030A0"/>
                </a:solidFill>
              </a:rPr>
              <a:t>MANEJO INTEGRAL EN MENOPAUSIA </a:t>
            </a:r>
          </a:p>
        </p:txBody>
      </p:sp>
      <p:sp>
        <p:nvSpPr>
          <p:cNvPr id="3" name="Rectángulo 2">
            <a:extLst>
              <a:ext uri="{FF2B5EF4-FFF2-40B4-BE49-F238E27FC236}">
                <a16:creationId xmlns:a16="http://schemas.microsoft.com/office/drawing/2014/main" id="{1C290981-0630-BA46-BC48-09D54FE02D3E}"/>
              </a:ext>
            </a:extLst>
          </p:cNvPr>
          <p:cNvSpPr/>
          <p:nvPr/>
        </p:nvSpPr>
        <p:spPr>
          <a:xfrm>
            <a:off x="4093884" y="6064719"/>
            <a:ext cx="8373293" cy="261610"/>
          </a:xfrm>
          <a:prstGeom prst="rect">
            <a:avLst/>
          </a:prstGeom>
          <a:noFill/>
        </p:spPr>
        <p:txBody>
          <a:bodyPr wrap="square">
            <a:spAutoFit/>
          </a:bodyPr>
          <a:lstStyle/>
          <a:p>
            <a:r>
              <a:rPr lang="es-ES" sz="1100" dirty="0">
                <a:solidFill>
                  <a:srgbClr val="A3883F"/>
                </a:solidFill>
                <a:latin typeface="Gotham Book" panose="02000603040000020004" pitchFamily="2" charset="0"/>
              </a:rPr>
              <a:t>1.Shuai Wang, </a:t>
            </a:r>
            <a:r>
              <a:rPr lang="es-ES" sz="1100" dirty="0" err="1">
                <a:solidFill>
                  <a:srgbClr val="A3883F"/>
                </a:solidFill>
                <a:latin typeface="Gotham Book" panose="02000603040000020004" pitchFamily="2" charset="0"/>
              </a:rPr>
              <a:t>Tareisha</a:t>
            </a:r>
            <a:r>
              <a:rPr lang="es-ES" sz="1100" dirty="0">
                <a:solidFill>
                  <a:srgbClr val="A3883F"/>
                </a:solidFill>
                <a:latin typeface="Gotham Book" panose="02000603040000020004" pitchFamily="2" charset="0"/>
              </a:rPr>
              <a:t> L. Hop (</a:t>
            </a:r>
            <a:r>
              <a:rPr lang="es-ES" sz="1100" dirty="0" err="1">
                <a:solidFill>
                  <a:srgbClr val="A3883F"/>
                </a:solidFill>
                <a:latin typeface="Gotham Book" panose="02000603040000020004" pitchFamily="2" charset="0"/>
              </a:rPr>
              <a:t>Humulus</a:t>
            </a:r>
            <a:r>
              <a:rPr lang="es-ES" sz="1100" dirty="0">
                <a:solidFill>
                  <a:srgbClr val="A3883F"/>
                </a:solidFill>
                <a:latin typeface="Gotham Book" panose="02000603040000020004" pitchFamily="2" charset="0"/>
              </a:rPr>
              <a:t> </a:t>
            </a:r>
            <a:r>
              <a:rPr lang="es-ES" sz="1100" dirty="0" err="1">
                <a:solidFill>
                  <a:srgbClr val="A3883F"/>
                </a:solidFill>
                <a:latin typeface="Gotham Book" panose="02000603040000020004" pitchFamily="2" charset="0"/>
              </a:rPr>
              <a:t>lupulus</a:t>
            </a:r>
            <a:r>
              <a:rPr lang="es-ES" sz="1100" dirty="0">
                <a:solidFill>
                  <a:srgbClr val="A3883F"/>
                </a:solidFill>
                <a:latin typeface="Gotham Book" panose="02000603040000020004" pitchFamily="2" charset="0"/>
              </a:rPr>
              <a:t> L.) </a:t>
            </a:r>
            <a:r>
              <a:rPr lang="es-ES" sz="1100" dirty="0" err="1">
                <a:solidFill>
                  <a:srgbClr val="A3883F"/>
                </a:solidFill>
                <a:latin typeface="Gotham Book" panose="02000603040000020004" pitchFamily="2" charset="0"/>
              </a:rPr>
              <a:t>Extract</a:t>
            </a:r>
            <a:r>
              <a:rPr lang="es-ES" sz="1100" dirty="0">
                <a:solidFill>
                  <a:srgbClr val="A3883F"/>
                </a:solidFill>
                <a:latin typeface="Gotham Book" panose="02000603040000020004" pitchFamily="2" charset="0"/>
              </a:rPr>
              <a:t> and 6‑Prenylnaringenin Induce P450 1A1 </a:t>
            </a:r>
            <a:r>
              <a:rPr lang="es-ES" sz="1100" dirty="0" err="1">
                <a:solidFill>
                  <a:srgbClr val="A3883F"/>
                </a:solidFill>
                <a:latin typeface="Gotham Book" panose="02000603040000020004" pitchFamily="2" charset="0"/>
              </a:rPr>
              <a:t>Catalyzed</a:t>
            </a:r>
            <a:r>
              <a:rPr lang="es-ES" sz="1100" dirty="0">
                <a:solidFill>
                  <a:srgbClr val="A3883F"/>
                </a:solidFill>
                <a:latin typeface="Gotham Book" panose="02000603040000020004" pitchFamily="2" charset="0"/>
              </a:rPr>
              <a:t> </a:t>
            </a:r>
            <a:r>
              <a:rPr lang="es-ES" sz="1100" dirty="0" err="1">
                <a:solidFill>
                  <a:srgbClr val="A3883F"/>
                </a:solidFill>
                <a:latin typeface="Gotham Book" panose="02000603040000020004" pitchFamily="2" charset="0"/>
              </a:rPr>
              <a:t>Estrogen</a:t>
            </a:r>
            <a:r>
              <a:rPr lang="es-ES" sz="1100" dirty="0">
                <a:solidFill>
                  <a:srgbClr val="A3883F"/>
                </a:solidFill>
                <a:latin typeface="Gotham Book" panose="02000603040000020004" pitchFamily="2" charset="0"/>
              </a:rPr>
              <a:t> 2‑Hydroxylation</a:t>
            </a:r>
          </a:p>
        </p:txBody>
      </p:sp>
    </p:spTree>
    <p:extLst>
      <p:ext uri="{BB962C8B-B14F-4D97-AF65-F5344CB8AC3E}">
        <p14:creationId xmlns:p14="http://schemas.microsoft.com/office/powerpoint/2010/main" val="41981671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8 Rectángulo"/>
          <p:cNvSpPr txBox="1"/>
          <p:nvPr/>
        </p:nvSpPr>
        <p:spPr>
          <a:xfrm>
            <a:off x="3682372" y="908231"/>
            <a:ext cx="4589081"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solidFill>
                  <a:srgbClr val="808080"/>
                </a:solidFill>
                <a:latin typeface="Kozuka Gothic Pr6N L"/>
                <a:ea typeface="Kozuka Gothic Pr6N L"/>
                <a:cs typeface="Kozuka Gothic Pr6N L"/>
                <a:sym typeface="Kozuka Gothic Pr6N L"/>
              </a:defRPr>
            </a:lvl1pPr>
          </a:lstStyle>
          <a:p>
            <a:pPr algn="ctr"/>
            <a:r>
              <a:rPr b="0" dirty="0" err="1">
                <a:solidFill>
                  <a:schemeClr val="tx1"/>
                </a:solidFill>
              </a:rPr>
              <a:t>Menopausia</a:t>
            </a:r>
            <a:r>
              <a:rPr b="0" dirty="0">
                <a:solidFill>
                  <a:schemeClr val="tx1"/>
                </a:solidFill>
              </a:rPr>
              <a:t> </a:t>
            </a:r>
            <a:r>
              <a:rPr lang="es-ES" b="0" dirty="0">
                <a:solidFill>
                  <a:schemeClr val="tx1"/>
                </a:solidFill>
              </a:rPr>
              <a:t>y Sexualidad</a:t>
            </a:r>
            <a:endParaRPr b="0" dirty="0">
              <a:solidFill>
                <a:schemeClr val="tx1"/>
              </a:solidFill>
            </a:endParaRPr>
          </a:p>
        </p:txBody>
      </p:sp>
      <p:sp>
        <p:nvSpPr>
          <p:cNvPr id="29" name="CuadroTexto 28">
            <a:extLst>
              <a:ext uri="{FF2B5EF4-FFF2-40B4-BE49-F238E27FC236}">
                <a16:creationId xmlns:a16="http://schemas.microsoft.com/office/drawing/2014/main" id="{D348A77F-A387-434E-9C11-FBDC03F36290}"/>
              </a:ext>
            </a:extLst>
          </p:cNvPr>
          <p:cNvSpPr txBox="1"/>
          <p:nvPr/>
        </p:nvSpPr>
        <p:spPr>
          <a:xfrm>
            <a:off x="2920510" y="142329"/>
            <a:ext cx="6544765" cy="584775"/>
          </a:xfrm>
          <a:prstGeom prst="rect">
            <a:avLst/>
          </a:prstGeom>
          <a:noFill/>
        </p:spPr>
        <p:txBody>
          <a:bodyPr wrap="square" rtlCol="0">
            <a:spAutoFit/>
          </a:bodyPr>
          <a:lstStyle/>
          <a:p>
            <a:r>
              <a:rPr lang="es-ES" sz="3200" dirty="0">
                <a:solidFill>
                  <a:srgbClr val="7030A0"/>
                </a:solidFill>
              </a:rPr>
              <a:t>MANEJO INTEGRAL EN MENOPAUSIA </a:t>
            </a:r>
          </a:p>
        </p:txBody>
      </p:sp>
      <p:sp>
        <p:nvSpPr>
          <p:cNvPr id="30" name="Rectángulo 29">
            <a:extLst>
              <a:ext uri="{FF2B5EF4-FFF2-40B4-BE49-F238E27FC236}">
                <a16:creationId xmlns:a16="http://schemas.microsoft.com/office/drawing/2014/main" id="{EAC2EBA9-7162-374A-BEC1-A882D4318DCD}"/>
              </a:ext>
            </a:extLst>
          </p:cNvPr>
          <p:cNvSpPr/>
          <p:nvPr/>
        </p:nvSpPr>
        <p:spPr>
          <a:xfrm>
            <a:off x="10638109" y="6114534"/>
            <a:ext cx="1375720" cy="65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ctángulo 30">
            <a:extLst>
              <a:ext uri="{FF2B5EF4-FFF2-40B4-BE49-F238E27FC236}">
                <a16:creationId xmlns:a16="http://schemas.microsoft.com/office/drawing/2014/main" id="{A3F0A8C0-1CC5-4A40-BBCA-AA49AD8BB11A}"/>
              </a:ext>
            </a:extLst>
          </p:cNvPr>
          <p:cNvSpPr/>
          <p:nvPr/>
        </p:nvSpPr>
        <p:spPr>
          <a:xfrm>
            <a:off x="130248" y="55448"/>
            <a:ext cx="2100649" cy="1257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9" name="Grupo 38">
            <a:extLst>
              <a:ext uri="{FF2B5EF4-FFF2-40B4-BE49-F238E27FC236}">
                <a16:creationId xmlns:a16="http://schemas.microsoft.com/office/drawing/2014/main" id="{6C1027A7-F123-424D-95F2-665D31B6653B}"/>
              </a:ext>
            </a:extLst>
          </p:cNvPr>
          <p:cNvGrpSpPr/>
          <p:nvPr/>
        </p:nvGrpSpPr>
        <p:grpSpPr>
          <a:xfrm>
            <a:off x="9903951" y="346868"/>
            <a:ext cx="2100649" cy="632307"/>
            <a:chOff x="10521387" y="346868"/>
            <a:chExt cx="1483213" cy="632307"/>
          </a:xfrm>
        </p:grpSpPr>
        <p:sp>
          <p:nvSpPr>
            <p:cNvPr id="40" name="Rectángulo: esquinas redondeadas 26">
              <a:extLst>
                <a:ext uri="{FF2B5EF4-FFF2-40B4-BE49-F238E27FC236}">
                  <a16:creationId xmlns:a16="http://schemas.microsoft.com/office/drawing/2014/main" id="{358B12BF-1E90-AE46-9C1B-63BBFC1DC4AF}"/>
                </a:ext>
              </a:extLst>
            </p:cNvPr>
            <p:cNvSpPr/>
            <p:nvPr/>
          </p:nvSpPr>
          <p:spPr>
            <a:xfrm>
              <a:off x="10521387" y="394400"/>
              <a:ext cx="1483213" cy="584775"/>
            </a:xfrm>
            <a:prstGeom prst="roundRect">
              <a:avLst/>
            </a:prstGeom>
            <a:solidFill>
              <a:srgbClr val="EBE1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7030A0"/>
                  </a:solidFill>
                </a:rPr>
                <a:t>Vitalidad   </a:t>
              </a:r>
            </a:p>
            <a:p>
              <a:pPr algn="ctr"/>
              <a:r>
                <a:rPr lang="es-ES" b="1" dirty="0">
                  <a:solidFill>
                    <a:srgbClr val="7030A0"/>
                  </a:solidFill>
                </a:rPr>
                <a:t>Deseo Sexual</a:t>
              </a:r>
              <a:endParaRPr lang="es-ES" dirty="0">
                <a:solidFill>
                  <a:srgbClr val="7030A0"/>
                </a:solidFill>
              </a:endParaRPr>
            </a:p>
          </p:txBody>
        </p:sp>
        <p:sp>
          <p:nvSpPr>
            <p:cNvPr id="41" name="CuadroTexto 40">
              <a:extLst>
                <a:ext uri="{FF2B5EF4-FFF2-40B4-BE49-F238E27FC236}">
                  <a16:creationId xmlns:a16="http://schemas.microsoft.com/office/drawing/2014/main" id="{B2DECDC3-8A52-5845-B38A-F2786916A179}"/>
                </a:ext>
              </a:extLst>
            </p:cNvPr>
            <p:cNvSpPr txBox="1"/>
            <p:nvPr/>
          </p:nvSpPr>
          <p:spPr>
            <a:xfrm>
              <a:off x="10521387" y="346868"/>
              <a:ext cx="344760" cy="584775"/>
            </a:xfrm>
            <a:prstGeom prst="rect">
              <a:avLst/>
            </a:prstGeom>
            <a:noFill/>
          </p:spPr>
          <p:txBody>
            <a:bodyPr wrap="square" rtlCol="0">
              <a:spAutoFit/>
            </a:bodyPr>
            <a:lstStyle/>
            <a:p>
              <a:r>
                <a:rPr lang="es-ES" sz="3200" b="1" dirty="0">
                  <a:ln w="10160">
                    <a:solidFill>
                      <a:srgbClr val="692479"/>
                    </a:solidFill>
                    <a:prstDash val="solid"/>
                  </a:ln>
                  <a:solidFill>
                    <a:srgbClr val="FFFFFF"/>
                  </a:solidFill>
                  <a:effectLst>
                    <a:outerShdw blurRad="38100" dist="22860" dir="5400000" algn="tl" rotWithShape="0">
                      <a:srgbClr val="000000">
                        <a:alpha val="30000"/>
                      </a:srgbClr>
                    </a:outerShdw>
                  </a:effectLst>
                </a:rPr>
                <a:t>2</a:t>
              </a:r>
            </a:p>
          </p:txBody>
        </p:sp>
      </p:grpSp>
      <p:grpSp>
        <p:nvGrpSpPr>
          <p:cNvPr id="5" name="Grupo 4">
            <a:extLst>
              <a:ext uri="{FF2B5EF4-FFF2-40B4-BE49-F238E27FC236}">
                <a16:creationId xmlns:a16="http://schemas.microsoft.com/office/drawing/2014/main" id="{F1386118-E0F2-B946-9AEA-D7682666C382}"/>
              </a:ext>
            </a:extLst>
          </p:cNvPr>
          <p:cNvGrpSpPr/>
          <p:nvPr/>
        </p:nvGrpSpPr>
        <p:grpSpPr>
          <a:xfrm>
            <a:off x="2812741" y="1680826"/>
            <a:ext cx="6387329" cy="4611688"/>
            <a:chOff x="2812741" y="1680826"/>
            <a:chExt cx="6387329" cy="4611688"/>
          </a:xfrm>
        </p:grpSpPr>
        <p:grpSp>
          <p:nvGrpSpPr>
            <p:cNvPr id="144" name="Agrupar 1"/>
            <p:cNvGrpSpPr/>
            <p:nvPr/>
          </p:nvGrpSpPr>
          <p:grpSpPr>
            <a:xfrm>
              <a:off x="2900364" y="1680826"/>
              <a:ext cx="6299706" cy="4611688"/>
              <a:chOff x="-208702" y="-83278"/>
              <a:chExt cx="6299705" cy="4611686"/>
            </a:xfrm>
          </p:grpSpPr>
          <p:sp>
            <p:nvSpPr>
              <p:cNvPr id="136" name="CuadroTexto 39"/>
              <p:cNvSpPr txBox="1"/>
              <p:nvPr/>
            </p:nvSpPr>
            <p:spPr>
              <a:xfrm>
                <a:off x="961068" y="-83278"/>
                <a:ext cx="3715353" cy="4616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defRPr sz="1600" b="1">
                    <a:solidFill>
                      <a:srgbClr val="808080"/>
                    </a:solidFill>
                    <a:latin typeface="+mj-lt"/>
                    <a:ea typeface="+mj-ea"/>
                    <a:cs typeface="+mj-cs"/>
                    <a:sym typeface="Helvetica"/>
                  </a:defRPr>
                </a:pPr>
                <a:r>
                  <a:rPr lang="es-ES" sz="2400" dirty="0">
                    <a:solidFill>
                      <a:srgbClr val="7030A0"/>
                    </a:solidFill>
                  </a:rPr>
                  <a:t>Disminución </a:t>
                </a:r>
                <a:r>
                  <a:rPr lang="es-ES" sz="2400" dirty="0" err="1">
                    <a:solidFill>
                      <a:srgbClr val="7030A0"/>
                    </a:solidFill>
                  </a:rPr>
                  <a:t>Líbido</a:t>
                </a:r>
                <a:endParaRPr sz="2400" dirty="0">
                  <a:solidFill>
                    <a:srgbClr val="7030A0"/>
                  </a:solidFill>
                </a:endParaRPr>
              </a:p>
            </p:txBody>
          </p:sp>
          <p:sp>
            <p:nvSpPr>
              <p:cNvPr id="137" name="CuadroTexto 40"/>
              <p:cNvSpPr txBox="1"/>
              <p:nvPr/>
            </p:nvSpPr>
            <p:spPr>
              <a:xfrm>
                <a:off x="3981367" y="831401"/>
                <a:ext cx="1791629" cy="5847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400"/>
                </a:lvl1pPr>
              </a:lstStyle>
              <a:p>
                <a:r>
                  <a:rPr lang="es-ES" sz="1600" dirty="0"/>
                  <a:t>Disminución Estrógenos</a:t>
                </a:r>
                <a:endParaRPr sz="1600" dirty="0"/>
              </a:p>
            </p:txBody>
          </p:sp>
          <p:sp>
            <p:nvSpPr>
              <p:cNvPr id="138" name="CuadroTexto 41"/>
              <p:cNvSpPr txBox="1"/>
              <p:nvPr/>
            </p:nvSpPr>
            <p:spPr>
              <a:xfrm>
                <a:off x="4408188" y="2017315"/>
                <a:ext cx="1682815" cy="3385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400"/>
                </a:lvl1pPr>
              </a:lstStyle>
              <a:p>
                <a:r>
                  <a:rPr lang="es-ES" sz="1600" dirty="0"/>
                  <a:t>Sequedad Vaginal</a:t>
                </a:r>
                <a:endParaRPr sz="1600" dirty="0"/>
              </a:p>
            </p:txBody>
          </p:sp>
          <p:sp>
            <p:nvSpPr>
              <p:cNvPr id="139" name="CuadroTexto 42"/>
              <p:cNvSpPr txBox="1"/>
              <p:nvPr/>
            </p:nvSpPr>
            <p:spPr>
              <a:xfrm>
                <a:off x="3876692" y="2960783"/>
                <a:ext cx="1862376" cy="3385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400"/>
                </a:lvl1pPr>
              </a:lstStyle>
              <a:p>
                <a:r>
                  <a:rPr lang="es-ES" sz="1600" dirty="0"/>
                  <a:t>Ansiedad</a:t>
                </a:r>
                <a:endParaRPr sz="1600" dirty="0"/>
              </a:p>
            </p:txBody>
          </p:sp>
          <p:sp>
            <p:nvSpPr>
              <p:cNvPr id="140" name="CuadroTexto 43"/>
              <p:cNvSpPr txBox="1"/>
              <p:nvPr/>
            </p:nvSpPr>
            <p:spPr>
              <a:xfrm>
                <a:off x="-208702" y="750823"/>
                <a:ext cx="1875564" cy="5847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400"/>
                </a:lvl1pPr>
              </a:lstStyle>
              <a:p>
                <a:r>
                  <a:rPr lang="es-ES" sz="1600" dirty="0"/>
                  <a:t>Disminución Testosterona</a:t>
                </a:r>
                <a:endParaRPr sz="1600" dirty="0"/>
              </a:p>
            </p:txBody>
          </p:sp>
          <p:sp>
            <p:nvSpPr>
              <p:cNvPr id="143" name="CuadroTexto 46"/>
              <p:cNvSpPr txBox="1"/>
              <p:nvPr/>
            </p:nvSpPr>
            <p:spPr>
              <a:xfrm>
                <a:off x="1765868" y="4005190"/>
                <a:ext cx="2307845" cy="52321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2000" b="1">
                    <a:solidFill>
                      <a:schemeClr val="accent1"/>
                    </a:solidFill>
                    <a:latin typeface="+mj-lt"/>
                    <a:ea typeface="+mj-ea"/>
                    <a:cs typeface="+mj-cs"/>
                    <a:sym typeface="Helvetica"/>
                  </a:defRPr>
                </a:lvl1pPr>
              </a:lstStyle>
              <a:p>
                <a:endParaRPr lang="es-ES" sz="2800" dirty="0" err="1">
                  <a:latin typeface="+mn-lt"/>
                </a:endParaRPr>
              </a:p>
            </p:txBody>
          </p:sp>
        </p:grpSp>
        <p:grpSp>
          <p:nvGrpSpPr>
            <p:cNvPr id="2" name="Grupo 1">
              <a:extLst>
                <a:ext uri="{FF2B5EF4-FFF2-40B4-BE49-F238E27FC236}">
                  <a16:creationId xmlns:a16="http://schemas.microsoft.com/office/drawing/2014/main" id="{52A0E008-996A-F040-BD74-06E16A5D735E}"/>
                </a:ext>
              </a:extLst>
            </p:cNvPr>
            <p:cNvGrpSpPr/>
            <p:nvPr/>
          </p:nvGrpSpPr>
          <p:grpSpPr>
            <a:xfrm>
              <a:off x="4300384" y="2444875"/>
              <a:ext cx="3073944" cy="3324421"/>
              <a:chOff x="4242393" y="2408837"/>
              <a:chExt cx="3073944" cy="3324421"/>
            </a:xfrm>
            <a:solidFill>
              <a:srgbClr val="C5AECA"/>
            </a:solidFill>
          </p:grpSpPr>
          <p:grpSp>
            <p:nvGrpSpPr>
              <p:cNvPr id="147" name="Elipse 49"/>
              <p:cNvGrpSpPr/>
              <p:nvPr/>
            </p:nvGrpSpPr>
            <p:grpSpPr>
              <a:xfrm>
                <a:off x="5104387" y="3236197"/>
                <a:ext cx="1468827" cy="1417278"/>
                <a:chOff x="-248221" y="724451"/>
                <a:chExt cx="1167288" cy="1417277"/>
              </a:xfrm>
              <a:grpFill/>
            </p:grpSpPr>
            <p:sp>
              <p:nvSpPr>
                <p:cNvPr id="145" name="Óvalo"/>
                <p:cNvSpPr/>
                <p:nvPr/>
              </p:nvSpPr>
              <p:spPr>
                <a:xfrm>
                  <a:off x="-248221" y="724451"/>
                  <a:ext cx="1167288" cy="1417277"/>
                </a:xfrm>
                <a:prstGeom prst="ellipse">
                  <a:avLst/>
                </a:prstGeom>
                <a:solidFill>
                  <a:srgbClr val="692479"/>
                </a:solidFill>
                <a:ln w="9525" cap="flat">
                  <a:solidFill>
                    <a:srgbClr val="404040"/>
                  </a:solidFill>
                  <a:prstDash val="solid"/>
                  <a:round/>
                </a:ln>
                <a:effectLst/>
              </p:spPr>
              <p:txBody>
                <a:bodyPr wrap="square" lIns="45719" tIns="45719" rIns="45719" bIns="45719" numCol="1" anchor="ctr">
                  <a:noAutofit/>
                </a:bodyPr>
                <a:lstStyle/>
                <a:p>
                  <a:pPr algn="ctr">
                    <a:defRPr>
                      <a:solidFill>
                        <a:srgbClr val="FFFFFF"/>
                      </a:solidFill>
                    </a:defRPr>
                  </a:pPr>
                  <a:endParaRPr/>
                </a:p>
              </p:txBody>
            </p:sp>
            <p:sp>
              <p:nvSpPr>
                <p:cNvPr id="146" name="MENOPAUSIA"/>
                <p:cNvSpPr txBox="1"/>
                <p:nvPr/>
              </p:nvSpPr>
              <p:spPr>
                <a:xfrm>
                  <a:off x="-218493" y="1285849"/>
                  <a:ext cx="1029789" cy="2154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1100" b="1">
                      <a:solidFill>
                        <a:srgbClr val="FFFFFF"/>
                      </a:solidFill>
                      <a:latin typeface="+mj-lt"/>
                      <a:ea typeface="+mj-ea"/>
                      <a:cs typeface="+mj-cs"/>
                      <a:sym typeface="Helvetica"/>
                    </a:defRPr>
                  </a:lvl1pPr>
                </a:lstStyle>
                <a:p>
                  <a:r>
                    <a:rPr sz="1400" dirty="0">
                      <a:solidFill>
                        <a:schemeClr val="bg1"/>
                      </a:solidFill>
                      <a:effectLst>
                        <a:outerShdw blurRad="50800" dist="38100" dir="2700000" algn="tl" rotWithShape="0">
                          <a:prstClr val="black">
                            <a:alpha val="40000"/>
                          </a:prstClr>
                        </a:outerShdw>
                      </a:effectLst>
                      <a:latin typeface="+mn-ea"/>
                      <a:ea typeface="+mn-ea"/>
                    </a:rPr>
                    <a:t>MENOPAUSIA</a:t>
                  </a:r>
                </a:p>
              </p:txBody>
            </p:sp>
          </p:grpSp>
          <p:sp>
            <p:nvSpPr>
              <p:cNvPr id="149" name="Conector recto 12"/>
              <p:cNvSpPr/>
              <p:nvPr/>
            </p:nvSpPr>
            <p:spPr>
              <a:xfrm flipV="1">
                <a:off x="6528299" y="2911333"/>
                <a:ext cx="463042" cy="429595"/>
              </a:xfrm>
              <a:prstGeom prst="line">
                <a:avLst/>
              </a:prstGeom>
              <a:grpFill/>
              <a:ln>
                <a:solidFill>
                  <a:srgbClr val="C5AECA"/>
                </a:solidFill>
                <a:headEnd type="oval"/>
                <a:tailEnd type="oval"/>
              </a:ln>
            </p:spPr>
            <p:style>
              <a:lnRef idx="2">
                <a:schemeClr val="accent1"/>
              </a:lnRef>
              <a:fillRef idx="0">
                <a:schemeClr val="accent1"/>
              </a:fillRef>
              <a:effectRef idx="1">
                <a:schemeClr val="accent1"/>
              </a:effectRef>
              <a:fontRef idx="minor">
                <a:schemeClr val="tx1"/>
              </a:fontRef>
            </p:style>
            <p:txBody>
              <a:bodyPr lIns="45719" rIns="45719"/>
              <a:lstStyle/>
              <a:p>
                <a:endParaRPr/>
              </a:p>
            </p:txBody>
          </p:sp>
          <p:sp>
            <p:nvSpPr>
              <p:cNvPr id="150" name="Conector recto 13"/>
              <p:cNvSpPr/>
              <p:nvPr/>
            </p:nvSpPr>
            <p:spPr>
              <a:xfrm flipV="1">
                <a:off x="6807486" y="3935311"/>
                <a:ext cx="508851" cy="39541"/>
              </a:xfrm>
              <a:prstGeom prst="line">
                <a:avLst/>
              </a:prstGeom>
              <a:grpFill/>
              <a:ln>
                <a:solidFill>
                  <a:srgbClr val="C5AECA"/>
                </a:solidFill>
                <a:headEnd type="oval"/>
                <a:tailEnd type="oval"/>
              </a:ln>
            </p:spPr>
            <p:style>
              <a:lnRef idx="2">
                <a:schemeClr val="accent1"/>
              </a:lnRef>
              <a:fillRef idx="0">
                <a:schemeClr val="accent1"/>
              </a:fillRef>
              <a:effectRef idx="1">
                <a:schemeClr val="accent1"/>
              </a:effectRef>
              <a:fontRef idx="minor">
                <a:schemeClr val="tx1"/>
              </a:fontRef>
            </p:style>
            <p:txBody>
              <a:bodyPr lIns="45719" rIns="45719"/>
              <a:lstStyle/>
              <a:p>
                <a:endParaRPr/>
              </a:p>
            </p:txBody>
          </p:sp>
          <p:sp>
            <p:nvSpPr>
              <p:cNvPr id="151" name="Conector recto 16"/>
              <p:cNvSpPr/>
              <p:nvPr/>
            </p:nvSpPr>
            <p:spPr>
              <a:xfrm>
                <a:off x="6522370" y="4579768"/>
                <a:ext cx="588112" cy="314395"/>
              </a:xfrm>
              <a:prstGeom prst="line">
                <a:avLst/>
              </a:prstGeom>
              <a:grpFill/>
              <a:ln>
                <a:solidFill>
                  <a:srgbClr val="C5AECA"/>
                </a:solidFill>
                <a:headEnd type="oval"/>
                <a:tailEnd type="oval"/>
              </a:ln>
            </p:spPr>
            <p:style>
              <a:lnRef idx="2">
                <a:schemeClr val="accent1"/>
              </a:lnRef>
              <a:fillRef idx="0">
                <a:schemeClr val="accent1"/>
              </a:fillRef>
              <a:effectRef idx="1">
                <a:schemeClr val="accent1"/>
              </a:effectRef>
              <a:fontRef idx="minor">
                <a:schemeClr val="tx1"/>
              </a:fontRef>
            </p:style>
            <p:txBody>
              <a:bodyPr lIns="45719" rIns="45719"/>
              <a:lstStyle/>
              <a:p>
                <a:endParaRPr/>
              </a:p>
            </p:txBody>
          </p:sp>
          <p:sp>
            <p:nvSpPr>
              <p:cNvPr id="152" name="Conector recto 19"/>
              <p:cNvSpPr/>
              <p:nvPr/>
            </p:nvSpPr>
            <p:spPr>
              <a:xfrm>
                <a:off x="5800641" y="4814375"/>
                <a:ext cx="25460" cy="918883"/>
              </a:xfrm>
              <a:prstGeom prst="line">
                <a:avLst/>
              </a:prstGeom>
              <a:grpFill/>
              <a:ln w="38100">
                <a:solidFill>
                  <a:srgbClr val="C5AECA"/>
                </a:solidFill>
                <a:prstDash val="lgDash"/>
                <a:headEnd type="oval"/>
                <a:tailEnd type="triangle"/>
              </a:ln>
            </p:spPr>
            <p:txBody>
              <a:bodyPr lIns="45719" rIns="45719"/>
              <a:lstStyle/>
              <a:p>
                <a:endParaRPr/>
              </a:p>
            </p:txBody>
          </p:sp>
          <p:sp>
            <p:nvSpPr>
              <p:cNvPr id="153" name="Conector recto 22"/>
              <p:cNvSpPr/>
              <p:nvPr/>
            </p:nvSpPr>
            <p:spPr>
              <a:xfrm flipV="1">
                <a:off x="5800641" y="2408837"/>
                <a:ext cx="1" cy="648776"/>
              </a:xfrm>
              <a:prstGeom prst="line">
                <a:avLst/>
              </a:prstGeom>
              <a:grpFill/>
              <a:ln>
                <a:solidFill>
                  <a:srgbClr val="C5AECA"/>
                </a:solidFill>
                <a:headEnd type="oval"/>
                <a:tailEnd type="oval"/>
              </a:ln>
            </p:spPr>
            <p:style>
              <a:lnRef idx="2">
                <a:schemeClr val="accent1"/>
              </a:lnRef>
              <a:fillRef idx="0">
                <a:schemeClr val="accent1"/>
              </a:fillRef>
              <a:effectRef idx="1">
                <a:schemeClr val="accent1"/>
              </a:effectRef>
              <a:fontRef idx="minor">
                <a:schemeClr val="tx1"/>
              </a:fontRef>
            </p:style>
            <p:txBody>
              <a:bodyPr lIns="45719" rIns="45719"/>
              <a:lstStyle/>
              <a:p>
                <a:endParaRPr/>
              </a:p>
            </p:txBody>
          </p:sp>
          <p:sp>
            <p:nvSpPr>
              <p:cNvPr id="154" name="Conector recto 25"/>
              <p:cNvSpPr/>
              <p:nvPr/>
            </p:nvSpPr>
            <p:spPr>
              <a:xfrm>
                <a:off x="4701399" y="3003932"/>
                <a:ext cx="402973" cy="336995"/>
              </a:xfrm>
              <a:prstGeom prst="line">
                <a:avLst/>
              </a:prstGeom>
              <a:grpFill/>
              <a:ln>
                <a:solidFill>
                  <a:srgbClr val="C5AECA"/>
                </a:solidFill>
                <a:headEnd type="oval"/>
                <a:tailEnd type="oval"/>
              </a:ln>
            </p:spPr>
            <p:style>
              <a:lnRef idx="2">
                <a:schemeClr val="accent1"/>
              </a:lnRef>
              <a:fillRef idx="0">
                <a:schemeClr val="accent1"/>
              </a:fillRef>
              <a:effectRef idx="1">
                <a:schemeClr val="accent1"/>
              </a:effectRef>
              <a:fontRef idx="minor">
                <a:schemeClr val="tx1"/>
              </a:fontRef>
            </p:style>
            <p:txBody>
              <a:bodyPr lIns="45719" rIns="45719"/>
              <a:lstStyle/>
              <a:p>
                <a:endParaRPr/>
              </a:p>
            </p:txBody>
          </p:sp>
          <p:sp>
            <p:nvSpPr>
              <p:cNvPr id="155" name="Conector recto 28"/>
              <p:cNvSpPr/>
              <p:nvPr/>
            </p:nvSpPr>
            <p:spPr>
              <a:xfrm>
                <a:off x="4242393" y="3935310"/>
                <a:ext cx="589609" cy="25833"/>
              </a:xfrm>
              <a:prstGeom prst="line">
                <a:avLst/>
              </a:prstGeom>
              <a:grpFill/>
              <a:ln>
                <a:solidFill>
                  <a:srgbClr val="C5AECA"/>
                </a:solidFill>
                <a:headEnd type="oval"/>
                <a:tailEnd type="oval"/>
              </a:ln>
            </p:spPr>
            <p:style>
              <a:lnRef idx="2">
                <a:schemeClr val="accent1"/>
              </a:lnRef>
              <a:fillRef idx="0">
                <a:schemeClr val="accent1"/>
              </a:fillRef>
              <a:effectRef idx="1">
                <a:schemeClr val="accent1"/>
              </a:effectRef>
              <a:fontRef idx="minor">
                <a:schemeClr val="tx1"/>
              </a:fontRef>
            </p:style>
            <p:txBody>
              <a:bodyPr lIns="45719" rIns="45719"/>
              <a:lstStyle/>
              <a:p>
                <a:endParaRPr/>
              </a:p>
            </p:txBody>
          </p:sp>
          <p:sp>
            <p:nvSpPr>
              <p:cNvPr id="156" name="Conector recto 32"/>
              <p:cNvSpPr/>
              <p:nvPr/>
            </p:nvSpPr>
            <p:spPr>
              <a:xfrm flipV="1">
                <a:off x="4567804" y="4546577"/>
                <a:ext cx="536568" cy="426552"/>
              </a:xfrm>
              <a:prstGeom prst="line">
                <a:avLst/>
              </a:prstGeom>
              <a:grpFill/>
              <a:ln>
                <a:solidFill>
                  <a:srgbClr val="C5AECA"/>
                </a:solidFill>
                <a:headEnd type="oval"/>
                <a:tailEnd type="oval"/>
              </a:ln>
            </p:spPr>
            <p:style>
              <a:lnRef idx="2">
                <a:schemeClr val="accent1"/>
              </a:lnRef>
              <a:fillRef idx="0">
                <a:schemeClr val="accent1"/>
              </a:fillRef>
              <a:effectRef idx="1">
                <a:schemeClr val="accent1"/>
              </a:effectRef>
              <a:fontRef idx="minor">
                <a:schemeClr val="tx1"/>
              </a:fontRef>
            </p:style>
            <p:txBody>
              <a:bodyPr lIns="45719" rIns="45719"/>
              <a:lstStyle/>
              <a:p>
                <a:endParaRPr/>
              </a:p>
            </p:txBody>
          </p:sp>
        </p:grpSp>
        <p:sp>
          <p:nvSpPr>
            <p:cNvPr id="28" name="CuadroTexto 42">
              <a:extLst>
                <a:ext uri="{FF2B5EF4-FFF2-40B4-BE49-F238E27FC236}">
                  <a16:creationId xmlns:a16="http://schemas.microsoft.com/office/drawing/2014/main" id="{B805128B-E750-6B4E-8BAD-B8F6AF719FD5}"/>
                </a:ext>
              </a:extLst>
            </p:cNvPr>
            <p:cNvSpPr txBox="1"/>
            <p:nvPr/>
          </p:nvSpPr>
          <p:spPr>
            <a:xfrm>
              <a:off x="2812741" y="3643709"/>
              <a:ext cx="1383121" cy="5847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400"/>
              </a:lvl1pPr>
            </a:lstStyle>
            <a:p>
              <a:r>
                <a:rPr lang="es-ES" sz="1600" dirty="0"/>
                <a:t>Envejecimiento Cutáneo</a:t>
              </a:r>
              <a:endParaRPr sz="1600" dirty="0"/>
            </a:p>
          </p:txBody>
        </p:sp>
        <p:pic>
          <p:nvPicPr>
            <p:cNvPr id="4" name="Imagen 3">
              <a:extLst>
                <a:ext uri="{FF2B5EF4-FFF2-40B4-BE49-F238E27FC236}">
                  <a16:creationId xmlns:a16="http://schemas.microsoft.com/office/drawing/2014/main" id="{22C4E1A9-EA21-774A-BF5D-C064EC3BE9E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048765" y="5733259"/>
              <a:ext cx="1662562" cy="531633"/>
            </a:xfrm>
            <a:prstGeom prst="rect">
              <a:avLst/>
            </a:prstGeom>
          </p:spPr>
        </p:pic>
        <p:sp>
          <p:nvSpPr>
            <p:cNvPr id="32" name="CuadroTexto 42">
              <a:extLst>
                <a:ext uri="{FF2B5EF4-FFF2-40B4-BE49-F238E27FC236}">
                  <a16:creationId xmlns:a16="http://schemas.microsoft.com/office/drawing/2014/main" id="{75C8C5B3-970D-9A4E-9A51-135AA6F98FB5}"/>
                </a:ext>
              </a:extLst>
            </p:cNvPr>
            <p:cNvSpPr txBox="1"/>
            <p:nvPr/>
          </p:nvSpPr>
          <p:spPr>
            <a:xfrm>
              <a:off x="3027618" y="4934338"/>
              <a:ext cx="1862376" cy="5847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400"/>
              </a:lvl1pPr>
            </a:lstStyle>
            <a:p>
              <a:r>
                <a:rPr lang="es-ES" sz="1600" dirty="0"/>
                <a:t>Situaciones</a:t>
              </a:r>
            </a:p>
            <a:p>
              <a:r>
                <a:rPr lang="es-ES" sz="1600" dirty="0"/>
                <a:t>personales</a:t>
              </a:r>
              <a:endParaRPr sz="1600" dirty="0"/>
            </a:p>
          </p:txBody>
        </p:sp>
        <p:sp>
          <p:nvSpPr>
            <p:cNvPr id="33" name="Elipse 50">
              <a:extLst>
                <a:ext uri="{FF2B5EF4-FFF2-40B4-BE49-F238E27FC236}">
                  <a16:creationId xmlns:a16="http://schemas.microsoft.com/office/drawing/2014/main" id="{F1085E19-12E0-2542-9D38-EA6BBABFE346}"/>
                </a:ext>
              </a:extLst>
            </p:cNvPr>
            <p:cNvSpPr/>
            <p:nvPr/>
          </p:nvSpPr>
          <p:spPr>
            <a:xfrm>
              <a:off x="4927514" y="3121273"/>
              <a:ext cx="1937964" cy="1701518"/>
            </a:xfrm>
            <a:prstGeom prst="ellipse">
              <a:avLst/>
            </a:prstGeom>
            <a:ln>
              <a:solidFill>
                <a:srgbClr val="404040"/>
              </a:solidFill>
              <a:prstDash val="sysDash"/>
            </a:ln>
          </p:spPr>
          <p:txBody>
            <a:bodyPr lIns="45719" rIns="45719" anchor="ctr"/>
            <a:lstStyle/>
            <a:p>
              <a:pPr algn="ctr">
                <a:defRPr>
                  <a:solidFill>
                    <a:srgbClr val="FFFFFF"/>
                  </a:solidFill>
                </a:defRPr>
              </a:pPr>
              <a:endParaRPr/>
            </a:p>
          </p:txBody>
        </p:sp>
      </p:grpSp>
    </p:spTree>
    <p:extLst>
      <p:ext uri="{BB962C8B-B14F-4D97-AF65-F5344CB8AC3E}">
        <p14:creationId xmlns:p14="http://schemas.microsoft.com/office/powerpoint/2010/main" val="19165653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heel(2)">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7466BEEE-AC64-41B8-9111-ABCC818ED4B3}"/>
              </a:ext>
            </a:extLst>
          </p:cNvPr>
          <p:cNvSpPr txBox="1">
            <a:spLocks/>
          </p:cNvSpPr>
          <p:nvPr/>
        </p:nvSpPr>
        <p:spPr>
          <a:xfrm>
            <a:off x="838200" y="1166483"/>
            <a:ext cx="10844048"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s-ES" sz="2800" dirty="0">
                <a:solidFill>
                  <a:schemeClr val="bg2">
                    <a:lumMod val="50000"/>
                  </a:schemeClr>
                </a:solidFill>
                <a:latin typeface="Calibri" panose="020F0502020204030204" pitchFamily="34" charset="0"/>
              </a:rPr>
              <a:t>La </a:t>
            </a:r>
            <a:r>
              <a:rPr lang="es-ES" sz="2800" dirty="0">
                <a:solidFill>
                  <a:srgbClr val="7030A0"/>
                </a:solidFill>
                <a:latin typeface="Calibri" panose="020F0502020204030204" pitchFamily="34" charset="0"/>
              </a:rPr>
              <a:t>menopausia</a:t>
            </a:r>
            <a:r>
              <a:rPr lang="es-ES" sz="2800" dirty="0">
                <a:solidFill>
                  <a:schemeClr val="bg2">
                    <a:lumMod val="50000"/>
                  </a:schemeClr>
                </a:solidFill>
                <a:latin typeface="Calibri" panose="020F0502020204030204" pitchFamily="34" charset="0"/>
              </a:rPr>
              <a:t> produce una disminución en el deseo y el interés sexual</a:t>
            </a:r>
            <a:endParaRPr lang="fr-FR" sz="2800" dirty="0">
              <a:solidFill>
                <a:schemeClr val="bg2">
                  <a:lumMod val="50000"/>
                </a:schemeClr>
              </a:solidFill>
              <a:latin typeface="Calibri" panose="020F0502020204030204" pitchFamily="34" charset="0"/>
            </a:endParaRPr>
          </a:p>
        </p:txBody>
      </p:sp>
      <p:sp>
        <p:nvSpPr>
          <p:cNvPr id="9" name="CuadroTexto 8">
            <a:extLst>
              <a:ext uri="{FF2B5EF4-FFF2-40B4-BE49-F238E27FC236}">
                <a16:creationId xmlns:a16="http://schemas.microsoft.com/office/drawing/2014/main" id="{8D31EFC7-551C-4A4A-BBA0-53E74E876B35}"/>
              </a:ext>
            </a:extLst>
          </p:cNvPr>
          <p:cNvSpPr txBox="1"/>
          <p:nvPr/>
        </p:nvSpPr>
        <p:spPr>
          <a:xfrm>
            <a:off x="139534" y="5759168"/>
            <a:ext cx="6093372" cy="523220"/>
          </a:xfrm>
          <a:prstGeom prst="rect">
            <a:avLst/>
          </a:prstGeom>
          <a:noFill/>
        </p:spPr>
        <p:txBody>
          <a:bodyPr wrap="square">
            <a:spAutoFit/>
          </a:bodyPr>
          <a:lstStyle/>
          <a:p>
            <a:r>
              <a:rPr lang="en-US" sz="1400" b="0" i="0" dirty="0">
                <a:solidFill>
                  <a:srgbClr val="000000"/>
                </a:solidFill>
                <a:effectLst/>
                <a:latin typeface="-apple-system"/>
              </a:rPr>
              <a:t>Nappi, R. E., &amp; </a:t>
            </a:r>
            <a:r>
              <a:rPr lang="en-US" sz="1400" b="0" i="0" dirty="0" err="1">
                <a:solidFill>
                  <a:srgbClr val="000000"/>
                </a:solidFill>
                <a:effectLst/>
                <a:latin typeface="-apple-system"/>
              </a:rPr>
              <a:t>Lachowsky</a:t>
            </a:r>
            <a:r>
              <a:rPr lang="en-US" sz="1400" b="0" i="0" dirty="0">
                <a:solidFill>
                  <a:srgbClr val="000000"/>
                </a:solidFill>
                <a:effectLst/>
                <a:latin typeface="-apple-system"/>
              </a:rPr>
              <a:t>, M. (2009). </a:t>
            </a:r>
            <a:r>
              <a:rPr lang="en-US" sz="1400" b="0" i="1" dirty="0">
                <a:solidFill>
                  <a:srgbClr val="000000"/>
                </a:solidFill>
                <a:effectLst/>
                <a:latin typeface="-apple-system"/>
              </a:rPr>
              <a:t>Menopause and sexuality: Prevalence of symptoms and impact on quality of life. </a:t>
            </a:r>
            <a:r>
              <a:rPr lang="en-US" sz="1400" b="0" i="1" dirty="0" err="1">
                <a:solidFill>
                  <a:srgbClr val="000000"/>
                </a:solidFill>
                <a:effectLst/>
                <a:latin typeface="-apple-system"/>
              </a:rPr>
              <a:t>Maturitas</a:t>
            </a:r>
            <a:r>
              <a:rPr lang="en-US" sz="1400" b="0" i="1" dirty="0">
                <a:solidFill>
                  <a:srgbClr val="000000"/>
                </a:solidFill>
                <a:effectLst/>
                <a:latin typeface="-apple-system"/>
              </a:rPr>
              <a:t>, 63(2), 138–141.</a:t>
            </a:r>
            <a:endParaRPr lang="es-ES" sz="1400" dirty="0"/>
          </a:p>
        </p:txBody>
      </p:sp>
      <p:sp>
        <p:nvSpPr>
          <p:cNvPr id="10" name="CuadroTexto 9">
            <a:extLst>
              <a:ext uri="{FF2B5EF4-FFF2-40B4-BE49-F238E27FC236}">
                <a16:creationId xmlns:a16="http://schemas.microsoft.com/office/drawing/2014/main" id="{48FC9D7A-9213-4CB8-9C31-8637B3D4FA6A}"/>
              </a:ext>
            </a:extLst>
          </p:cNvPr>
          <p:cNvSpPr txBox="1"/>
          <p:nvPr/>
        </p:nvSpPr>
        <p:spPr>
          <a:xfrm>
            <a:off x="977462" y="2037258"/>
            <a:ext cx="5048241" cy="369332"/>
          </a:xfrm>
          <a:prstGeom prst="rect">
            <a:avLst/>
          </a:prstGeom>
          <a:noFill/>
        </p:spPr>
        <p:txBody>
          <a:bodyPr wrap="none" rtlCol="0">
            <a:spAutoFit/>
          </a:bodyPr>
          <a:lstStyle/>
          <a:p>
            <a:r>
              <a:rPr lang="es-ES" dirty="0">
                <a:solidFill>
                  <a:schemeClr val="bg2">
                    <a:lumMod val="50000"/>
                  </a:schemeClr>
                </a:solidFill>
                <a:latin typeface="Calibri" panose="020F0502020204030204" pitchFamily="34" charset="0"/>
              </a:rPr>
              <a:t>Según una encuesta realizada en 6 países europeos:</a:t>
            </a:r>
          </a:p>
        </p:txBody>
      </p:sp>
      <p:sp>
        <p:nvSpPr>
          <p:cNvPr id="11" name="CuadroTexto 10">
            <a:extLst>
              <a:ext uri="{FF2B5EF4-FFF2-40B4-BE49-F238E27FC236}">
                <a16:creationId xmlns:a16="http://schemas.microsoft.com/office/drawing/2014/main" id="{044D3F68-5D61-40F1-A746-6AECB0AB71AF}"/>
              </a:ext>
            </a:extLst>
          </p:cNvPr>
          <p:cNvSpPr txBox="1"/>
          <p:nvPr/>
        </p:nvSpPr>
        <p:spPr>
          <a:xfrm>
            <a:off x="977462" y="2839555"/>
            <a:ext cx="1907628" cy="1397242"/>
          </a:xfrm>
          <a:prstGeom prst="rect">
            <a:avLst/>
          </a:prstGeom>
          <a:noFill/>
        </p:spPr>
        <p:txBody>
          <a:bodyPr wrap="square" rtlCol="0">
            <a:spAutoFit/>
          </a:bodyPr>
          <a:lstStyle/>
          <a:p>
            <a:pPr>
              <a:lnSpc>
                <a:spcPts val="5000"/>
              </a:lnSpc>
            </a:pPr>
            <a:r>
              <a:rPr lang="es-ES" sz="4800" b="1" dirty="0">
                <a:solidFill>
                  <a:schemeClr val="accent4">
                    <a:lumMod val="75000"/>
                  </a:schemeClr>
                </a:solidFill>
              </a:rPr>
              <a:t>1</a:t>
            </a:r>
            <a:r>
              <a:rPr lang="es-ES" sz="4400" b="1" dirty="0">
                <a:solidFill>
                  <a:schemeClr val="accent4">
                    <a:lumMod val="75000"/>
                  </a:schemeClr>
                </a:solidFill>
              </a:rPr>
              <a:t> de cada </a:t>
            </a:r>
            <a:r>
              <a:rPr lang="es-ES" sz="5400" b="1" dirty="0">
                <a:solidFill>
                  <a:schemeClr val="accent4">
                    <a:lumMod val="75000"/>
                  </a:schemeClr>
                </a:solidFill>
              </a:rPr>
              <a:t>3</a:t>
            </a:r>
            <a:r>
              <a:rPr lang="es-ES" sz="4400" b="1" dirty="0">
                <a:solidFill>
                  <a:schemeClr val="accent4">
                    <a:lumMod val="75000"/>
                  </a:schemeClr>
                </a:solidFill>
              </a:rPr>
              <a:t> </a:t>
            </a:r>
          </a:p>
        </p:txBody>
      </p:sp>
      <p:sp>
        <p:nvSpPr>
          <p:cNvPr id="12" name="CuadroTexto 11">
            <a:extLst>
              <a:ext uri="{FF2B5EF4-FFF2-40B4-BE49-F238E27FC236}">
                <a16:creationId xmlns:a16="http://schemas.microsoft.com/office/drawing/2014/main" id="{578F18DA-D4D9-4653-AF04-488CDC6CE321}"/>
              </a:ext>
            </a:extLst>
          </p:cNvPr>
          <p:cNvSpPr txBox="1"/>
          <p:nvPr/>
        </p:nvSpPr>
        <p:spPr>
          <a:xfrm>
            <a:off x="2671250" y="3122678"/>
            <a:ext cx="3526221" cy="830997"/>
          </a:xfrm>
          <a:prstGeom prst="rect">
            <a:avLst/>
          </a:prstGeom>
          <a:noFill/>
        </p:spPr>
        <p:txBody>
          <a:bodyPr wrap="square" rtlCol="0">
            <a:spAutoFit/>
          </a:bodyPr>
          <a:lstStyle/>
          <a:p>
            <a:r>
              <a:rPr lang="es-ES" sz="2400">
                <a:solidFill>
                  <a:schemeClr val="bg2">
                    <a:lumMod val="50000"/>
                  </a:schemeClr>
                </a:solidFill>
              </a:rPr>
              <a:t>mujeres sienten menos deseo sexual</a:t>
            </a:r>
          </a:p>
        </p:txBody>
      </p:sp>
      <p:sp>
        <p:nvSpPr>
          <p:cNvPr id="13" name="CuadroTexto 12">
            <a:extLst>
              <a:ext uri="{FF2B5EF4-FFF2-40B4-BE49-F238E27FC236}">
                <a16:creationId xmlns:a16="http://schemas.microsoft.com/office/drawing/2014/main" id="{ADF4EC44-F19F-461C-8391-E3FD8F927044}"/>
              </a:ext>
            </a:extLst>
          </p:cNvPr>
          <p:cNvSpPr txBox="1"/>
          <p:nvPr/>
        </p:nvSpPr>
        <p:spPr>
          <a:xfrm>
            <a:off x="6401449" y="2932386"/>
            <a:ext cx="1907628" cy="1397242"/>
          </a:xfrm>
          <a:prstGeom prst="rect">
            <a:avLst/>
          </a:prstGeom>
          <a:noFill/>
        </p:spPr>
        <p:txBody>
          <a:bodyPr wrap="square" rtlCol="0">
            <a:spAutoFit/>
          </a:bodyPr>
          <a:lstStyle/>
          <a:p>
            <a:pPr>
              <a:lnSpc>
                <a:spcPts val="5000"/>
              </a:lnSpc>
            </a:pPr>
            <a:r>
              <a:rPr lang="es-ES" sz="4800" b="1">
                <a:solidFill>
                  <a:schemeClr val="accent4">
                    <a:lumMod val="75000"/>
                  </a:schemeClr>
                </a:solidFill>
              </a:rPr>
              <a:t>1</a:t>
            </a:r>
            <a:r>
              <a:rPr lang="es-ES" sz="4400" b="1">
                <a:solidFill>
                  <a:schemeClr val="accent4">
                    <a:lumMod val="75000"/>
                  </a:schemeClr>
                </a:solidFill>
              </a:rPr>
              <a:t> de cada </a:t>
            </a:r>
            <a:r>
              <a:rPr lang="es-ES" sz="5400" b="1">
                <a:solidFill>
                  <a:schemeClr val="accent4">
                    <a:lumMod val="75000"/>
                  </a:schemeClr>
                </a:solidFill>
              </a:rPr>
              <a:t>2</a:t>
            </a:r>
            <a:r>
              <a:rPr lang="es-ES" sz="4400" b="1">
                <a:solidFill>
                  <a:schemeClr val="accent4">
                    <a:lumMod val="75000"/>
                  </a:schemeClr>
                </a:solidFill>
              </a:rPr>
              <a:t> </a:t>
            </a:r>
          </a:p>
        </p:txBody>
      </p:sp>
      <p:sp>
        <p:nvSpPr>
          <p:cNvPr id="14" name="CuadroTexto 13">
            <a:extLst>
              <a:ext uri="{FF2B5EF4-FFF2-40B4-BE49-F238E27FC236}">
                <a16:creationId xmlns:a16="http://schemas.microsoft.com/office/drawing/2014/main" id="{5A16A1FA-35B5-49B5-88D7-5E9D6B4E4CB1}"/>
              </a:ext>
            </a:extLst>
          </p:cNvPr>
          <p:cNvSpPr txBox="1"/>
          <p:nvPr/>
        </p:nvSpPr>
        <p:spPr>
          <a:xfrm>
            <a:off x="8246324" y="3122678"/>
            <a:ext cx="3526221" cy="830997"/>
          </a:xfrm>
          <a:prstGeom prst="rect">
            <a:avLst/>
          </a:prstGeom>
          <a:noFill/>
        </p:spPr>
        <p:txBody>
          <a:bodyPr wrap="square" rtlCol="0">
            <a:spAutoFit/>
          </a:bodyPr>
          <a:lstStyle/>
          <a:p>
            <a:r>
              <a:rPr lang="es-ES" sz="2400">
                <a:solidFill>
                  <a:schemeClr val="bg2">
                    <a:lumMod val="50000"/>
                  </a:schemeClr>
                </a:solidFill>
              </a:rPr>
              <a:t>están menos interesadas en sexo</a:t>
            </a:r>
          </a:p>
        </p:txBody>
      </p:sp>
      <p:sp>
        <p:nvSpPr>
          <p:cNvPr id="17" name="CuadroTexto 16">
            <a:extLst>
              <a:ext uri="{FF2B5EF4-FFF2-40B4-BE49-F238E27FC236}">
                <a16:creationId xmlns:a16="http://schemas.microsoft.com/office/drawing/2014/main" id="{F92F3338-6843-4750-A27B-2F4914773B17}"/>
              </a:ext>
            </a:extLst>
          </p:cNvPr>
          <p:cNvSpPr txBox="1"/>
          <p:nvPr/>
        </p:nvSpPr>
        <p:spPr>
          <a:xfrm>
            <a:off x="1458967" y="4729125"/>
            <a:ext cx="9274065" cy="715089"/>
          </a:xfrm>
          <a:prstGeom prst="roundRect">
            <a:avLst/>
          </a:prstGeom>
          <a:solidFill>
            <a:srgbClr val="B09636"/>
          </a:solidFill>
        </p:spPr>
        <p:txBody>
          <a:bodyPr wrap="square" rtlCol="0">
            <a:spAutoFit/>
          </a:bodyPr>
          <a:lstStyle/>
          <a:p>
            <a:r>
              <a:rPr lang="es-ES" sz="3600" b="1">
                <a:ln w="10160">
                  <a:solidFill>
                    <a:srgbClr val="C5AECA"/>
                  </a:solidFill>
                  <a:prstDash val="solid"/>
                </a:ln>
                <a:solidFill>
                  <a:srgbClr val="FFFFFF"/>
                </a:solidFill>
                <a:effectLst>
                  <a:outerShdw blurRad="38100" dist="22860" dir="5400000" algn="tl" rotWithShape="0">
                    <a:srgbClr val="000000">
                      <a:alpha val="30000"/>
                    </a:srgbClr>
                  </a:outerShdw>
                </a:effectLst>
              </a:rPr>
              <a:t>71% </a:t>
            </a:r>
            <a:r>
              <a:rPr lang="es-ES" sz="2800" b="1">
                <a:ln w="10160">
                  <a:solidFill>
                    <a:srgbClr val="C5AECA"/>
                  </a:solidFill>
                  <a:prstDash val="solid"/>
                </a:ln>
                <a:solidFill>
                  <a:srgbClr val="FFFFFF"/>
                </a:solidFill>
                <a:effectLst>
                  <a:outerShdw blurRad="38100" dist="22860" dir="5400000" algn="tl" rotWithShape="0">
                    <a:srgbClr val="000000">
                      <a:alpha val="30000"/>
                    </a:srgbClr>
                  </a:outerShdw>
                </a:effectLst>
              </a:rPr>
              <a:t>considera importante mantener una vida sexual activa</a:t>
            </a:r>
          </a:p>
        </p:txBody>
      </p:sp>
      <p:sp>
        <p:nvSpPr>
          <p:cNvPr id="16" name="Rectángulo 15">
            <a:extLst>
              <a:ext uri="{FF2B5EF4-FFF2-40B4-BE49-F238E27FC236}">
                <a16:creationId xmlns:a16="http://schemas.microsoft.com/office/drawing/2014/main" id="{EAF73107-7149-7B4C-AA4B-8DF511C3D3D9}"/>
              </a:ext>
            </a:extLst>
          </p:cNvPr>
          <p:cNvSpPr/>
          <p:nvPr/>
        </p:nvSpPr>
        <p:spPr>
          <a:xfrm>
            <a:off x="10638109" y="6114534"/>
            <a:ext cx="1375720" cy="65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D7C9C518-5D35-CB4A-82AF-3E9B0EBD7961}"/>
              </a:ext>
            </a:extLst>
          </p:cNvPr>
          <p:cNvSpPr/>
          <p:nvPr/>
        </p:nvSpPr>
        <p:spPr>
          <a:xfrm>
            <a:off x="77848" y="0"/>
            <a:ext cx="2100649" cy="1257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5" name="Grupo 24">
            <a:extLst>
              <a:ext uri="{FF2B5EF4-FFF2-40B4-BE49-F238E27FC236}">
                <a16:creationId xmlns:a16="http://schemas.microsoft.com/office/drawing/2014/main" id="{26AD20DC-356C-EB4F-89DB-EA3689552DF1}"/>
              </a:ext>
            </a:extLst>
          </p:cNvPr>
          <p:cNvGrpSpPr/>
          <p:nvPr/>
        </p:nvGrpSpPr>
        <p:grpSpPr>
          <a:xfrm>
            <a:off x="9903951" y="346868"/>
            <a:ext cx="2100649" cy="632307"/>
            <a:chOff x="10521387" y="346868"/>
            <a:chExt cx="1483213" cy="632307"/>
          </a:xfrm>
        </p:grpSpPr>
        <p:sp>
          <p:nvSpPr>
            <p:cNvPr id="26" name="Rectángulo: esquinas redondeadas 26">
              <a:extLst>
                <a:ext uri="{FF2B5EF4-FFF2-40B4-BE49-F238E27FC236}">
                  <a16:creationId xmlns:a16="http://schemas.microsoft.com/office/drawing/2014/main" id="{B80739F1-83FF-6C46-9AD9-46182F4A3EAF}"/>
                </a:ext>
              </a:extLst>
            </p:cNvPr>
            <p:cNvSpPr/>
            <p:nvPr/>
          </p:nvSpPr>
          <p:spPr>
            <a:xfrm>
              <a:off x="10521387" y="394400"/>
              <a:ext cx="1483213" cy="584775"/>
            </a:xfrm>
            <a:prstGeom prst="roundRect">
              <a:avLst/>
            </a:prstGeom>
            <a:solidFill>
              <a:srgbClr val="EBE1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7030A0"/>
                  </a:solidFill>
                </a:rPr>
                <a:t>Vitalidad   </a:t>
              </a:r>
            </a:p>
            <a:p>
              <a:pPr algn="ctr"/>
              <a:r>
                <a:rPr lang="es-ES" b="1" dirty="0">
                  <a:solidFill>
                    <a:srgbClr val="7030A0"/>
                  </a:solidFill>
                </a:rPr>
                <a:t>Deseo Sexual</a:t>
              </a:r>
              <a:endParaRPr lang="es-ES" dirty="0">
                <a:solidFill>
                  <a:srgbClr val="7030A0"/>
                </a:solidFill>
              </a:endParaRPr>
            </a:p>
          </p:txBody>
        </p:sp>
        <p:sp>
          <p:nvSpPr>
            <p:cNvPr id="27" name="CuadroTexto 26">
              <a:extLst>
                <a:ext uri="{FF2B5EF4-FFF2-40B4-BE49-F238E27FC236}">
                  <a16:creationId xmlns:a16="http://schemas.microsoft.com/office/drawing/2014/main" id="{B8C844DA-2BCF-7B40-B5A5-A97A51BE7EF5}"/>
                </a:ext>
              </a:extLst>
            </p:cNvPr>
            <p:cNvSpPr txBox="1"/>
            <p:nvPr/>
          </p:nvSpPr>
          <p:spPr>
            <a:xfrm>
              <a:off x="10521387" y="346868"/>
              <a:ext cx="344760" cy="584775"/>
            </a:xfrm>
            <a:prstGeom prst="rect">
              <a:avLst/>
            </a:prstGeom>
            <a:noFill/>
          </p:spPr>
          <p:txBody>
            <a:bodyPr wrap="square" rtlCol="0">
              <a:spAutoFit/>
            </a:bodyPr>
            <a:lstStyle/>
            <a:p>
              <a:r>
                <a:rPr lang="es-ES" sz="3200" b="1" dirty="0">
                  <a:ln w="10160">
                    <a:solidFill>
                      <a:srgbClr val="692479"/>
                    </a:solidFill>
                    <a:prstDash val="solid"/>
                  </a:ln>
                  <a:solidFill>
                    <a:srgbClr val="FFFFFF"/>
                  </a:solidFill>
                  <a:effectLst>
                    <a:outerShdw blurRad="38100" dist="22860" dir="5400000" algn="tl" rotWithShape="0">
                      <a:srgbClr val="000000">
                        <a:alpha val="30000"/>
                      </a:srgbClr>
                    </a:outerShdw>
                  </a:effectLst>
                </a:rPr>
                <a:t>2</a:t>
              </a:r>
            </a:p>
          </p:txBody>
        </p:sp>
      </p:grpSp>
    </p:spTree>
    <p:extLst>
      <p:ext uri="{BB962C8B-B14F-4D97-AF65-F5344CB8AC3E}">
        <p14:creationId xmlns:p14="http://schemas.microsoft.com/office/powerpoint/2010/main" val="26954939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3"/>
          <p:cNvSpPr txBox="1">
            <a:spLocks/>
          </p:cNvSpPr>
          <p:nvPr/>
        </p:nvSpPr>
        <p:spPr bwMode="auto">
          <a:xfrm>
            <a:off x="1981200" y="227872"/>
            <a:ext cx="8229600" cy="66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ea typeface="MS PGothic" panose="020B0600070205080204" pitchFamily="34" charset="-128"/>
              </a:defRPr>
            </a:lvl1pPr>
            <a:lvl2pPr marL="742950" indent="-285750" defTabSz="457200">
              <a:defRPr>
                <a:solidFill>
                  <a:schemeClr val="tx1"/>
                </a:solidFill>
                <a:latin typeface="Arial" panose="020B0604020202020204" pitchFamily="34" charset="0"/>
                <a:ea typeface="MS PGothic" panose="020B0600070205080204" pitchFamily="34" charset="-128"/>
              </a:defRPr>
            </a:lvl2pPr>
            <a:lvl3pPr marL="1143000" indent="-228600" defTabSz="457200">
              <a:defRPr>
                <a:solidFill>
                  <a:schemeClr val="tx1"/>
                </a:solidFill>
                <a:latin typeface="Arial" panose="020B0604020202020204" pitchFamily="34" charset="0"/>
                <a:ea typeface="MS PGothic" panose="020B0600070205080204" pitchFamily="34" charset="-128"/>
              </a:defRPr>
            </a:lvl3pPr>
            <a:lvl4pPr marL="1600200" indent="-228600" defTabSz="457200">
              <a:defRPr>
                <a:solidFill>
                  <a:schemeClr val="tx1"/>
                </a:solidFill>
                <a:latin typeface="Arial" panose="020B0604020202020204" pitchFamily="34" charset="0"/>
                <a:ea typeface="MS PGothic" panose="020B0600070205080204" pitchFamily="34" charset="-128"/>
              </a:defRPr>
            </a:lvl4pPr>
            <a:lvl5pPr marL="2057400" indent="-228600" defTabSz="4572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s-ES" altLang="es-ES" sz="3200" dirty="0">
                <a:solidFill>
                  <a:srgbClr val="692479"/>
                </a:solidFill>
                <a:latin typeface="Gotham Book" pitchFamily="50" charset="0"/>
              </a:rPr>
              <a:t>Frecuencia de la DSF en España</a:t>
            </a:r>
          </a:p>
        </p:txBody>
      </p:sp>
      <p:sp>
        <p:nvSpPr>
          <p:cNvPr id="4" name="Rectángulo 3"/>
          <p:cNvSpPr/>
          <p:nvPr/>
        </p:nvSpPr>
        <p:spPr>
          <a:xfrm>
            <a:off x="1839310" y="5999118"/>
            <a:ext cx="9144000" cy="246221"/>
          </a:xfrm>
          <a:prstGeom prst="rect">
            <a:avLst/>
          </a:prstGeom>
          <a:noFill/>
          <a:ln>
            <a:noFill/>
          </a:ln>
        </p:spPr>
        <p:txBody>
          <a:bodyPr wrap="square">
            <a:spAutoFit/>
          </a:bodyPr>
          <a:lstStyle/>
          <a:p>
            <a:pPr algn="just"/>
            <a:r>
              <a:rPr lang="fr-FR" sz="1000" dirty="0">
                <a:solidFill>
                  <a:schemeClr val="tx1">
                    <a:lumMod val="65000"/>
                    <a:lumOff val="35000"/>
                  </a:schemeClr>
                </a:solidFill>
                <a:latin typeface="Gotham Book" pitchFamily="50" charset="0"/>
              </a:rPr>
              <a:t>S. </a:t>
            </a:r>
            <a:r>
              <a:rPr lang="fr-FR" sz="1000" dirty="0" err="1">
                <a:solidFill>
                  <a:schemeClr val="tx1">
                    <a:lumMod val="65000"/>
                    <a:lumOff val="35000"/>
                  </a:schemeClr>
                </a:solidFill>
                <a:latin typeface="Gotham Book" pitchFamily="50" charset="0"/>
              </a:rPr>
              <a:t>Portillo</a:t>
            </a:r>
            <a:r>
              <a:rPr lang="fr-FR" sz="1000" dirty="0">
                <a:solidFill>
                  <a:schemeClr val="tx1">
                    <a:lumMod val="65000"/>
                    <a:lumOff val="35000"/>
                  </a:schemeClr>
                </a:solidFill>
                <a:latin typeface="Gotham Book" pitchFamily="50" charset="0"/>
              </a:rPr>
              <a:t> </a:t>
            </a:r>
            <a:r>
              <a:rPr lang="fr-FR" sz="1000" dirty="0" err="1">
                <a:solidFill>
                  <a:schemeClr val="tx1">
                    <a:lumMod val="65000"/>
                    <a:lumOff val="35000"/>
                  </a:schemeClr>
                </a:solidFill>
                <a:latin typeface="Gotham Book" pitchFamily="50" charset="0"/>
              </a:rPr>
              <a:t>Sánchez</a:t>
            </a:r>
            <a:r>
              <a:rPr lang="fr-FR" sz="1000" dirty="0">
                <a:solidFill>
                  <a:schemeClr val="tx1">
                    <a:lumMod val="65000"/>
                    <a:lumOff val="35000"/>
                  </a:schemeClr>
                </a:solidFill>
                <a:latin typeface="Gotham Book" pitchFamily="50" charset="0"/>
              </a:rPr>
              <a:t> et al. </a:t>
            </a:r>
            <a:r>
              <a:rPr lang="es-ES" sz="1000" dirty="0">
                <a:solidFill>
                  <a:schemeClr val="tx1">
                    <a:lumMod val="65000"/>
                    <a:lumOff val="35000"/>
                  </a:schemeClr>
                </a:solidFill>
                <a:latin typeface="Gotham Book" pitchFamily="50" charset="0"/>
              </a:rPr>
              <a:t>Disfunción sexual femenina: estudio de prevalencia en mujeres premenopáusicas. </a:t>
            </a:r>
            <a:r>
              <a:rPr lang="es-ES" sz="1000" i="1" dirty="0" err="1">
                <a:solidFill>
                  <a:schemeClr val="tx1">
                    <a:lumMod val="65000"/>
                    <a:lumOff val="35000"/>
                  </a:schemeClr>
                </a:solidFill>
                <a:latin typeface="Gotham Book" pitchFamily="50" charset="0"/>
              </a:rPr>
              <a:t>Prog</a:t>
            </a:r>
            <a:r>
              <a:rPr lang="es-ES" sz="1000" i="1" dirty="0">
                <a:solidFill>
                  <a:schemeClr val="tx1">
                    <a:lumMod val="65000"/>
                    <a:lumOff val="35000"/>
                  </a:schemeClr>
                </a:solidFill>
                <a:latin typeface="Gotham Book" pitchFamily="50" charset="0"/>
              </a:rPr>
              <a:t> </a:t>
            </a:r>
            <a:r>
              <a:rPr lang="es-ES" sz="1000" i="1" dirty="0" err="1">
                <a:solidFill>
                  <a:schemeClr val="tx1">
                    <a:lumMod val="65000"/>
                    <a:lumOff val="35000"/>
                  </a:schemeClr>
                </a:solidFill>
                <a:latin typeface="Gotham Book" pitchFamily="50" charset="0"/>
              </a:rPr>
              <a:t>Obstet</a:t>
            </a:r>
            <a:r>
              <a:rPr lang="es-ES" sz="1000" i="1" dirty="0">
                <a:solidFill>
                  <a:schemeClr val="tx1">
                    <a:lumMod val="65000"/>
                    <a:lumOff val="35000"/>
                  </a:schemeClr>
                </a:solidFill>
                <a:latin typeface="Gotham Book" pitchFamily="50" charset="0"/>
              </a:rPr>
              <a:t> </a:t>
            </a:r>
            <a:r>
              <a:rPr lang="es-ES" sz="1000" i="1" dirty="0" err="1">
                <a:solidFill>
                  <a:schemeClr val="tx1">
                    <a:lumMod val="65000"/>
                    <a:lumOff val="35000"/>
                  </a:schemeClr>
                </a:solidFill>
                <a:latin typeface="Gotham Book" pitchFamily="50" charset="0"/>
              </a:rPr>
              <a:t>Ginecol</a:t>
            </a:r>
            <a:r>
              <a:rPr lang="es-ES" sz="1000" dirty="0">
                <a:solidFill>
                  <a:schemeClr val="tx1">
                    <a:lumMod val="65000"/>
                    <a:lumOff val="35000"/>
                  </a:schemeClr>
                </a:solidFill>
                <a:latin typeface="Gotham Book" pitchFamily="50" charset="0"/>
              </a:rPr>
              <a:t>. 2017;60(4):320-327  </a:t>
            </a:r>
            <a:endParaRPr lang="en-GB" sz="1000" dirty="0">
              <a:solidFill>
                <a:schemeClr val="tx1">
                  <a:lumMod val="65000"/>
                  <a:lumOff val="35000"/>
                </a:schemeClr>
              </a:solidFill>
              <a:latin typeface="Gotham Book" pitchFamily="50" charset="0"/>
            </a:endParaRPr>
          </a:p>
        </p:txBody>
      </p:sp>
      <p:sp>
        <p:nvSpPr>
          <p:cNvPr id="16" name="Rectángulo 15"/>
          <p:cNvSpPr/>
          <p:nvPr/>
        </p:nvSpPr>
        <p:spPr>
          <a:xfrm>
            <a:off x="1981199" y="1203484"/>
            <a:ext cx="8229600" cy="707886"/>
          </a:xfrm>
          <a:prstGeom prst="rect">
            <a:avLst/>
          </a:prstGeom>
        </p:spPr>
        <p:txBody>
          <a:bodyPr wrap="square">
            <a:spAutoFit/>
          </a:bodyPr>
          <a:lstStyle/>
          <a:p>
            <a:pPr algn="ctr"/>
            <a:r>
              <a:rPr lang="es-ES" sz="2000" dirty="0">
                <a:solidFill>
                  <a:schemeClr val="tx1">
                    <a:lumMod val="65000"/>
                    <a:lumOff val="35000"/>
                  </a:schemeClr>
                </a:solidFill>
                <a:latin typeface="Gotham Book" pitchFamily="50" charset="0"/>
              </a:rPr>
              <a:t>La prevalencia de la DSF en mujeres </a:t>
            </a:r>
            <a:r>
              <a:rPr lang="es-ES" sz="2000" b="1" dirty="0">
                <a:solidFill>
                  <a:schemeClr val="tx1">
                    <a:lumMod val="65000"/>
                    <a:lumOff val="35000"/>
                  </a:schemeClr>
                </a:solidFill>
                <a:latin typeface="Gotham Book" pitchFamily="50" charset="0"/>
              </a:rPr>
              <a:t>premenopáusicas</a:t>
            </a:r>
            <a:r>
              <a:rPr lang="es-ES" sz="2000" dirty="0">
                <a:solidFill>
                  <a:schemeClr val="tx1">
                    <a:lumMod val="65000"/>
                    <a:lumOff val="35000"/>
                  </a:schemeClr>
                </a:solidFill>
                <a:latin typeface="Gotham Book" pitchFamily="50" charset="0"/>
              </a:rPr>
              <a:t> de la sociedad española oscila entre </a:t>
            </a:r>
            <a:r>
              <a:rPr lang="es-ES" sz="2000" b="1" dirty="0">
                <a:solidFill>
                  <a:schemeClr val="tx1">
                    <a:lumMod val="65000"/>
                    <a:lumOff val="35000"/>
                  </a:schemeClr>
                </a:solidFill>
                <a:latin typeface="Gotham Book" pitchFamily="50" charset="0"/>
              </a:rPr>
              <a:t>el 25% y el 42,5%</a:t>
            </a:r>
            <a:endParaRPr lang="en-GB" sz="2000" b="1" dirty="0">
              <a:solidFill>
                <a:schemeClr val="tx1">
                  <a:lumMod val="65000"/>
                  <a:lumOff val="35000"/>
                </a:schemeClr>
              </a:solidFill>
              <a:latin typeface="Gotham Book" pitchFamily="50" charset="0"/>
            </a:endParaRPr>
          </a:p>
        </p:txBody>
      </p:sp>
      <p:sp>
        <p:nvSpPr>
          <p:cNvPr id="18" name="Rectángulo: esquinas redondeadas 17"/>
          <p:cNvSpPr/>
          <p:nvPr/>
        </p:nvSpPr>
        <p:spPr>
          <a:xfrm>
            <a:off x="3866716" y="4464828"/>
            <a:ext cx="4458565" cy="1123712"/>
          </a:xfrm>
          <a:prstGeom prst="roundRect">
            <a:avLst/>
          </a:prstGeom>
          <a:ln w="28575">
            <a:solidFill>
              <a:srgbClr val="D0B34E"/>
            </a:solidFill>
          </a:ln>
        </p:spPr>
        <p:txBody>
          <a:bodyPr wrap="square">
            <a:spAutoFit/>
          </a:bodyPr>
          <a:lstStyle/>
          <a:p>
            <a:pPr algn="ctr"/>
            <a:r>
              <a:rPr lang="es-ES" sz="2000" dirty="0">
                <a:solidFill>
                  <a:schemeClr val="tx1">
                    <a:lumMod val="65000"/>
                    <a:lumOff val="35000"/>
                  </a:schemeClr>
                </a:solidFill>
                <a:latin typeface="Gotham Book" pitchFamily="50" charset="0"/>
              </a:rPr>
              <a:t>El trastorno más frecuente es el del </a:t>
            </a:r>
            <a:r>
              <a:rPr lang="es-ES" sz="2000" b="1" dirty="0">
                <a:solidFill>
                  <a:schemeClr val="tx1">
                    <a:lumMod val="65000"/>
                    <a:lumOff val="35000"/>
                  </a:schemeClr>
                </a:solidFill>
                <a:latin typeface="Gotham Book" pitchFamily="50" charset="0"/>
              </a:rPr>
              <a:t>interés o de la excitación sexual femenina (DSM-V)</a:t>
            </a:r>
            <a:endParaRPr lang="en-GB" sz="2000" b="1" dirty="0">
              <a:latin typeface="Gotham Book" pitchFamily="50" charset="0"/>
            </a:endParaRPr>
          </a:p>
        </p:txBody>
      </p:sp>
      <p:sp>
        <p:nvSpPr>
          <p:cNvPr id="23" name="Flecha: hacia abajo 22"/>
          <p:cNvSpPr/>
          <p:nvPr/>
        </p:nvSpPr>
        <p:spPr>
          <a:xfrm>
            <a:off x="5914268" y="3683887"/>
            <a:ext cx="363462" cy="544331"/>
          </a:xfrm>
          <a:prstGeom prst="downArrow">
            <a:avLst>
              <a:gd name="adj1" fmla="val 25386"/>
              <a:gd name="adj2" fmla="val 50000"/>
            </a:avLst>
          </a:prstGeom>
          <a:solidFill>
            <a:srgbClr val="D0B34E"/>
          </a:solidFill>
          <a:ln>
            <a:solidFill>
              <a:srgbClr val="D0B34E"/>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2" name="Rectángulo 11">
            <a:extLst>
              <a:ext uri="{FF2B5EF4-FFF2-40B4-BE49-F238E27FC236}">
                <a16:creationId xmlns:a16="http://schemas.microsoft.com/office/drawing/2014/main" id="{C459471B-618D-4D25-BBA6-CB35620CC7A3}"/>
              </a:ext>
            </a:extLst>
          </p:cNvPr>
          <p:cNvSpPr/>
          <p:nvPr/>
        </p:nvSpPr>
        <p:spPr>
          <a:xfrm>
            <a:off x="1981200" y="2025124"/>
            <a:ext cx="8229600" cy="1429622"/>
          </a:xfrm>
          <a:prstGeom prst="rect">
            <a:avLst/>
          </a:prstGeom>
        </p:spPr>
        <p:txBody>
          <a:bodyPr wrap="square">
            <a:spAutoFit/>
          </a:bodyPr>
          <a:lstStyle/>
          <a:p>
            <a:pPr>
              <a:lnSpc>
                <a:spcPct val="150000"/>
              </a:lnSpc>
            </a:pPr>
            <a:r>
              <a:rPr lang="es-ES" sz="2000" dirty="0">
                <a:solidFill>
                  <a:schemeClr val="tx1">
                    <a:lumMod val="65000"/>
                    <a:lumOff val="35000"/>
                  </a:schemeClr>
                </a:solidFill>
                <a:latin typeface="Gotham Book" pitchFamily="50" charset="0"/>
              </a:rPr>
              <a:t>De entre las mujeres con DSF:</a:t>
            </a:r>
          </a:p>
          <a:p>
            <a:pPr marL="342900" indent="-342900">
              <a:lnSpc>
                <a:spcPct val="150000"/>
              </a:lnSpc>
              <a:buClr>
                <a:srgbClr val="D0B34E"/>
              </a:buClr>
              <a:buFont typeface="Arial" panose="020B0604020202020204" pitchFamily="34" charset="0"/>
              <a:buChar char="•"/>
            </a:pPr>
            <a:r>
              <a:rPr lang="es-ES_tradnl" sz="2000" b="1" dirty="0">
                <a:solidFill>
                  <a:schemeClr val="tx1">
                    <a:lumMod val="65000"/>
                    <a:lumOff val="35000"/>
                  </a:schemeClr>
                </a:solidFill>
                <a:latin typeface="Gotham Book" pitchFamily="50" charset="0"/>
              </a:rPr>
              <a:t>El 92,5% obtuvieron una puntuación inferior a la media en el deseo.</a:t>
            </a:r>
          </a:p>
          <a:p>
            <a:pPr marL="342900" indent="-342900">
              <a:lnSpc>
                <a:spcPct val="150000"/>
              </a:lnSpc>
              <a:buClr>
                <a:srgbClr val="D0B34E"/>
              </a:buClr>
              <a:buFont typeface="Arial" panose="020B0604020202020204" pitchFamily="34" charset="0"/>
              <a:buChar char="•"/>
            </a:pPr>
            <a:r>
              <a:rPr lang="es-ES_tradnl" sz="2000" b="1" dirty="0">
                <a:solidFill>
                  <a:schemeClr val="tx1">
                    <a:lumMod val="65000"/>
                    <a:lumOff val="35000"/>
                  </a:schemeClr>
                </a:solidFill>
                <a:latin typeface="Gotham Book" pitchFamily="50" charset="0"/>
              </a:rPr>
              <a:t>El 82,5% una puntuación inferior a la media en excitación.</a:t>
            </a:r>
            <a:endParaRPr lang="en-GB" sz="2000" b="1" dirty="0">
              <a:solidFill>
                <a:schemeClr val="tx1">
                  <a:lumMod val="65000"/>
                  <a:lumOff val="35000"/>
                </a:schemeClr>
              </a:solidFill>
              <a:latin typeface="Gotham Book" pitchFamily="50" charset="0"/>
            </a:endParaRPr>
          </a:p>
        </p:txBody>
      </p:sp>
      <p:sp>
        <p:nvSpPr>
          <p:cNvPr id="13" name="Rectángulo 12">
            <a:extLst>
              <a:ext uri="{FF2B5EF4-FFF2-40B4-BE49-F238E27FC236}">
                <a16:creationId xmlns:a16="http://schemas.microsoft.com/office/drawing/2014/main" id="{6EEB022B-1BD5-D448-B7C5-4E23F4853A30}"/>
              </a:ext>
            </a:extLst>
          </p:cNvPr>
          <p:cNvSpPr/>
          <p:nvPr/>
        </p:nvSpPr>
        <p:spPr>
          <a:xfrm>
            <a:off x="10638109" y="6114534"/>
            <a:ext cx="1375720" cy="65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2FF57B9-DF1E-A943-AD3F-3BBCE9843D16}"/>
              </a:ext>
            </a:extLst>
          </p:cNvPr>
          <p:cNvSpPr/>
          <p:nvPr/>
        </p:nvSpPr>
        <p:spPr>
          <a:xfrm>
            <a:off x="0" y="-29983"/>
            <a:ext cx="2100649" cy="1257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0" name="Grupo 9">
            <a:extLst>
              <a:ext uri="{FF2B5EF4-FFF2-40B4-BE49-F238E27FC236}">
                <a16:creationId xmlns:a16="http://schemas.microsoft.com/office/drawing/2014/main" id="{562D72BD-D2E4-BF4B-90E3-688DBD3B14C0}"/>
              </a:ext>
            </a:extLst>
          </p:cNvPr>
          <p:cNvGrpSpPr/>
          <p:nvPr/>
        </p:nvGrpSpPr>
        <p:grpSpPr>
          <a:xfrm>
            <a:off x="9903951" y="346868"/>
            <a:ext cx="2100649" cy="632307"/>
            <a:chOff x="10521387" y="346868"/>
            <a:chExt cx="1483213" cy="632307"/>
          </a:xfrm>
        </p:grpSpPr>
        <p:sp>
          <p:nvSpPr>
            <p:cNvPr id="15" name="Rectángulo: esquinas redondeadas 26">
              <a:extLst>
                <a:ext uri="{FF2B5EF4-FFF2-40B4-BE49-F238E27FC236}">
                  <a16:creationId xmlns:a16="http://schemas.microsoft.com/office/drawing/2014/main" id="{A479BD9C-9247-284E-902D-4C4AD05C1D44}"/>
                </a:ext>
              </a:extLst>
            </p:cNvPr>
            <p:cNvSpPr/>
            <p:nvPr/>
          </p:nvSpPr>
          <p:spPr>
            <a:xfrm>
              <a:off x="10521387" y="394400"/>
              <a:ext cx="1483213" cy="584775"/>
            </a:xfrm>
            <a:prstGeom prst="roundRect">
              <a:avLst/>
            </a:prstGeom>
            <a:solidFill>
              <a:srgbClr val="EBE1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7030A0"/>
                  </a:solidFill>
                </a:rPr>
                <a:t>Vitalidad   </a:t>
              </a:r>
            </a:p>
            <a:p>
              <a:pPr algn="ctr"/>
              <a:r>
                <a:rPr lang="es-ES" b="1" dirty="0">
                  <a:solidFill>
                    <a:srgbClr val="7030A0"/>
                  </a:solidFill>
                </a:rPr>
                <a:t>Deseo Sexual</a:t>
              </a:r>
              <a:endParaRPr lang="es-ES" dirty="0">
                <a:solidFill>
                  <a:srgbClr val="7030A0"/>
                </a:solidFill>
              </a:endParaRPr>
            </a:p>
          </p:txBody>
        </p:sp>
        <p:sp>
          <p:nvSpPr>
            <p:cNvPr id="17" name="CuadroTexto 16">
              <a:extLst>
                <a:ext uri="{FF2B5EF4-FFF2-40B4-BE49-F238E27FC236}">
                  <a16:creationId xmlns:a16="http://schemas.microsoft.com/office/drawing/2014/main" id="{18E236C8-20B6-BF43-9F8C-AF8A5ED620D4}"/>
                </a:ext>
              </a:extLst>
            </p:cNvPr>
            <p:cNvSpPr txBox="1"/>
            <p:nvPr/>
          </p:nvSpPr>
          <p:spPr>
            <a:xfrm>
              <a:off x="10521387" y="346868"/>
              <a:ext cx="344760" cy="584775"/>
            </a:xfrm>
            <a:prstGeom prst="rect">
              <a:avLst/>
            </a:prstGeom>
            <a:noFill/>
          </p:spPr>
          <p:txBody>
            <a:bodyPr wrap="square" rtlCol="0">
              <a:spAutoFit/>
            </a:bodyPr>
            <a:lstStyle/>
            <a:p>
              <a:r>
                <a:rPr lang="es-ES" sz="3200" b="1" dirty="0">
                  <a:ln w="10160">
                    <a:solidFill>
                      <a:srgbClr val="692479"/>
                    </a:solidFill>
                    <a:prstDash val="solid"/>
                  </a:ln>
                  <a:solidFill>
                    <a:srgbClr val="FFFFFF"/>
                  </a:solidFill>
                  <a:effectLst>
                    <a:outerShdw blurRad="38100" dist="22860" dir="5400000" algn="tl" rotWithShape="0">
                      <a:srgbClr val="000000">
                        <a:alpha val="30000"/>
                      </a:srgbClr>
                    </a:outerShdw>
                  </a:effectLst>
                </a:rPr>
                <a:t>2</a:t>
              </a:r>
            </a:p>
          </p:txBody>
        </p:sp>
      </p:grpSp>
    </p:spTree>
    <p:extLst>
      <p:ext uri="{BB962C8B-B14F-4D97-AF65-F5344CB8AC3E}">
        <p14:creationId xmlns:p14="http://schemas.microsoft.com/office/powerpoint/2010/main" val="25883430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p:cNvSpPr>
            <a:spLocks noChangeArrowheads="1"/>
          </p:cNvSpPr>
          <p:nvPr/>
        </p:nvSpPr>
        <p:spPr bwMode="auto">
          <a:xfrm>
            <a:off x="2180079" y="1265193"/>
            <a:ext cx="801756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Gotham Light" pitchFamily="2" charset="0"/>
                <a:ea typeface="MS PGothic" panose="020B0600070205080204" pitchFamily="34" charset="-128"/>
                <a:cs typeface="Gotham Light" pitchFamily="2" charset="0"/>
              </a:defRPr>
            </a:lvl1pPr>
            <a:lvl2pPr marL="742950" indent="-285750">
              <a:spcBef>
                <a:spcPct val="20000"/>
              </a:spcBef>
              <a:buFont typeface="Arial" panose="020B0604020202020204" pitchFamily="34" charset="0"/>
              <a:buChar char="–"/>
              <a:defRPr sz="2000">
                <a:solidFill>
                  <a:srgbClr val="7F7F7F"/>
                </a:solidFill>
                <a:latin typeface="Gotham Light" pitchFamily="2" charset="0"/>
                <a:ea typeface="MS PGothic" panose="020B0600070205080204" pitchFamily="34" charset="-128"/>
                <a:cs typeface="Gotham Light" pitchFamily="2" charset="0"/>
              </a:defRPr>
            </a:lvl2pPr>
            <a:lvl3pPr marL="1143000" indent="-228600">
              <a:spcBef>
                <a:spcPct val="20000"/>
              </a:spcBef>
              <a:buFont typeface="Arial" panose="020B0604020202020204" pitchFamily="34" charset="0"/>
              <a:buChar char="•"/>
              <a:defRPr>
                <a:solidFill>
                  <a:srgbClr val="7F7F7F"/>
                </a:solidFill>
                <a:latin typeface="Gotham Light" pitchFamily="2" charset="0"/>
                <a:ea typeface="MS PGothic" panose="020B0600070205080204" pitchFamily="34" charset="-128"/>
                <a:cs typeface="Gotham Light" pitchFamily="2" charset="0"/>
              </a:defRPr>
            </a:lvl3pPr>
            <a:lvl4pPr marL="1600200" indent="-228600">
              <a:spcBef>
                <a:spcPct val="20000"/>
              </a:spcBef>
              <a:buFont typeface="Arial" panose="020B0604020202020204" pitchFamily="34" charset="0"/>
              <a:buChar char="–"/>
              <a:defRPr sz="1600">
                <a:solidFill>
                  <a:srgbClr val="7F7F7F"/>
                </a:solidFill>
                <a:latin typeface="Gotham Light" pitchFamily="2" charset="0"/>
                <a:ea typeface="MS PGothic" panose="020B0600070205080204" pitchFamily="34" charset="-128"/>
                <a:cs typeface="Gotham Light" pitchFamily="2" charset="0"/>
              </a:defRPr>
            </a:lvl4pPr>
            <a:lvl5pPr marL="2057400" indent="-228600">
              <a:spcBef>
                <a:spcPct val="20000"/>
              </a:spcBef>
              <a:buFont typeface="Arial" panose="020B0604020202020204" pitchFamily="34" charset="0"/>
              <a:buChar char="»"/>
              <a:defRPr sz="1600">
                <a:solidFill>
                  <a:srgbClr val="7F7F7F"/>
                </a:solidFill>
                <a:latin typeface="Gotham Light" pitchFamily="2" charset="0"/>
                <a:ea typeface="MS PGothic" panose="020B0600070205080204" pitchFamily="34" charset="-128"/>
                <a:cs typeface="Gotham Light"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rgbClr val="7F7F7F"/>
                </a:solidFill>
                <a:latin typeface="Gotham Light" pitchFamily="2" charset="0"/>
                <a:ea typeface="MS PGothic" panose="020B0600070205080204" pitchFamily="34" charset="-128"/>
                <a:cs typeface="Gotham Light"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rgbClr val="7F7F7F"/>
                </a:solidFill>
                <a:latin typeface="Gotham Light" pitchFamily="2" charset="0"/>
                <a:ea typeface="MS PGothic" panose="020B0600070205080204" pitchFamily="34" charset="-128"/>
                <a:cs typeface="Gotham Light"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rgbClr val="7F7F7F"/>
                </a:solidFill>
                <a:latin typeface="Gotham Light" pitchFamily="2" charset="0"/>
                <a:ea typeface="MS PGothic" panose="020B0600070205080204" pitchFamily="34" charset="-128"/>
                <a:cs typeface="Gotham Light"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rgbClr val="7F7F7F"/>
                </a:solidFill>
                <a:latin typeface="Gotham Light" pitchFamily="2" charset="0"/>
                <a:ea typeface="MS PGothic" panose="020B0600070205080204" pitchFamily="34" charset="-128"/>
                <a:cs typeface="Gotham Light" pitchFamily="2" charset="0"/>
              </a:defRPr>
            </a:lvl9pPr>
          </a:lstStyle>
          <a:p>
            <a:pPr algn="just" eaLnBrk="1" hangingPunct="1">
              <a:spcBef>
                <a:spcPct val="0"/>
              </a:spcBef>
              <a:buFont typeface="Arial" panose="020B0604020202020204" pitchFamily="34" charset="0"/>
              <a:buNone/>
            </a:pPr>
            <a:r>
              <a:rPr lang="es-ES" altLang="es-ES" dirty="0">
                <a:solidFill>
                  <a:schemeClr val="tx1">
                    <a:lumMod val="65000"/>
                    <a:lumOff val="35000"/>
                  </a:schemeClr>
                </a:solidFill>
                <a:latin typeface="Gotham Book" pitchFamily="50" charset="0"/>
                <a:cs typeface="Calibri" panose="020F0502020204030204" pitchFamily="34" charset="0"/>
              </a:rPr>
              <a:t>producto natural cuyos ingredientes poseen efectos positivos en la mejora de la función sexual femenina.</a:t>
            </a:r>
          </a:p>
        </p:txBody>
      </p:sp>
      <p:pic>
        <p:nvPicPr>
          <p:cNvPr id="4" name="Imagen 3"/>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Lst>
          </a:blip>
          <a:srcRect l="10074" t="65875" r="77195" b="25544"/>
          <a:stretch/>
        </p:blipFill>
        <p:spPr>
          <a:xfrm>
            <a:off x="2180079" y="3348697"/>
            <a:ext cx="2182943" cy="827302"/>
          </a:xfrm>
          <a:prstGeom prst="rect">
            <a:avLst/>
          </a:prstGeom>
        </p:spPr>
      </p:pic>
      <p:sp>
        <p:nvSpPr>
          <p:cNvPr id="9" name="Rectangle 9"/>
          <p:cNvSpPr>
            <a:spLocks noChangeArrowheads="1"/>
          </p:cNvSpPr>
          <p:nvPr/>
        </p:nvSpPr>
        <p:spPr bwMode="auto">
          <a:xfrm>
            <a:off x="5258259" y="2371413"/>
            <a:ext cx="5141441" cy="23903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Gotham Light" pitchFamily="2" charset="0"/>
                <a:ea typeface="MS PGothic" panose="020B0600070205080204" pitchFamily="34" charset="-128"/>
                <a:cs typeface="Gotham Light" pitchFamily="2" charset="0"/>
              </a:defRPr>
            </a:lvl1pPr>
            <a:lvl2pPr marL="742950" indent="-285750">
              <a:spcBef>
                <a:spcPct val="20000"/>
              </a:spcBef>
              <a:buFont typeface="Arial" panose="020B0604020202020204" pitchFamily="34" charset="0"/>
              <a:buChar char="–"/>
              <a:defRPr sz="2000">
                <a:solidFill>
                  <a:srgbClr val="7F7F7F"/>
                </a:solidFill>
                <a:latin typeface="Gotham Light" pitchFamily="2" charset="0"/>
                <a:ea typeface="MS PGothic" panose="020B0600070205080204" pitchFamily="34" charset="-128"/>
                <a:cs typeface="Gotham Light" pitchFamily="2" charset="0"/>
              </a:defRPr>
            </a:lvl2pPr>
            <a:lvl3pPr marL="1143000" indent="-228600">
              <a:spcBef>
                <a:spcPct val="20000"/>
              </a:spcBef>
              <a:buFont typeface="Arial" panose="020B0604020202020204" pitchFamily="34" charset="0"/>
              <a:buChar char="•"/>
              <a:defRPr>
                <a:solidFill>
                  <a:srgbClr val="7F7F7F"/>
                </a:solidFill>
                <a:latin typeface="Gotham Light" pitchFamily="2" charset="0"/>
                <a:ea typeface="MS PGothic" panose="020B0600070205080204" pitchFamily="34" charset="-128"/>
                <a:cs typeface="Gotham Light" pitchFamily="2" charset="0"/>
              </a:defRPr>
            </a:lvl3pPr>
            <a:lvl4pPr marL="1600200" indent="-228600">
              <a:spcBef>
                <a:spcPct val="20000"/>
              </a:spcBef>
              <a:buFont typeface="Arial" panose="020B0604020202020204" pitchFamily="34" charset="0"/>
              <a:buChar char="–"/>
              <a:defRPr sz="1600">
                <a:solidFill>
                  <a:srgbClr val="7F7F7F"/>
                </a:solidFill>
                <a:latin typeface="Gotham Light" pitchFamily="2" charset="0"/>
                <a:ea typeface="MS PGothic" panose="020B0600070205080204" pitchFamily="34" charset="-128"/>
                <a:cs typeface="Gotham Light" pitchFamily="2" charset="0"/>
              </a:defRPr>
            </a:lvl4pPr>
            <a:lvl5pPr marL="2057400" indent="-228600">
              <a:spcBef>
                <a:spcPct val="20000"/>
              </a:spcBef>
              <a:buFont typeface="Arial" panose="020B0604020202020204" pitchFamily="34" charset="0"/>
              <a:buChar char="»"/>
              <a:defRPr sz="1600">
                <a:solidFill>
                  <a:srgbClr val="7F7F7F"/>
                </a:solidFill>
                <a:latin typeface="Gotham Light" pitchFamily="2" charset="0"/>
                <a:ea typeface="MS PGothic" panose="020B0600070205080204" pitchFamily="34" charset="-128"/>
                <a:cs typeface="Gotham Light"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rgbClr val="7F7F7F"/>
                </a:solidFill>
                <a:latin typeface="Gotham Light" pitchFamily="2" charset="0"/>
                <a:ea typeface="MS PGothic" panose="020B0600070205080204" pitchFamily="34" charset="-128"/>
                <a:cs typeface="Gotham Light"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rgbClr val="7F7F7F"/>
                </a:solidFill>
                <a:latin typeface="Gotham Light" pitchFamily="2" charset="0"/>
                <a:ea typeface="MS PGothic" panose="020B0600070205080204" pitchFamily="34" charset="-128"/>
                <a:cs typeface="Gotham Light"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rgbClr val="7F7F7F"/>
                </a:solidFill>
                <a:latin typeface="Gotham Light" pitchFamily="2" charset="0"/>
                <a:ea typeface="MS PGothic" panose="020B0600070205080204" pitchFamily="34" charset="-128"/>
                <a:cs typeface="Gotham Light"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rgbClr val="7F7F7F"/>
                </a:solidFill>
                <a:latin typeface="Gotham Light" pitchFamily="2" charset="0"/>
                <a:ea typeface="MS PGothic" panose="020B0600070205080204" pitchFamily="34" charset="-128"/>
                <a:cs typeface="Gotham Light" pitchFamily="2" charset="0"/>
              </a:defRPr>
            </a:lvl9pPr>
          </a:lstStyle>
          <a:p>
            <a:pPr algn="ctr">
              <a:spcBef>
                <a:spcPct val="0"/>
              </a:spcBef>
              <a:buNone/>
            </a:pPr>
            <a:r>
              <a:rPr lang="es-ES" altLang="es-ES" sz="2000" dirty="0">
                <a:solidFill>
                  <a:schemeClr val="bg1">
                    <a:lumMod val="50000"/>
                  </a:schemeClr>
                </a:solidFill>
                <a:latin typeface="Gotham Book" pitchFamily="50" charset="0"/>
                <a:cs typeface="Calibri" panose="020F0502020204030204" pitchFamily="34" charset="0"/>
              </a:rPr>
              <a:t>INGREDIENTES:</a:t>
            </a:r>
          </a:p>
          <a:p>
            <a:pPr marL="171450" indent="-171450">
              <a:spcBef>
                <a:spcPct val="0"/>
              </a:spcBef>
            </a:pPr>
            <a:endParaRPr lang="es-ES" altLang="es-ES" sz="1100" dirty="0">
              <a:solidFill>
                <a:schemeClr val="bg1">
                  <a:lumMod val="50000"/>
                </a:schemeClr>
              </a:solidFill>
              <a:latin typeface="Gotham Book" pitchFamily="50" charset="0"/>
              <a:cs typeface="Calibri" panose="020F0502020204030204" pitchFamily="34" charset="0"/>
            </a:endParaRPr>
          </a:p>
          <a:p>
            <a:pPr marL="342900" indent="-342900">
              <a:lnSpc>
                <a:spcPct val="150000"/>
              </a:lnSpc>
              <a:spcBef>
                <a:spcPct val="0"/>
              </a:spcBef>
            </a:pPr>
            <a:r>
              <a:rPr lang="es-ES" altLang="es-ES" sz="2000" dirty="0">
                <a:solidFill>
                  <a:schemeClr val="bg1">
                    <a:lumMod val="50000"/>
                  </a:schemeClr>
                </a:solidFill>
                <a:effectLst>
                  <a:outerShdw blurRad="50800" dist="38100" dir="8100000" algn="tr" rotWithShape="0">
                    <a:prstClr val="black">
                      <a:alpha val="40000"/>
                    </a:prstClr>
                  </a:outerShdw>
                </a:effectLst>
                <a:latin typeface="Gotham Book" pitchFamily="50" charset="0"/>
                <a:cs typeface="Calibri" panose="020F0502020204030204" pitchFamily="34" charset="0"/>
              </a:rPr>
              <a:t>Trigonella </a:t>
            </a:r>
            <a:r>
              <a:rPr lang="es-ES" altLang="es-ES" sz="2000" dirty="0" err="1">
                <a:solidFill>
                  <a:schemeClr val="bg1">
                    <a:lumMod val="50000"/>
                  </a:schemeClr>
                </a:solidFill>
                <a:effectLst>
                  <a:outerShdw blurRad="50800" dist="38100" dir="8100000" algn="tr" rotWithShape="0">
                    <a:prstClr val="black">
                      <a:alpha val="40000"/>
                    </a:prstClr>
                  </a:outerShdw>
                </a:effectLst>
                <a:latin typeface="Gotham Book" pitchFamily="50" charset="0"/>
                <a:cs typeface="Calibri" panose="020F0502020204030204" pitchFamily="34" charset="0"/>
              </a:rPr>
              <a:t>foenum-graecum</a:t>
            </a:r>
            <a:endParaRPr lang="es-ES" altLang="es-ES" sz="2000" dirty="0">
              <a:solidFill>
                <a:schemeClr val="bg1">
                  <a:lumMod val="50000"/>
                </a:schemeClr>
              </a:solidFill>
              <a:effectLst>
                <a:outerShdw blurRad="50800" dist="38100" dir="8100000" algn="tr" rotWithShape="0">
                  <a:prstClr val="black">
                    <a:alpha val="40000"/>
                  </a:prstClr>
                </a:outerShdw>
              </a:effectLst>
              <a:latin typeface="Gotham Book" pitchFamily="50" charset="0"/>
              <a:cs typeface="Calibri" panose="020F0502020204030204" pitchFamily="34" charset="0"/>
            </a:endParaRPr>
          </a:p>
          <a:p>
            <a:pPr marL="342900" indent="-342900">
              <a:lnSpc>
                <a:spcPct val="150000"/>
              </a:lnSpc>
              <a:spcBef>
                <a:spcPct val="0"/>
              </a:spcBef>
            </a:pPr>
            <a:r>
              <a:rPr lang="es-ES" altLang="es-ES" sz="2000" dirty="0">
                <a:solidFill>
                  <a:schemeClr val="bg1">
                    <a:lumMod val="50000"/>
                  </a:schemeClr>
                </a:solidFill>
                <a:effectLst>
                  <a:outerShdw blurRad="50800" dist="38100" dir="8100000" algn="tr" rotWithShape="0">
                    <a:prstClr val="black">
                      <a:alpha val="40000"/>
                    </a:prstClr>
                  </a:outerShdw>
                </a:effectLst>
                <a:latin typeface="Gotham Book" pitchFamily="50" charset="0"/>
                <a:cs typeface="Calibri" panose="020F0502020204030204" pitchFamily="34" charset="0"/>
              </a:rPr>
              <a:t>Tribulus </a:t>
            </a:r>
            <a:r>
              <a:rPr lang="es-ES" altLang="es-ES" sz="2000" dirty="0" err="1">
                <a:solidFill>
                  <a:schemeClr val="bg1">
                    <a:lumMod val="50000"/>
                  </a:schemeClr>
                </a:solidFill>
                <a:effectLst>
                  <a:outerShdw blurRad="50800" dist="38100" dir="8100000" algn="tr" rotWithShape="0">
                    <a:prstClr val="black">
                      <a:alpha val="40000"/>
                    </a:prstClr>
                  </a:outerShdw>
                </a:effectLst>
                <a:latin typeface="Gotham Book" pitchFamily="50" charset="0"/>
                <a:cs typeface="Calibri" panose="020F0502020204030204" pitchFamily="34" charset="0"/>
              </a:rPr>
              <a:t>terrestris</a:t>
            </a:r>
            <a:endParaRPr lang="es-ES" altLang="es-ES" sz="2000" dirty="0">
              <a:solidFill>
                <a:schemeClr val="bg1">
                  <a:lumMod val="50000"/>
                </a:schemeClr>
              </a:solidFill>
              <a:effectLst>
                <a:outerShdw blurRad="50800" dist="38100" dir="8100000" algn="tr" rotWithShape="0">
                  <a:prstClr val="black">
                    <a:alpha val="40000"/>
                  </a:prstClr>
                </a:outerShdw>
              </a:effectLst>
              <a:latin typeface="Gotham Book" pitchFamily="50" charset="0"/>
              <a:cs typeface="Calibri" panose="020F0502020204030204" pitchFamily="34" charset="0"/>
            </a:endParaRPr>
          </a:p>
          <a:p>
            <a:pPr marL="342900" indent="-342900">
              <a:lnSpc>
                <a:spcPct val="150000"/>
              </a:lnSpc>
              <a:spcBef>
                <a:spcPct val="0"/>
              </a:spcBef>
            </a:pPr>
            <a:r>
              <a:rPr lang="es-ES" altLang="es-ES" sz="2000" dirty="0" err="1">
                <a:solidFill>
                  <a:schemeClr val="bg1">
                    <a:lumMod val="50000"/>
                  </a:schemeClr>
                </a:solidFill>
                <a:effectLst>
                  <a:outerShdw blurRad="50800" dist="38100" dir="8100000" algn="tr" rotWithShape="0">
                    <a:prstClr val="black">
                      <a:alpha val="40000"/>
                    </a:prstClr>
                  </a:outerShdw>
                </a:effectLst>
                <a:latin typeface="Gotham Book" pitchFamily="50" charset="0"/>
                <a:cs typeface="Calibri" panose="020F0502020204030204" pitchFamily="34" charset="0"/>
              </a:rPr>
              <a:t>Damiana</a:t>
            </a:r>
            <a:r>
              <a:rPr lang="es-ES" altLang="es-ES" sz="2000" dirty="0">
                <a:solidFill>
                  <a:schemeClr val="bg1">
                    <a:lumMod val="50000"/>
                  </a:schemeClr>
                </a:solidFill>
                <a:effectLst>
                  <a:outerShdw blurRad="50800" dist="38100" dir="8100000" algn="tr" rotWithShape="0">
                    <a:prstClr val="black">
                      <a:alpha val="40000"/>
                    </a:prstClr>
                  </a:outerShdw>
                </a:effectLst>
                <a:latin typeface="Gotham Book" pitchFamily="50" charset="0"/>
                <a:cs typeface="Calibri" panose="020F0502020204030204" pitchFamily="34" charset="0"/>
              </a:rPr>
              <a:t> (</a:t>
            </a:r>
            <a:r>
              <a:rPr lang="es-ES" altLang="es-ES" sz="2000" dirty="0" err="1">
                <a:solidFill>
                  <a:schemeClr val="bg1">
                    <a:lumMod val="50000"/>
                  </a:schemeClr>
                </a:solidFill>
                <a:effectLst>
                  <a:outerShdw blurRad="50800" dist="38100" dir="8100000" algn="tr" rotWithShape="0">
                    <a:prstClr val="black">
                      <a:alpha val="40000"/>
                    </a:prstClr>
                  </a:outerShdw>
                </a:effectLst>
                <a:latin typeface="Gotham Book" pitchFamily="50" charset="0"/>
                <a:cs typeface="Calibri" panose="020F0502020204030204" pitchFamily="34" charset="0"/>
              </a:rPr>
              <a:t>Tumera</a:t>
            </a:r>
            <a:r>
              <a:rPr lang="es-ES" altLang="es-ES" sz="2000" dirty="0">
                <a:solidFill>
                  <a:schemeClr val="bg1">
                    <a:lumMod val="50000"/>
                  </a:schemeClr>
                </a:solidFill>
                <a:effectLst>
                  <a:outerShdw blurRad="50800" dist="38100" dir="8100000" algn="tr" rotWithShape="0">
                    <a:prstClr val="black">
                      <a:alpha val="40000"/>
                    </a:prstClr>
                  </a:outerShdw>
                </a:effectLst>
                <a:latin typeface="Gotham Book" pitchFamily="50" charset="0"/>
                <a:cs typeface="Calibri" panose="020F0502020204030204" pitchFamily="34" charset="0"/>
              </a:rPr>
              <a:t> </a:t>
            </a:r>
            <a:r>
              <a:rPr lang="es-ES" altLang="es-ES" sz="2000" dirty="0" err="1">
                <a:solidFill>
                  <a:schemeClr val="bg1">
                    <a:lumMod val="50000"/>
                  </a:schemeClr>
                </a:solidFill>
                <a:effectLst>
                  <a:outerShdw blurRad="50800" dist="38100" dir="8100000" algn="tr" rotWithShape="0">
                    <a:prstClr val="black">
                      <a:alpha val="40000"/>
                    </a:prstClr>
                  </a:outerShdw>
                </a:effectLst>
                <a:latin typeface="Gotham Book" pitchFamily="50" charset="0"/>
                <a:cs typeface="Calibri" panose="020F0502020204030204" pitchFamily="34" charset="0"/>
              </a:rPr>
              <a:t>aphrodisiaca</a:t>
            </a:r>
            <a:r>
              <a:rPr lang="es-ES" altLang="es-ES" sz="2000" dirty="0">
                <a:solidFill>
                  <a:schemeClr val="bg1">
                    <a:lumMod val="50000"/>
                  </a:schemeClr>
                </a:solidFill>
                <a:effectLst>
                  <a:outerShdw blurRad="50800" dist="38100" dir="8100000" algn="tr" rotWithShape="0">
                    <a:prstClr val="black">
                      <a:alpha val="40000"/>
                    </a:prstClr>
                  </a:outerShdw>
                </a:effectLst>
                <a:latin typeface="Gotham Book" pitchFamily="50" charset="0"/>
                <a:cs typeface="Calibri" panose="020F0502020204030204" pitchFamily="34" charset="0"/>
              </a:rPr>
              <a:t>)</a:t>
            </a:r>
          </a:p>
          <a:p>
            <a:pPr marL="342900" indent="-342900">
              <a:lnSpc>
                <a:spcPct val="150000"/>
              </a:lnSpc>
              <a:spcBef>
                <a:spcPct val="0"/>
              </a:spcBef>
            </a:pPr>
            <a:r>
              <a:rPr lang="es-ES" altLang="es-ES" sz="2000" dirty="0">
                <a:solidFill>
                  <a:schemeClr val="bg1">
                    <a:lumMod val="50000"/>
                  </a:schemeClr>
                </a:solidFill>
                <a:effectLst>
                  <a:outerShdw blurRad="50800" dist="38100" dir="8100000" algn="tr" rotWithShape="0">
                    <a:prstClr val="black">
                      <a:alpha val="40000"/>
                    </a:prstClr>
                  </a:outerShdw>
                </a:effectLst>
                <a:latin typeface="Gotham Book" pitchFamily="50" charset="0"/>
                <a:cs typeface="Calibri" panose="020F0502020204030204" pitchFamily="34" charset="0"/>
              </a:rPr>
              <a:t>Ginkgo </a:t>
            </a:r>
            <a:r>
              <a:rPr lang="es-ES" altLang="es-ES" sz="2000" dirty="0" err="1">
                <a:solidFill>
                  <a:schemeClr val="bg1">
                    <a:lumMod val="50000"/>
                  </a:schemeClr>
                </a:solidFill>
                <a:effectLst>
                  <a:outerShdw blurRad="50800" dist="38100" dir="8100000" algn="tr" rotWithShape="0">
                    <a:prstClr val="black">
                      <a:alpha val="40000"/>
                    </a:prstClr>
                  </a:outerShdw>
                </a:effectLst>
                <a:latin typeface="Gotham Book" pitchFamily="50" charset="0"/>
                <a:cs typeface="Calibri" panose="020F0502020204030204" pitchFamily="34" charset="0"/>
              </a:rPr>
              <a:t>biloba</a:t>
            </a:r>
            <a:endParaRPr lang="es-ES" altLang="es-ES" sz="2000" dirty="0">
              <a:solidFill>
                <a:schemeClr val="bg1">
                  <a:lumMod val="50000"/>
                </a:schemeClr>
              </a:solidFill>
              <a:effectLst>
                <a:outerShdw blurRad="50800" dist="38100" dir="8100000" algn="tr" rotWithShape="0">
                  <a:prstClr val="black">
                    <a:alpha val="40000"/>
                  </a:prstClr>
                </a:outerShdw>
              </a:effectLst>
              <a:latin typeface="Gotham Book" pitchFamily="50" charset="0"/>
              <a:cs typeface="Calibri" panose="020F0502020204030204" pitchFamily="34" charset="0"/>
            </a:endParaRPr>
          </a:p>
        </p:txBody>
      </p:sp>
      <p:grpSp>
        <p:nvGrpSpPr>
          <p:cNvPr id="6" name="Grupo 5">
            <a:extLst>
              <a:ext uri="{FF2B5EF4-FFF2-40B4-BE49-F238E27FC236}">
                <a16:creationId xmlns:a16="http://schemas.microsoft.com/office/drawing/2014/main" id="{12073E00-8E10-2F4E-81A8-8C185F6E8771}"/>
              </a:ext>
            </a:extLst>
          </p:cNvPr>
          <p:cNvGrpSpPr/>
          <p:nvPr/>
        </p:nvGrpSpPr>
        <p:grpSpPr>
          <a:xfrm>
            <a:off x="79430" y="12686"/>
            <a:ext cx="12018482" cy="6863446"/>
            <a:chOff x="84609" y="-489387"/>
            <a:chExt cx="12018482" cy="6863446"/>
          </a:xfrm>
        </p:grpSpPr>
        <p:sp>
          <p:nvSpPr>
            <p:cNvPr id="7" name="Rectángulo 6">
              <a:extLst>
                <a:ext uri="{FF2B5EF4-FFF2-40B4-BE49-F238E27FC236}">
                  <a16:creationId xmlns:a16="http://schemas.microsoft.com/office/drawing/2014/main" id="{B1FDD41E-5F00-1240-B37C-45ED91A1AD57}"/>
                </a:ext>
              </a:extLst>
            </p:cNvPr>
            <p:cNvSpPr/>
            <p:nvPr/>
          </p:nvSpPr>
          <p:spPr>
            <a:xfrm>
              <a:off x="84609" y="-489387"/>
              <a:ext cx="2100649" cy="1252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75391AA4-BF74-6847-B74E-632A610C81F6}"/>
                </a:ext>
              </a:extLst>
            </p:cNvPr>
            <p:cNvSpPr/>
            <p:nvPr/>
          </p:nvSpPr>
          <p:spPr>
            <a:xfrm>
              <a:off x="10727371" y="5557434"/>
              <a:ext cx="1375720" cy="8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0" name="Grupo 9">
            <a:extLst>
              <a:ext uri="{FF2B5EF4-FFF2-40B4-BE49-F238E27FC236}">
                <a16:creationId xmlns:a16="http://schemas.microsoft.com/office/drawing/2014/main" id="{1382DD6F-4EBA-FB4B-9E8A-62205B64A7E2}"/>
              </a:ext>
            </a:extLst>
          </p:cNvPr>
          <p:cNvGrpSpPr/>
          <p:nvPr/>
        </p:nvGrpSpPr>
        <p:grpSpPr>
          <a:xfrm>
            <a:off x="9903951" y="346868"/>
            <a:ext cx="2100649" cy="632307"/>
            <a:chOff x="10521387" y="346868"/>
            <a:chExt cx="1483213" cy="632307"/>
          </a:xfrm>
        </p:grpSpPr>
        <p:sp>
          <p:nvSpPr>
            <p:cNvPr id="11" name="Rectángulo: esquinas redondeadas 26">
              <a:extLst>
                <a:ext uri="{FF2B5EF4-FFF2-40B4-BE49-F238E27FC236}">
                  <a16:creationId xmlns:a16="http://schemas.microsoft.com/office/drawing/2014/main" id="{16FEC69E-CE57-214B-B601-A339F6569838}"/>
                </a:ext>
              </a:extLst>
            </p:cNvPr>
            <p:cNvSpPr/>
            <p:nvPr/>
          </p:nvSpPr>
          <p:spPr>
            <a:xfrm>
              <a:off x="10521387" y="394400"/>
              <a:ext cx="1483213" cy="584775"/>
            </a:xfrm>
            <a:prstGeom prst="roundRect">
              <a:avLst/>
            </a:prstGeom>
            <a:solidFill>
              <a:srgbClr val="EBE1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7030A0"/>
                  </a:solidFill>
                </a:rPr>
                <a:t>Vitalidad   </a:t>
              </a:r>
            </a:p>
            <a:p>
              <a:pPr algn="ctr"/>
              <a:r>
                <a:rPr lang="es-ES" b="1" dirty="0">
                  <a:solidFill>
                    <a:srgbClr val="7030A0"/>
                  </a:solidFill>
                </a:rPr>
                <a:t>Deseo Sexual</a:t>
              </a:r>
              <a:endParaRPr lang="es-ES" dirty="0">
                <a:solidFill>
                  <a:srgbClr val="7030A0"/>
                </a:solidFill>
              </a:endParaRPr>
            </a:p>
          </p:txBody>
        </p:sp>
        <p:sp>
          <p:nvSpPr>
            <p:cNvPr id="12" name="CuadroTexto 11">
              <a:extLst>
                <a:ext uri="{FF2B5EF4-FFF2-40B4-BE49-F238E27FC236}">
                  <a16:creationId xmlns:a16="http://schemas.microsoft.com/office/drawing/2014/main" id="{9A15E12C-1E68-224E-95B9-A56553E5A546}"/>
                </a:ext>
              </a:extLst>
            </p:cNvPr>
            <p:cNvSpPr txBox="1"/>
            <p:nvPr/>
          </p:nvSpPr>
          <p:spPr>
            <a:xfrm>
              <a:off x="10521387" y="346868"/>
              <a:ext cx="344760" cy="584775"/>
            </a:xfrm>
            <a:prstGeom prst="rect">
              <a:avLst/>
            </a:prstGeom>
            <a:noFill/>
          </p:spPr>
          <p:txBody>
            <a:bodyPr wrap="square" rtlCol="0">
              <a:spAutoFit/>
            </a:bodyPr>
            <a:lstStyle/>
            <a:p>
              <a:r>
                <a:rPr lang="es-ES" sz="3200" b="1" dirty="0">
                  <a:ln w="10160">
                    <a:solidFill>
                      <a:srgbClr val="692479"/>
                    </a:solidFill>
                    <a:prstDash val="solid"/>
                  </a:ln>
                  <a:solidFill>
                    <a:srgbClr val="FFFFFF"/>
                  </a:solidFill>
                  <a:effectLst>
                    <a:outerShdw blurRad="38100" dist="22860" dir="5400000" algn="tl" rotWithShape="0">
                      <a:srgbClr val="000000">
                        <a:alpha val="30000"/>
                      </a:srgbClr>
                    </a:outerShdw>
                  </a:effectLst>
                </a:rPr>
                <a:t>2</a:t>
              </a:r>
            </a:p>
          </p:txBody>
        </p:sp>
      </p:grpSp>
      <p:sp>
        <p:nvSpPr>
          <p:cNvPr id="13" name="CuadroTexto 12">
            <a:extLst>
              <a:ext uri="{FF2B5EF4-FFF2-40B4-BE49-F238E27FC236}">
                <a16:creationId xmlns:a16="http://schemas.microsoft.com/office/drawing/2014/main" id="{23DE4F3C-F974-4D47-963B-5AFF55ABEB37}"/>
              </a:ext>
            </a:extLst>
          </p:cNvPr>
          <p:cNvSpPr txBox="1"/>
          <p:nvPr/>
        </p:nvSpPr>
        <p:spPr>
          <a:xfrm>
            <a:off x="2823617" y="98941"/>
            <a:ext cx="6544765" cy="584775"/>
          </a:xfrm>
          <a:prstGeom prst="rect">
            <a:avLst/>
          </a:prstGeom>
          <a:noFill/>
        </p:spPr>
        <p:txBody>
          <a:bodyPr wrap="square" rtlCol="0">
            <a:spAutoFit/>
          </a:bodyPr>
          <a:lstStyle/>
          <a:p>
            <a:r>
              <a:rPr lang="es-ES" sz="3200" dirty="0">
                <a:solidFill>
                  <a:srgbClr val="7030A0"/>
                </a:solidFill>
              </a:rPr>
              <a:t>MANEJO INTEGRAL EN MENOPAUSIA </a:t>
            </a:r>
          </a:p>
        </p:txBody>
      </p:sp>
    </p:spTree>
    <p:extLst>
      <p:ext uri="{BB962C8B-B14F-4D97-AF65-F5344CB8AC3E}">
        <p14:creationId xmlns:p14="http://schemas.microsoft.com/office/powerpoint/2010/main" val="39609297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esquinas redondeadas 15">
            <a:extLst>
              <a:ext uri="{FF2B5EF4-FFF2-40B4-BE49-F238E27FC236}">
                <a16:creationId xmlns:a16="http://schemas.microsoft.com/office/drawing/2014/main" id="{F4EB6E63-4A39-45DD-8257-C1DAF4096A21}"/>
              </a:ext>
            </a:extLst>
          </p:cNvPr>
          <p:cNvSpPr/>
          <p:nvPr/>
        </p:nvSpPr>
        <p:spPr>
          <a:xfrm>
            <a:off x="3150138" y="1841596"/>
            <a:ext cx="7645106" cy="1948396"/>
          </a:xfrm>
          <a:prstGeom prst="roundRect">
            <a:avLst/>
          </a:prstGeom>
          <a:noFill/>
          <a:ln w="19050">
            <a:solidFill>
              <a:srgbClr val="B09636"/>
            </a:solid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p>
            <a:r>
              <a:rPr lang="es-ES" sz="2000" b="1" dirty="0" err="1">
                <a:solidFill>
                  <a:srgbClr val="B09636"/>
                </a:solidFill>
                <a:latin typeface="Gotham Book" panose="02000603040000020004" pitchFamily="2" charset="0"/>
              </a:rPr>
              <a:t>Trigonella</a:t>
            </a:r>
            <a:r>
              <a:rPr lang="es-ES" sz="2000" b="1" dirty="0">
                <a:solidFill>
                  <a:srgbClr val="B09636"/>
                </a:solidFill>
                <a:latin typeface="Gotham Book" panose="02000603040000020004" pitchFamily="2" charset="0"/>
              </a:rPr>
              <a:t>, Tribulus, Damiana, </a:t>
            </a:r>
            <a:r>
              <a:rPr lang="es-ES" sz="2000" b="1" dirty="0" err="1">
                <a:solidFill>
                  <a:srgbClr val="B09636"/>
                </a:solidFill>
                <a:latin typeface="Gotham Book" panose="02000603040000020004" pitchFamily="2" charset="0"/>
              </a:rPr>
              <a:t>Fitosomas</a:t>
            </a:r>
            <a:r>
              <a:rPr lang="es-ES" sz="2000" b="1" dirty="0">
                <a:solidFill>
                  <a:srgbClr val="B09636"/>
                </a:solidFill>
                <a:latin typeface="Gotham Book" panose="02000603040000020004" pitchFamily="2" charset="0"/>
              </a:rPr>
              <a:t> de Ginkgo Biloba</a:t>
            </a:r>
          </a:p>
          <a:p>
            <a:pPr marL="285750" indent="-285750">
              <a:buClr>
                <a:srgbClr val="B09636"/>
              </a:buClr>
              <a:buFont typeface="Arial" panose="020B0604020202020204" pitchFamily="34" charset="0"/>
              <a:buChar char="•"/>
            </a:pPr>
            <a:r>
              <a:rPr lang="es-ES" sz="2000" dirty="0">
                <a:solidFill>
                  <a:schemeClr val="bg2">
                    <a:lumMod val="50000"/>
                  </a:schemeClr>
                </a:solidFill>
                <a:latin typeface="Gotham Book" panose="02000603040000020004" pitchFamily="2" charset="0"/>
              </a:rPr>
              <a:t>Mejoran la</a:t>
            </a:r>
            <a:r>
              <a:rPr lang="es-ES" sz="2000" b="1" dirty="0">
                <a:solidFill>
                  <a:schemeClr val="bg2">
                    <a:lumMod val="50000"/>
                  </a:schemeClr>
                </a:solidFill>
                <a:latin typeface="Gotham Book" panose="02000603040000020004" pitchFamily="2" charset="0"/>
              </a:rPr>
              <a:t> función sexual</a:t>
            </a:r>
          </a:p>
          <a:p>
            <a:pPr marL="285750" indent="-285750">
              <a:buClr>
                <a:srgbClr val="B09636"/>
              </a:buClr>
              <a:buFont typeface="Arial" panose="020B0604020202020204" pitchFamily="34" charset="0"/>
              <a:buChar char="•"/>
            </a:pPr>
            <a:r>
              <a:rPr lang="es-ES" sz="2000" dirty="0">
                <a:solidFill>
                  <a:schemeClr val="bg2">
                    <a:lumMod val="50000"/>
                  </a:schemeClr>
                </a:solidFill>
                <a:latin typeface="Gotham Book" panose="02000603040000020004" pitchFamily="2" charset="0"/>
              </a:rPr>
              <a:t>Mejoran los niveles de hormonas relacionadas</a:t>
            </a:r>
          </a:p>
          <a:p>
            <a:pPr marL="285750" indent="-285750">
              <a:buClr>
                <a:srgbClr val="B09636"/>
              </a:buClr>
              <a:buFont typeface="Arial" panose="020B0604020202020204" pitchFamily="34" charset="0"/>
              <a:buChar char="•"/>
            </a:pPr>
            <a:r>
              <a:rPr lang="es-ES" sz="2000" dirty="0">
                <a:solidFill>
                  <a:schemeClr val="bg2">
                    <a:lumMod val="50000"/>
                  </a:schemeClr>
                </a:solidFill>
                <a:latin typeface="Gotham Book" panose="02000603040000020004" pitchFamily="2" charset="0"/>
              </a:rPr>
              <a:t>Resultados observados desde el 2do mes  </a:t>
            </a:r>
          </a:p>
        </p:txBody>
      </p:sp>
      <p:sp>
        <p:nvSpPr>
          <p:cNvPr id="17" name="Rectángulo: esquinas redondeadas 16">
            <a:extLst>
              <a:ext uri="{FF2B5EF4-FFF2-40B4-BE49-F238E27FC236}">
                <a16:creationId xmlns:a16="http://schemas.microsoft.com/office/drawing/2014/main" id="{8A76FE0C-3BE9-429E-B8E2-DAF73BE44320}"/>
              </a:ext>
            </a:extLst>
          </p:cNvPr>
          <p:cNvSpPr/>
          <p:nvPr/>
        </p:nvSpPr>
        <p:spPr>
          <a:xfrm>
            <a:off x="3150137" y="4304863"/>
            <a:ext cx="7645107" cy="1617163"/>
          </a:xfrm>
          <a:prstGeom prst="roundRect">
            <a:avLst/>
          </a:prstGeom>
          <a:noFill/>
          <a:ln w="19050">
            <a:solidFill>
              <a:srgbClr val="B09636"/>
            </a:solid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p>
            <a:pPr>
              <a:lnSpc>
                <a:spcPct val="150000"/>
              </a:lnSpc>
            </a:pPr>
            <a:r>
              <a:rPr lang="es-ES" sz="2000" b="1" dirty="0">
                <a:solidFill>
                  <a:srgbClr val="B09636"/>
                </a:solidFill>
                <a:latin typeface="Gotham Book" panose="02000603040000020004" pitchFamily="2" charset="0"/>
              </a:rPr>
              <a:t> Tribulus , Complejo vitamínico B  y selenio:</a:t>
            </a:r>
          </a:p>
          <a:p>
            <a:pPr marL="285750" indent="-285750">
              <a:buClr>
                <a:srgbClr val="B09636"/>
              </a:buClr>
              <a:buFont typeface="Arial" panose="020B0604020202020204" pitchFamily="34" charset="0"/>
              <a:buChar char="•"/>
            </a:pPr>
            <a:r>
              <a:rPr lang="es-ES" sz="2000" dirty="0">
                <a:solidFill>
                  <a:schemeClr val="bg2">
                    <a:lumMod val="50000"/>
                  </a:schemeClr>
                </a:solidFill>
                <a:latin typeface="Gotham Book" panose="02000603040000020004" pitchFamily="2" charset="0"/>
              </a:rPr>
              <a:t>Mejoran la </a:t>
            </a:r>
            <a:r>
              <a:rPr lang="es-ES" sz="2000" b="1" dirty="0">
                <a:solidFill>
                  <a:schemeClr val="bg2">
                    <a:lumMod val="50000"/>
                  </a:schemeClr>
                </a:solidFill>
                <a:latin typeface="Gotham Book" panose="02000603040000020004" pitchFamily="2" charset="0"/>
              </a:rPr>
              <a:t>vitalidad</a:t>
            </a:r>
            <a:r>
              <a:rPr lang="es-ES" sz="2000" dirty="0">
                <a:solidFill>
                  <a:schemeClr val="bg2">
                    <a:lumMod val="50000"/>
                  </a:schemeClr>
                </a:solidFill>
                <a:latin typeface="Gotham Book" panose="02000603040000020004" pitchFamily="2" charset="0"/>
              </a:rPr>
              <a:t> y el desempeño físico </a:t>
            </a:r>
          </a:p>
          <a:p>
            <a:pPr marL="285750" indent="-285750">
              <a:buClr>
                <a:srgbClr val="B09636"/>
              </a:buClr>
              <a:buFont typeface="Arial" panose="020B0604020202020204" pitchFamily="34" charset="0"/>
              <a:buChar char="•"/>
            </a:pPr>
            <a:r>
              <a:rPr lang="es-ES" sz="2000" dirty="0">
                <a:solidFill>
                  <a:schemeClr val="bg2">
                    <a:lumMod val="50000"/>
                  </a:schemeClr>
                </a:solidFill>
                <a:latin typeface="Gotham Book" panose="02000603040000020004" pitchFamily="2" charset="0"/>
              </a:rPr>
              <a:t>Mejoran el </a:t>
            </a:r>
            <a:r>
              <a:rPr lang="es-ES" sz="2000" b="1" dirty="0">
                <a:solidFill>
                  <a:schemeClr val="bg2">
                    <a:lumMod val="50000"/>
                  </a:schemeClr>
                </a:solidFill>
                <a:latin typeface="Gotham Book" panose="02000603040000020004" pitchFamily="2" charset="0"/>
              </a:rPr>
              <a:t>bienestar general</a:t>
            </a:r>
          </a:p>
          <a:p>
            <a:pPr marL="285750" indent="-285750">
              <a:buClr>
                <a:srgbClr val="B09636"/>
              </a:buClr>
              <a:buFont typeface="Arial" panose="020B0604020202020204" pitchFamily="34" charset="0"/>
              <a:buChar char="•"/>
            </a:pPr>
            <a:r>
              <a:rPr lang="es-ES" sz="2000" dirty="0">
                <a:solidFill>
                  <a:schemeClr val="bg2">
                    <a:lumMod val="50000"/>
                  </a:schemeClr>
                </a:solidFill>
                <a:latin typeface="Gotham Book" panose="02000603040000020004" pitchFamily="2" charset="0"/>
              </a:rPr>
              <a:t>Efectos notorios </a:t>
            </a:r>
            <a:r>
              <a:rPr lang="es-ES" sz="2000" b="1" dirty="0">
                <a:solidFill>
                  <a:srgbClr val="B09636"/>
                </a:solidFill>
                <a:latin typeface="Gotham Book" panose="02000603040000020004" pitchFamily="2" charset="0"/>
              </a:rPr>
              <a:t>desde la 1ra semana</a:t>
            </a:r>
          </a:p>
        </p:txBody>
      </p:sp>
      <p:sp>
        <p:nvSpPr>
          <p:cNvPr id="9" name="Rectángulo: esquinas redondeadas 8">
            <a:extLst>
              <a:ext uri="{FF2B5EF4-FFF2-40B4-BE49-F238E27FC236}">
                <a16:creationId xmlns:a16="http://schemas.microsoft.com/office/drawing/2014/main" id="{1329555E-B86F-4AD3-9203-6C8F498D7D8A}"/>
              </a:ext>
            </a:extLst>
          </p:cNvPr>
          <p:cNvSpPr/>
          <p:nvPr/>
        </p:nvSpPr>
        <p:spPr>
          <a:xfrm rot="16200000">
            <a:off x="2020553" y="2392684"/>
            <a:ext cx="2400492" cy="804041"/>
          </a:xfrm>
          <a:prstGeom prst="roundRect">
            <a:avLst/>
          </a:prstGeom>
          <a:solidFill>
            <a:srgbClr val="B09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a:t>DESEO SEXUAL</a:t>
            </a:r>
          </a:p>
        </p:txBody>
      </p:sp>
      <p:sp>
        <p:nvSpPr>
          <p:cNvPr id="18" name="Rectángulo: esquinas redondeadas 17">
            <a:extLst>
              <a:ext uri="{FF2B5EF4-FFF2-40B4-BE49-F238E27FC236}">
                <a16:creationId xmlns:a16="http://schemas.microsoft.com/office/drawing/2014/main" id="{7EC29483-0985-4589-90C0-AB7F6A720667}"/>
              </a:ext>
            </a:extLst>
          </p:cNvPr>
          <p:cNvSpPr/>
          <p:nvPr/>
        </p:nvSpPr>
        <p:spPr>
          <a:xfrm rot="16200000">
            <a:off x="2192011" y="4736112"/>
            <a:ext cx="2071459" cy="804041"/>
          </a:xfrm>
          <a:prstGeom prst="roundRect">
            <a:avLst/>
          </a:prstGeom>
          <a:solidFill>
            <a:srgbClr val="8F48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a:t>VITALIDAD</a:t>
            </a:r>
          </a:p>
        </p:txBody>
      </p:sp>
      <p:sp>
        <p:nvSpPr>
          <p:cNvPr id="12" name="Titre 1">
            <a:extLst>
              <a:ext uri="{FF2B5EF4-FFF2-40B4-BE49-F238E27FC236}">
                <a16:creationId xmlns:a16="http://schemas.microsoft.com/office/drawing/2014/main" id="{9271F23E-3BA9-40F9-B3A4-B4B3656573C8}"/>
              </a:ext>
            </a:extLst>
          </p:cNvPr>
          <p:cNvSpPr>
            <a:spLocks noGrp="1"/>
          </p:cNvSpPr>
          <p:nvPr>
            <p:ph type="title"/>
          </p:nvPr>
        </p:nvSpPr>
        <p:spPr>
          <a:xfrm>
            <a:off x="838200" y="451276"/>
            <a:ext cx="10515600" cy="1325563"/>
          </a:xfrm>
        </p:spPr>
        <p:txBody>
          <a:bodyPr>
            <a:normAutofit/>
          </a:bodyPr>
          <a:lstStyle/>
          <a:p>
            <a:pPr algn="ctr">
              <a:lnSpc>
                <a:spcPct val="150000"/>
              </a:lnSpc>
            </a:pPr>
            <a:r>
              <a:rPr lang="es-ES" sz="2800" dirty="0">
                <a:solidFill>
                  <a:srgbClr val="7030A0"/>
                </a:solidFill>
                <a:latin typeface="Calibri" panose="020F0502020204030204" pitchFamily="34" charset="0"/>
              </a:rPr>
              <a:t>ENERGÍA, VITALIDAD y DESEO SEXUAL</a:t>
            </a:r>
            <a:endParaRPr lang="fr-FR" sz="2800" dirty="0">
              <a:solidFill>
                <a:srgbClr val="7030A0"/>
              </a:solidFill>
              <a:latin typeface="Calibri" panose="020F0502020204030204" pitchFamily="34" charset="0"/>
            </a:endParaRPr>
          </a:p>
        </p:txBody>
      </p:sp>
      <p:pic>
        <p:nvPicPr>
          <p:cNvPr id="10" name="Imagen 9" descr="Texto&#10;&#10;Descripción generada automáticamente">
            <a:extLst>
              <a:ext uri="{FF2B5EF4-FFF2-40B4-BE49-F238E27FC236}">
                <a16:creationId xmlns:a16="http://schemas.microsoft.com/office/drawing/2014/main" id="{32F5264B-0DD2-4772-A48F-2A5E506AEF2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35903" y="2374121"/>
            <a:ext cx="2362599" cy="2700608"/>
          </a:xfrm>
          <a:prstGeom prst="rect">
            <a:avLst/>
          </a:prstGeom>
        </p:spPr>
      </p:pic>
      <p:pic>
        <p:nvPicPr>
          <p:cNvPr id="21" name="Imagen 20">
            <a:extLst>
              <a:ext uri="{FF2B5EF4-FFF2-40B4-BE49-F238E27FC236}">
                <a16:creationId xmlns:a16="http://schemas.microsoft.com/office/drawing/2014/main" id="{70CD87F7-F7DC-4463-B6C0-F97EAFF3FE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38" t="11401" r="4433" b="9803"/>
          <a:stretch/>
        </p:blipFill>
        <p:spPr>
          <a:xfrm>
            <a:off x="9116683" y="4696433"/>
            <a:ext cx="1305560" cy="756591"/>
          </a:xfrm>
          <a:prstGeom prst="rect">
            <a:avLst/>
          </a:prstGeom>
        </p:spPr>
      </p:pic>
      <p:pic>
        <p:nvPicPr>
          <p:cNvPr id="22" name="Imagen 21">
            <a:extLst>
              <a:ext uri="{FF2B5EF4-FFF2-40B4-BE49-F238E27FC236}">
                <a16:creationId xmlns:a16="http://schemas.microsoft.com/office/drawing/2014/main" id="{CB6CE90C-9C5C-49C4-82F3-25033E37872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654651" y="4339085"/>
            <a:ext cx="684989" cy="684989"/>
          </a:xfrm>
          <a:prstGeom prst="rect">
            <a:avLst/>
          </a:prstGeom>
        </p:spPr>
      </p:pic>
      <p:grpSp>
        <p:nvGrpSpPr>
          <p:cNvPr id="2" name="Grupo 1">
            <a:extLst>
              <a:ext uri="{FF2B5EF4-FFF2-40B4-BE49-F238E27FC236}">
                <a16:creationId xmlns:a16="http://schemas.microsoft.com/office/drawing/2014/main" id="{70AB0276-870D-4CA6-A06C-AD0B1AB71C7D}"/>
              </a:ext>
            </a:extLst>
          </p:cNvPr>
          <p:cNvGrpSpPr/>
          <p:nvPr/>
        </p:nvGrpSpPr>
        <p:grpSpPr>
          <a:xfrm>
            <a:off x="9912507" y="1565439"/>
            <a:ext cx="2170228" cy="2339222"/>
            <a:chOff x="9649764" y="1763180"/>
            <a:chExt cx="2170228" cy="2339222"/>
          </a:xfrm>
        </p:grpSpPr>
        <p:pic>
          <p:nvPicPr>
            <p:cNvPr id="23" name="Imagen 22">
              <a:extLst>
                <a:ext uri="{FF2B5EF4-FFF2-40B4-BE49-F238E27FC236}">
                  <a16:creationId xmlns:a16="http://schemas.microsoft.com/office/drawing/2014/main" id="{92374CD5-2D23-49AC-84B0-E0F1AB6070D1}"/>
                </a:ext>
              </a:extLst>
            </p:cNvPr>
            <p:cNvPicPr>
              <a:picLocks noChangeAspect="1"/>
            </p:cNvPicPr>
            <p:nvPr/>
          </p:nvPicPr>
          <p:blipFill rotWithShape="1">
            <a:blip r:embed="rId7" cstate="print"/>
            <a:srcRect l="15880" t="50045" r="50000" b="31295"/>
            <a:stretch/>
          </p:blipFill>
          <p:spPr>
            <a:xfrm>
              <a:off x="9685537" y="1763180"/>
              <a:ext cx="2134455" cy="656265"/>
            </a:xfrm>
            <a:prstGeom prst="rect">
              <a:avLst/>
            </a:prstGeom>
          </p:spPr>
        </p:pic>
        <p:pic>
          <p:nvPicPr>
            <p:cNvPr id="24" name="Imagen 23">
              <a:extLst>
                <a:ext uri="{FF2B5EF4-FFF2-40B4-BE49-F238E27FC236}">
                  <a16:creationId xmlns:a16="http://schemas.microsoft.com/office/drawing/2014/main" id="{B8C1DE5E-2CA6-461E-943B-F68BEE40EBD2}"/>
                </a:ext>
              </a:extLst>
            </p:cNvPr>
            <p:cNvPicPr>
              <a:picLocks noChangeAspect="1"/>
            </p:cNvPicPr>
            <p:nvPr/>
          </p:nvPicPr>
          <p:blipFill rotWithShape="1">
            <a:blip r:embed="rId7" cstate="print"/>
            <a:srcRect l="51324" t="50045" r="17572" b="31295"/>
            <a:stretch/>
          </p:blipFill>
          <p:spPr>
            <a:xfrm>
              <a:off x="9657539" y="2342704"/>
              <a:ext cx="2093514" cy="642606"/>
            </a:xfrm>
            <a:prstGeom prst="rect">
              <a:avLst/>
            </a:prstGeom>
          </p:spPr>
        </p:pic>
        <p:pic>
          <p:nvPicPr>
            <p:cNvPr id="25" name="Imagen 24">
              <a:extLst>
                <a:ext uri="{FF2B5EF4-FFF2-40B4-BE49-F238E27FC236}">
                  <a16:creationId xmlns:a16="http://schemas.microsoft.com/office/drawing/2014/main" id="{28472F2A-3441-4667-9BF0-3182AAE96670}"/>
                </a:ext>
              </a:extLst>
            </p:cNvPr>
            <p:cNvPicPr>
              <a:picLocks noChangeAspect="1"/>
            </p:cNvPicPr>
            <p:nvPr/>
          </p:nvPicPr>
          <p:blipFill rotWithShape="1">
            <a:blip r:embed="rId8" cstate="print"/>
            <a:srcRect l="16021" t="58061" r="49451" b="23098"/>
            <a:stretch/>
          </p:blipFill>
          <p:spPr>
            <a:xfrm>
              <a:off x="9649764" y="2885977"/>
              <a:ext cx="2122700" cy="650560"/>
            </a:xfrm>
            <a:prstGeom prst="rect">
              <a:avLst/>
            </a:prstGeom>
          </p:spPr>
        </p:pic>
        <p:pic>
          <p:nvPicPr>
            <p:cNvPr id="26" name="Imagen 25">
              <a:extLst>
                <a:ext uri="{FF2B5EF4-FFF2-40B4-BE49-F238E27FC236}">
                  <a16:creationId xmlns:a16="http://schemas.microsoft.com/office/drawing/2014/main" id="{3CD1D5EB-ECBD-4CAC-816B-ACD80B27A143}"/>
                </a:ext>
              </a:extLst>
            </p:cNvPr>
            <p:cNvPicPr>
              <a:picLocks noChangeAspect="1"/>
            </p:cNvPicPr>
            <p:nvPr/>
          </p:nvPicPr>
          <p:blipFill rotWithShape="1">
            <a:blip r:embed="rId8" cstate="print"/>
            <a:srcRect l="50906" t="58061" r="17164" b="23098"/>
            <a:stretch/>
          </p:blipFill>
          <p:spPr>
            <a:xfrm>
              <a:off x="9685537" y="3451842"/>
              <a:ext cx="2093514" cy="650560"/>
            </a:xfrm>
            <a:prstGeom prst="rect">
              <a:avLst/>
            </a:prstGeom>
          </p:spPr>
        </p:pic>
      </p:grpSp>
      <p:sp>
        <p:nvSpPr>
          <p:cNvPr id="20" name="CuadroTexto 19">
            <a:extLst>
              <a:ext uri="{FF2B5EF4-FFF2-40B4-BE49-F238E27FC236}">
                <a16:creationId xmlns:a16="http://schemas.microsoft.com/office/drawing/2014/main" id="{13948DFB-EB03-FB42-A7C3-BEC507AB6990}"/>
              </a:ext>
            </a:extLst>
          </p:cNvPr>
          <p:cNvSpPr txBox="1"/>
          <p:nvPr/>
        </p:nvSpPr>
        <p:spPr>
          <a:xfrm>
            <a:off x="2823617" y="98941"/>
            <a:ext cx="6544765" cy="584775"/>
          </a:xfrm>
          <a:prstGeom prst="rect">
            <a:avLst/>
          </a:prstGeom>
          <a:noFill/>
        </p:spPr>
        <p:txBody>
          <a:bodyPr wrap="square" rtlCol="0">
            <a:spAutoFit/>
          </a:bodyPr>
          <a:lstStyle/>
          <a:p>
            <a:r>
              <a:rPr lang="es-ES" sz="3200" dirty="0">
                <a:solidFill>
                  <a:srgbClr val="7030A0"/>
                </a:solidFill>
              </a:rPr>
              <a:t>MANEJO INTEGRAL EN MENOPAUSIA </a:t>
            </a:r>
          </a:p>
        </p:txBody>
      </p:sp>
      <p:grpSp>
        <p:nvGrpSpPr>
          <p:cNvPr id="27" name="Grupo 26">
            <a:extLst>
              <a:ext uri="{FF2B5EF4-FFF2-40B4-BE49-F238E27FC236}">
                <a16:creationId xmlns:a16="http://schemas.microsoft.com/office/drawing/2014/main" id="{23991675-DB5D-1D4D-B5DE-97E9CEA87648}"/>
              </a:ext>
            </a:extLst>
          </p:cNvPr>
          <p:cNvGrpSpPr/>
          <p:nvPr/>
        </p:nvGrpSpPr>
        <p:grpSpPr>
          <a:xfrm>
            <a:off x="86497" y="0"/>
            <a:ext cx="11804207" cy="6874711"/>
            <a:chOff x="86497" y="0"/>
            <a:chExt cx="11804207" cy="6874711"/>
          </a:xfrm>
        </p:grpSpPr>
        <p:sp>
          <p:nvSpPr>
            <p:cNvPr id="28" name="Rectángulo 27">
              <a:extLst>
                <a:ext uri="{FF2B5EF4-FFF2-40B4-BE49-F238E27FC236}">
                  <a16:creationId xmlns:a16="http://schemas.microsoft.com/office/drawing/2014/main" id="{04BEF5BC-CCAF-D54A-947C-403A499E5DBD}"/>
                </a:ext>
              </a:extLst>
            </p:cNvPr>
            <p:cNvSpPr/>
            <p:nvPr/>
          </p:nvSpPr>
          <p:spPr>
            <a:xfrm>
              <a:off x="86497" y="0"/>
              <a:ext cx="2100649"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28">
              <a:extLst>
                <a:ext uri="{FF2B5EF4-FFF2-40B4-BE49-F238E27FC236}">
                  <a16:creationId xmlns:a16="http://schemas.microsoft.com/office/drawing/2014/main" id="{A43824B8-1D6A-D447-8E5D-7B0D59390E41}"/>
                </a:ext>
              </a:extLst>
            </p:cNvPr>
            <p:cNvSpPr/>
            <p:nvPr/>
          </p:nvSpPr>
          <p:spPr>
            <a:xfrm>
              <a:off x="10671060" y="5938737"/>
              <a:ext cx="1219644" cy="935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0" name="Grupo 29">
            <a:extLst>
              <a:ext uri="{FF2B5EF4-FFF2-40B4-BE49-F238E27FC236}">
                <a16:creationId xmlns:a16="http://schemas.microsoft.com/office/drawing/2014/main" id="{61B149BB-E426-034E-AEE7-D07E2B7FA7C5}"/>
              </a:ext>
            </a:extLst>
          </p:cNvPr>
          <p:cNvGrpSpPr/>
          <p:nvPr/>
        </p:nvGrpSpPr>
        <p:grpSpPr>
          <a:xfrm>
            <a:off x="9903951" y="346868"/>
            <a:ext cx="2100649" cy="632307"/>
            <a:chOff x="10521387" y="346868"/>
            <a:chExt cx="1483213" cy="632307"/>
          </a:xfrm>
        </p:grpSpPr>
        <p:sp>
          <p:nvSpPr>
            <p:cNvPr id="31" name="Rectángulo: esquinas redondeadas 26">
              <a:extLst>
                <a:ext uri="{FF2B5EF4-FFF2-40B4-BE49-F238E27FC236}">
                  <a16:creationId xmlns:a16="http://schemas.microsoft.com/office/drawing/2014/main" id="{22261863-F954-4A43-83F4-9529FAE5A7FA}"/>
                </a:ext>
              </a:extLst>
            </p:cNvPr>
            <p:cNvSpPr/>
            <p:nvPr/>
          </p:nvSpPr>
          <p:spPr>
            <a:xfrm>
              <a:off x="10521387" y="394400"/>
              <a:ext cx="1483213" cy="584775"/>
            </a:xfrm>
            <a:prstGeom prst="roundRect">
              <a:avLst/>
            </a:prstGeom>
            <a:solidFill>
              <a:srgbClr val="EBE1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7030A0"/>
                  </a:solidFill>
                </a:rPr>
                <a:t>Vitalidad   </a:t>
              </a:r>
            </a:p>
            <a:p>
              <a:pPr algn="ctr"/>
              <a:r>
                <a:rPr lang="es-ES" b="1" dirty="0">
                  <a:solidFill>
                    <a:srgbClr val="7030A0"/>
                  </a:solidFill>
                </a:rPr>
                <a:t>Deseo Sexual</a:t>
              </a:r>
              <a:endParaRPr lang="es-ES" dirty="0">
                <a:solidFill>
                  <a:srgbClr val="7030A0"/>
                </a:solidFill>
              </a:endParaRPr>
            </a:p>
          </p:txBody>
        </p:sp>
        <p:sp>
          <p:nvSpPr>
            <p:cNvPr id="32" name="CuadroTexto 31">
              <a:extLst>
                <a:ext uri="{FF2B5EF4-FFF2-40B4-BE49-F238E27FC236}">
                  <a16:creationId xmlns:a16="http://schemas.microsoft.com/office/drawing/2014/main" id="{F107D3D3-23FC-8C44-8416-D8217B03AD41}"/>
                </a:ext>
              </a:extLst>
            </p:cNvPr>
            <p:cNvSpPr txBox="1"/>
            <p:nvPr/>
          </p:nvSpPr>
          <p:spPr>
            <a:xfrm>
              <a:off x="10521387" y="346868"/>
              <a:ext cx="344760" cy="584775"/>
            </a:xfrm>
            <a:prstGeom prst="rect">
              <a:avLst/>
            </a:prstGeom>
            <a:noFill/>
          </p:spPr>
          <p:txBody>
            <a:bodyPr wrap="square" rtlCol="0">
              <a:spAutoFit/>
            </a:bodyPr>
            <a:lstStyle/>
            <a:p>
              <a:r>
                <a:rPr lang="es-ES" sz="3200" b="1" dirty="0">
                  <a:ln w="10160">
                    <a:solidFill>
                      <a:srgbClr val="692479"/>
                    </a:solidFill>
                    <a:prstDash val="solid"/>
                  </a:ln>
                  <a:solidFill>
                    <a:srgbClr val="FFFFFF"/>
                  </a:solidFill>
                  <a:effectLst>
                    <a:outerShdw blurRad="38100" dist="22860" dir="5400000" algn="tl" rotWithShape="0">
                      <a:srgbClr val="000000">
                        <a:alpha val="30000"/>
                      </a:srgbClr>
                    </a:outerShdw>
                  </a:effectLst>
                </a:rPr>
                <a:t>2</a:t>
              </a:r>
            </a:p>
          </p:txBody>
        </p:sp>
      </p:grpSp>
      <p:pic>
        <p:nvPicPr>
          <p:cNvPr id="33" name="Imagen 32">
            <a:extLst>
              <a:ext uri="{FF2B5EF4-FFF2-40B4-BE49-F238E27FC236}">
                <a16:creationId xmlns:a16="http://schemas.microsoft.com/office/drawing/2014/main" id="{10115D94-072C-874C-9DE8-034177FE7739}"/>
              </a:ext>
            </a:extLst>
          </p:cNvPr>
          <p:cNvPicPr>
            <a:picLocks noChangeAspect="1"/>
          </p:cNvPicPr>
          <p:nvPr/>
        </p:nvPicPr>
        <p:blipFill rotWithShape="1">
          <a:blip r:embed="rId7" cstate="print"/>
          <a:srcRect l="54507" t="50531" r="20006" b="32198"/>
          <a:stretch/>
        </p:blipFill>
        <p:spPr>
          <a:xfrm>
            <a:off x="9171999" y="5424276"/>
            <a:ext cx="1372905" cy="476001"/>
          </a:xfrm>
          <a:prstGeom prst="rect">
            <a:avLst/>
          </a:prstGeom>
        </p:spPr>
      </p:pic>
    </p:spTree>
    <p:extLst>
      <p:ext uri="{BB962C8B-B14F-4D97-AF65-F5344CB8AC3E}">
        <p14:creationId xmlns:p14="http://schemas.microsoft.com/office/powerpoint/2010/main" val="160590233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90ED1DCC-7C19-4ECF-BDC0-B93C8ABCC096}"/>
              </a:ext>
            </a:extLst>
          </p:cNvPr>
          <p:cNvSpPr>
            <a:spLocks noGrp="1"/>
          </p:cNvSpPr>
          <p:nvPr>
            <p:ph type="title"/>
          </p:nvPr>
        </p:nvSpPr>
        <p:spPr>
          <a:xfrm>
            <a:off x="2395146" y="619240"/>
            <a:ext cx="8185769" cy="681712"/>
          </a:xfrm>
        </p:spPr>
        <p:txBody>
          <a:bodyPr>
            <a:normAutofit/>
          </a:bodyPr>
          <a:lstStyle/>
          <a:p>
            <a:pPr algn="ctr">
              <a:lnSpc>
                <a:spcPct val="150000"/>
              </a:lnSpc>
            </a:pPr>
            <a:r>
              <a:rPr lang="fr-FR" sz="2800" dirty="0" err="1">
                <a:solidFill>
                  <a:schemeClr val="bg2">
                    <a:lumMod val="50000"/>
                  </a:schemeClr>
                </a:solidFill>
                <a:latin typeface="Calibri" panose="020F0502020204030204" pitchFamily="34" charset="0"/>
              </a:rPr>
              <a:t>Signos</a:t>
            </a:r>
            <a:r>
              <a:rPr lang="fr-FR" sz="2800" dirty="0">
                <a:solidFill>
                  <a:schemeClr val="bg2">
                    <a:lumMod val="50000"/>
                  </a:schemeClr>
                </a:solidFill>
                <a:latin typeface="Calibri" panose="020F0502020204030204" pitchFamily="34" charset="0"/>
              </a:rPr>
              <a:t> y </a:t>
            </a:r>
            <a:r>
              <a:rPr lang="fr-FR" sz="2800" dirty="0" err="1">
                <a:solidFill>
                  <a:schemeClr val="bg2">
                    <a:lumMod val="50000"/>
                  </a:schemeClr>
                </a:solidFill>
                <a:latin typeface="Calibri" panose="020F0502020204030204" pitchFamily="34" charset="0"/>
              </a:rPr>
              <a:t>síntomas</a:t>
            </a:r>
            <a:r>
              <a:rPr lang="fr-FR" sz="2800" dirty="0">
                <a:solidFill>
                  <a:schemeClr val="bg2">
                    <a:lumMod val="50000"/>
                  </a:schemeClr>
                </a:solidFill>
                <a:latin typeface="Calibri" panose="020F0502020204030204" pitchFamily="34" charset="0"/>
              </a:rPr>
              <a:t> de la </a:t>
            </a:r>
            <a:r>
              <a:rPr lang="fr-FR" sz="2800" dirty="0" err="1">
                <a:solidFill>
                  <a:schemeClr val="bg2">
                    <a:lumMod val="50000"/>
                  </a:schemeClr>
                </a:solidFill>
                <a:latin typeface="Calibri" panose="020F0502020204030204" pitchFamily="34" charset="0"/>
              </a:rPr>
              <a:t>menopausia</a:t>
            </a:r>
            <a:endParaRPr lang="fr-FR" sz="2800" dirty="0">
              <a:solidFill>
                <a:schemeClr val="bg2">
                  <a:lumMod val="50000"/>
                </a:schemeClr>
              </a:solidFill>
              <a:latin typeface="Calibri" panose="020F0502020204030204" pitchFamily="34" charset="0"/>
            </a:endParaRPr>
          </a:p>
        </p:txBody>
      </p:sp>
      <p:grpSp>
        <p:nvGrpSpPr>
          <p:cNvPr id="7" name="Grupo 6">
            <a:extLst>
              <a:ext uri="{FF2B5EF4-FFF2-40B4-BE49-F238E27FC236}">
                <a16:creationId xmlns:a16="http://schemas.microsoft.com/office/drawing/2014/main" id="{B296AA26-CD20-40C0-A2BE-3243D855703A}"/>
              </a:ext>
            </a:extLst>
          </p:cNvPr>
          <p:cNvGrpSpPr/>
          <p:nvPr/>
        </p:nvGrpSpPr>
        <p:grpSpPr>
          <a:xfrm>
            <a:off x="2395146" y="1500188"/>
            <a:ext cx="8306191" cy="4631603"/>
            <a:chOff x="-724124" y="1034790"/>
            <a:chExt cx="9500313" cy="4587411"/>
          </a:xfrm>
        </p:grpSpPr>
        <p:pic>
          <p:nvPicPr>
            <p:cNvPr id="8" name="Imagen 7">
              <a:extLst>
                <a:ext uri="{FF2B5EF4-FFF2-40B4-BE49-F238E27FC236}">
                  <a16:creationId xmlns:a16="http://schemas.microsoft.com/office/drawing/2014/main" id="{E5B308CE-3635-45D0-B535-27F98C5E4CD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3379" y="1034790"/>
              <a:ext cx="7325256" cy="4587411"/>
            </a:xfrm>
            <a:prstGeom prst="rect">
              <a:avLst/>
            </a:prstGeom>
          </p:spPr>
        </p:pic>
        <p:grpSp>
          <p:nvGrpSpPr>
            <p:cNvPr id="9" name="Grupo 8">
              <a:extLst>
                <a:ext uri="{FF2B5EF4-FFF2-40B4-BE49-F238E27FC236}">
                  <a16:creationId xmlns:a16="http://schemas.microsoft.com/office/drawing/2014/main" id="{F4111C1A-22ED-46C3-BAFF-F64B512B21B9}"/>
                </a:ext>
              </a:extLst>
            </p:cNvPr>
            <p:cNvGrpSpPr/>
            <p:nvPr/>
          </p:nvGrpSpPr>
          <p:grpSpPr>
            <a:xfrm>
              <a:off x="-724124" y="1332126"/>
              <a:ext cx="2450136" cy="780773"/>
              <a:chOff x="6882367" y="1491487"/>
              <a:chExt cx="2450136" cy="780773"/>
            </a:xfrm>
          </p:grpSpPr>
          <p:sp>
            <p:nvSpPr>
              <p:cNvPr id="30" name="CuadroTexto 29">
                <a:extLst>
                  <a:ext uri="{FF2B5EF4-FFF2-40B4-BE49-F238E27FC236}">
                    <a16:creationId xmlns:a16="http://schemas.microsoft.com/office/drawing/2014/main" id="{478E00E9-F14E-4767-9F64-3ACE7FF32A2F}"/>
                  </a:ext>
                </a:extLst>
              </p:cNvPr>
              <p:cNvSpPr txBox="1"/>
              <p:nvPr/>
            </p:nvSpPr>
            <p:spPr>
              <a:xfrm>
                <a:off x="6882367" y="1657350"/>
                <a:ext cx="1494965" cy="566637"/>
              </a:xfrm>
              <a:prstGeom prst="rect">
                <a:avLst/>
              </a:prstGeom>
              <a:noFill/>
            </p:spPr>
            <p:txBody>
              <a:bodyPr wrap="square" rtlCol="0">
                <a:spAutoFit/>
              </a:bodyPr>
              <a:lstStyle/>
              <a:p>
                <a:pPr algn="r"/>
                <a:r>
                  <a:rPr lang="es-ES" sz="1400">
                    <a:latin typeface="Gotham Book" panose="02000603040000020004" pitchFamily="2" charset="0"/>
                  </a:rPr>
                  <a:t>Mujeres que </a:t>
                </a:r>
              </a:p>
              <a:p>
                <a:pPr algn="r"/>
                <a:r>
                  <a:rPr lang="es-ES" sz="1400">
                    <a:latin typeface="Gotham Book" panose="02000603040000020004" pitchFamily="2" charset="0"/>
                  </a:rPr>
                  <a:t>lo sufren</a:t>
                </a:r>
              </a:p>
            </p:txBody>
          </p:sp>
          <p:sp>
            <p:nvSpPr>
              <p:cNvPr id="31" name="CuadroTexto 30">
                <a:extLst>
                  <a:ext uri="{FF2B5EF4-FFF2-40B4-BE49-F238E27FC236}">
                    <a16:creationId xmlns:a16="http://schemas.microsoft.com/office/drawing/2014/main" id="{08267F39-3CEE-48E5-8B8A-E0623FB03767}"/>
                  </a:ext>
                </a:extLst>
              </p:cNvPr>
              <p:cNvSpPr txBox="1"/>
              <p:nvPr/>
            </p:nvSpPr>
            <p:spPr>
              <a:xfrm>
                <a:off x="8309067" y="1491487"/>
                <a:ext cx="1023436" cy="579196"/>
              </a:xfrm>
              <a:prstGeom prst="rect">
                <a:avLst/>
              </a:prstGeom>
              <a:noFill/>
            </p:spPr>
            <p:txBody>
              <a:bodyPr wrap="none" rtlCol="0">
                <a:spAutoFit/>
              </a:bodyPr>
              <a:lstStyle/>
              <a:p>
                <a:r>
                  <a:rPr lang="es-ES" sz="3200" dirty="0">
                    <a:solidFill>
                      <a:srgbClr val="E9549A"/>
                    </a:solidFill>
                    <a:latin typeface="Calibri" panose="020F0502020204030204" pitchFamily="34" charset="0"/>
                  </a:rPr>
                  <a:t>75%</a:t>
                </a:r>
              </a:p>
            </p:txBody>
          </p:sp>
          <p:sp>
            <p:nvSpPr>
              <p:cNvPr id="32" name="CuadroTexto 31">
                <a:extLst>
                  <a:ext uri="{FF2B5EF4-FFF2-40B4-BE49-F238E27FC236}">
                    <a16:creationId xmlns:a16="http://schemas.microsoft.com/office/drawing/2014/main" id="{3B9DFFAC-F418-496F-AABA-0163BBE63799}"/>
                  </a:ext>
                </a:extLst>
              </p:cNvPr>
              <p:cNvSpPr txBox="1"/>
              <p:nvPr/>
            </p:nvSpPr>
            <p:spPr>
              <a:xfrm>
                <a:off x="8320841" y="1972275"/>
                <a:ext cx="908358" cy="299985"/>
              </a:xfrm>
              <a:prstGeom prst="rect">
                <a:avLst/>
              </a:prstGeom>
              <a:noFill/>
            </p:spPr>
            <p:txBody>
              <a:bodyPr wrap="none" rtlCol="0">
                <a:spAutoFit/>
              </a:bodyPr>
              <a:lstStyle/>
              <a:p>
                <a:r>
                  <a:rPr lang="es-ES" sz="1200" b="1">
                    <a:latin typeface="Gotham Book" panose="02000603040000020004" pitchFamily="2" charset="0"/>
                  </a:rPr>
                  <a:t>SOFOCOS</a:t>
                </a:r>
              </a:p>
            </p:txBody>
          </p:sp>
        </p:grpSp>
        <p:grpSp>
          <p:nvGrpSpPr>
            <p:cNvPr id="10" name="Grupo 9">
              <a:extLst>
                <a:ext uri="{FF2B5EF4-FFF2-40B4-BE49-F238E27FC236}">
                  <a16:creationId xmlns:a16="http://schemas.microsoft.com/office/drawing/2014/main" id="{CBBCBC12-4D47-4D5B-A99A-CB851D79FA15}"/>
                </a:ext>
              </a:extLst>
            </p:cNvPr>
            <p:cNvGrpSpPr/>
            <p:nvPr/>
          </p:nvGrpSpPr>
          <p:grpSpPr>
            <a:xfrm>
              <a:off x="-293241" y="3500343"/>
              <a:ext cx="1652176" cy="764939"/>
              <a:chOff x="7843843" y="1536613"/>
              <a:chExt cx="1652176" cy="764939"/>
            </a:xfrm>
          </p:grpSpPr>
          <p:sp>
            <p:nvSpPr>
              <p:cNvPr id="27" name="CuadroTexto 26">
                <a:extLst>
                  <a:ext uri="{FF2B5EF4-FFF2-40B4-BE49-F238E27FC236}">
                    <a16:creationId xmlns:a16="http://schemas.microsoft.com/office/drawing/2014/main" id="{0FCE3713-98A2-4D84-BE34-4E418AF2F573}"/>
                  </a:ext>
                </a:extLst>
              </p:cNvPr>
              <p:cNvSpPr txBox="1"/>
              <p:nvPr/>
            </p:nvSpPr>
            <p:spPr>
              <a:xfrm>
                <a:off x="8326206" y="1536613"/>
                <a:ext cx="1023436" cy="579195"/>
              </a:xfrm>
              <a:prstGeom prst="rect">
                <a:avLst/>
              </a:prstGeom>
              <a:noFill/>
            </p:spPr>
            <p:txBody>
              <a:bodyPr wrap="none" rtlCol="0">
                <a:spAutoFit/>
              </a:bodyPr>
              <a:lstStyle/>
              <a:p>
                <a:r>
                  <a:rPr lang="es-ES" sz="3200" dirty="0">
                    <a:solidFill>
                      <a:srgbClr val="E9549A"/>
                    </a:solidFill>
                    <a:latin typeface="Calibri" panose="020F0502020204030204" pitchFamily="34" charset="0"/>
                  </a:rPr>
                  <a:t>20%</a:t>
                </a:r>
              </a:p>
            </p:txBody>
          </p:sp>
          <p:sp>
            <p:nvSpPr>
              <p:cNvPr id="28" name="CuadroTexto 27">
                <a:extLst>
                  <a:ext uri="{FF2B5EF4-FFF2-40B4-BE49-F238E27FC236}">
                    <a16:creationId xmlns:a16="http://schemas.microsoft.com/office/drawing/2014/main" id="{41A5FC8A-A158-47DD-84D9-D3941AA8D4E7}"/>
                  </a:ext>
                </a:extLst>
              </p:cNvPr>
              <p:cNvSpPr txBox="1"/>
              <p:nvPr/>
            </p:nvSpPr>
            <p:spPr>
              <a:xfrm>
                <a:off x="7843843" y="2001567"/>
                <a:ext cx="1652176" cy="299985"/>
              </a:xfrm>
              <a:prstGeom prst="rect">
                <a:avLst/>
              </a:prstGeom>
              <a:noFill/>
            </p:spPr>
            <p:txBody>
              <a:bodyPr wrap="none" rtlCol="0">
                <a:spAutoFit/>
              </a:bodyPr>
              <a:lstStyle/>
              <a:p>
                <a:r>
                  <a:rPr lang="es-ES" sz="1200" b="1">
                    <a:latin typeface="Gotham Book" panose="02000603040000020004" pitchFamily="2" charset="0"/>
                  </a:rPr>
                  <a:t>AUMENTO DE PESO</a:t>
                </a:r>
              </a:p>
            </p:txBody>
          </p:sp>
        </p:grpSp>
        <p:grpSp>
          <p:nvGrpSpPr>
            <p:cNvPr id="11" name="Grupo 10">
              <a:extLst>
                <a:ext uri="{FF2B5EF4-FFF2-40B4-BE49-F238E27FC236}">
                  <a16:creationId xmlns:a16="http://schemas.microsoft.com/office/drawing/2014/main" id="{04C709CE-522C-4848-83BF-35C141E8D3EC}"/>
                </a:ext>
              </a:extLst>
            </p:cNvPr>
            <p:cNvGrpSpPr/>
            <p:nvPr/>
          </p:nvGrpSpPr>
          <p:grpSpPr>
            <a:xfrm>
              <a:off x="-139024" y="4736598"/>
              <a:ext cx="1933301" cy="754018"/>
              <a:chOff x="7510326" y="1577022"/>
              <a:chExt cx="1933301" cy="754018"/>
            </a:xfrm>
          </p:grpSpPr>
          <p:sp>
            <p:nvSpPr>
              <p:cNvPr id="24" name="CuadroTexto 23">
                <a:extLst>
                  <a:ext uri="{FF2B5EF4-FFF2-40B4-BE49-F238E27FC236}">
                    <a16:creationId xmlns:a16="http://schemas.microsoft.com/office/drawing/2014/main" id="{FD000F8B-DCCA-45D8-984E-68B00DF7811D}"/>
                  </a:ext>
                </a:extLst>
              </p:cNvPr>
              <p:cNvSpPr txBox="1"/>
              <p:nvPr/>
            </p:nvSpPr>
            <p:spPr>
              <a:xfrm>
                <a:off x="8420191" y="1577022"/>
                <a:ext cx="1023436" cy="579195"/>
              </a:xfrm>
              <a:prstGeom prst="rect">
                <a:avLst/>
              </a:prstGeom>
              <a:noFill/>
            </p:spPr>
            <p:txBody>
              <a:bodyPr wrap="none" rtlCol="0">
                <a:spAutoFit/>
              </a:bodyPr>
              <a:lstStyle/>
              <a:p>
                <a:r>
                  <a:rPr lang="es-ES" sz="3200" dirty="0">
                    <a:solidFill>
                      <a:srgbClr val="E9549A"/>
                    </a:solidFill>
                    <a:latin typeface="Calibri" panose="020F0502020204030204" pitchFamily="34" charset="0"/>
                  </a:rPr>
                  <a:t>45%</a:t>
                </a:r>
              </a:p>
            </p:txBody>
          </p:sp>
          <p:sp>
            <p:nvSpPr>
              <p:cNvPr id="25" name="CuadroTexto 24">
                <a:extLst>
                  <a:ext uri="{FF2B5EF4-FFF2-40B4-BE49-F238E27FC236}">
                    <a16:creationId xmlns:a16="http://schemas.microsoft.com/office/drawing/2014/main" id="{2F5DA879-17D5-46B2-B8FA-A45A3B2678BE}"/>
                  </a:ext>
                </a:extLst>
              </p:cNvPr>
              <p:cNvSpPr txBox="1"/>
              <p:nvPr/>
            </p:nvSpPr>
            <p:spPr>
              <a:xfrm>
                <a:off x="7510326" y="2031055"/>
                <a:ext cx="1919076" cy="299985"/>
              </a:xfrm>
              <a:prstGeom prst="rect">
                <a:avLst/>
              </a:prstGeom>
              <a:noFill/>
            </p:spPr>
            <p:txBody>
              <a:bodyPr wrap="none" rtlCol="0">
                <a:spAutoFit/>
              </a:bodyPr>
              <a:lstStyle/>
              <a:p>
                <a:r>
                  <a:rPr lang="es-ES" sz="1200" b="1">
                    <a:latin typeface="Gotham Book" panose="02000603040000020004" pitchFamily="2" charset="0"/>
                  </a:rPr>
                  <a:t>MOLESTIAS VAGINALES</a:t>
                </a:r>
              </a:p>
            </p:txBody>
          </p:sp>
        </p:grpSp>
        <p:grpSp>
          <p:nvGrpSpPr>
            <p:cNvPr id="12" name="Grupo 11">
              <a:extLst>
                <a:ext uri="{FF2B5EF4-FFF2-40B4-BE49-F238E27FC236}">
                  <a16:creationId xmlns:a16="http://schemas.microsoft.com/office/drawing/2014/main" id="{FBF039EE-607C-431A-B68E-268B28181ADE}"/>
                </a:ext>
              </a:extLst>
            </p:cNvPr>
            <p:cNvGrpSpPr/>
            <p:nvPr/>
          </p:nvGrpSpPr>
          <p:grpSpPr>
            <a:xfrm>
              <a:off x="6030790" y="1264205"/>
              <a:ext cx="2745399" cy="920778"/>
              <a:chOff x="8205002" y="1576012"/>
              <a:chExt cx="2745399" cy="920778"/>
            </a:xfrm>
          </p:grpSpPr>
          <p:sp>
            <p:nvSpPr>
              <p:cNvPr id="21" name="CuadroTexto 20">
                <a:extLst>
                  <a:ext uri="{FF2B5EF4-FFF2-40B4-BE49-F238E27FC236}">
                    <a16:creationId xmlns:a16="http://schemas.microsoft.com/office/drawing/2014/main" id="{E83CA560-68DA-4E83-9BF3-897B5897DE6E}"/>
                  </a:ext>
                </a:extLst>
              </p:cNvPr>
              <p:cNvSpPr txBox="1"/>
              <p:nvPr/>
            </p:nvSpPr>
            <p:spPr>
              <a:xfrm>
                <a:off x="8205002" y="1576012"/>
                <a:ext cx="1023436" cy="579196"/>
              </a:xfrm>
              <a:prstGeom prst="rect">
                <a:avLst/>
              </a:prstGeom>
              <a:noFill/>
            </p:spPr>
            <p:txBody>
              <a:bodyPr wrap="none" rtlCol="0">
                <a:spAutoFit/>
              </a:bodyPr>
              <a:lstStyle/>
              <a:p>
                <a:r>
                  <a:rPr lang="es-ES" sz="3200" dirty="0">
                    <a:solidFill>
                      <a:srgbClr val="E9549A"/>
                    </a:solidFill>
                    <a:latin typeface="Calibri" panose="020F0502020204030204" pitchFamily="34" charset="0"/>
                  </a:rPr>
                  <a:t>20%</a:t>
                </a:r>
              </a:p>
            </p:txBody>
          </p:sp>
          <p:sp>
            <p:nvSpPr>
              <p:cNvPr id="22" name="CuadroTexto 21">
                <a:extLst>
                  <a:ext uri="{FF2B5EF4-FFF2-40B4-BE49-F238E27FC236}">
                    <a16:creationId xmlns:a16="http://schemas.microsoft.com/office/drawing/2014/main" id="{4BACBC3B-91AD-4DAB-AE86-8AF2BB7AFEE3}"/>
                  </a:ext>
                </a:extLst>
              </p:cNvPr>
              <p:cNvSpPr txBox="1"/>
              <p:nvPr/>
            </p:nvSpPr>
            <p:spPr>
              <a:xfrm>
                <a:off x="8206270" y="1996815"/>
                <a:ext cx="2744131" cy="499975"/>
              </a:xfrm>
              <a:prstGeom prst="rect">
                <a:avLst/>
              </a:prstGeom>
              <a:noFill/>
            </p:spPr>
            <p:txBody>
              <a:bodyPr wrap="square" rtlCol="0">
                <a:spAutoFit/>
              </a:bodyPr>
              <a:lstStyle/>
              <a:p>
                <a:r>
                  <a:rPr lang="es-ES" sz="1200" b="1">
                    <a:latin typeface="Gotham Book" panose="02000603040000020004" pitchFamily="2" charset="0"/>
                  </a:rPr>
                  <a:t>ANSIEDAD, IRRITABILIDAD, INSOMNIO</a:t>
                </a:r>
              </a:p>
            </p:txBody>
          </p:sp>
        </p:grpSp>
        <p:grpSp>
          <p:nvGrpSpPr>
            <p:cNvPr id="13" name="Grupo 12">
              <a:extLst>
                <a:ext uri="{FF2B5EF4-FFF2-40B4-BE49-F238E27FC236}">
                  <a16:creationId xmlns:a16="http://schemas.microsoft.com/office/drawing/2014/main" id="{102C337F-6134-44DE-BA24-FE604E64C576}"/>
                </a:ext>
              </a:extLst>
            </p:cNvPr>
            <p:cNvGrpSpPr/>
            <p:nvPr/>
          </p:nvGrpSpPr>
          <p:grpSpPr>
            <a:xfrm>
              <a:off x="6250714" y="3608428"/>
              <a:ext cx="1093121" cy="799648"/>
              <a:chOff x="8167798" y="1576388"/>
              <a:chExt cx="1093121" cy="799648"/>
            </a:xfrm>
          </p:grpSpPr>
          <p:sp>
            <p:nvSpPr>
              <p:cNvPr id="18" name="CuadroTexto 17">
                <a:extLst>
                  <a:ext uri="{FF2B5EF4-FFF2-40B4-BE49-F238E27FC236}">
                    <a16:creationId xmlns:a16="http://schemas.microsoft.com/office/drawing/2014/main" id="{B32ECB0C-2512-4966-80D0-4C650674AB32}"/>
                  </a:ext>
                </a:extLst>
              </p:cNvPr>
              <p:cNvSpPr txBox="1"/>
              <p:nvPr/>
            </p:nvSpPr>
            <p:spPr>
              <a:xfrm>
                <a:off x="8167798" y="1576388"/>
                <a:ext cx="1023436" cy="579196"/>
              </a:xfrm>
              <a:prstGeom prst="rect">
                <a:avLst/>
              </a:prstGeom>
              <a:noFill/>
            </p:spPr>
            <p:txBody>
              <a:bodyPr wrap="none" rtlCol="0">
                <a:spAutoFit/>
              </a:bodyPr>
              <a:lstStyle/>
              <a:p>
                <a:r>
                  <a:rPr lang="es-ES" sz="3200" dirty="0">
                    <a:solidFill>
                      <a:srgbClr val="E9549A"/>
                    </a:solidFill>
                    <a:latin typeface="Calibri" panose="020F0502020204030204" pitchFamily="34" charset="0"/>
                  </a:rPr>
                  <a:t>12%</a:t>
                </a:r>
              </a:p>
            </p:txBody>
          </p:sp>
          <p:sp>
            <p:nvSpPr>
              <p:cNvPr id="19" name="CuadroTexto 18">
                <a:extLst>
                  <a:ext uri="{FF2B5EF4-FFF2-40B4-BE49-F238E27FC236}">
                    <a16:creationId xmlns:a16="http://schemas.microsoft.com/office/drawing/2014/main" id="{50FD963C-B3A6-446D-B4DC-296A22B4C284}"/>
                  </a:ext>
                </a:extLst>
              </p:cNvPr>
              <p:cNvSpPr txBox="1"/>
              <p:nvPr/>
            </p:nvSpPr>
            <p:spPr>
              <a:xfrm>
                <a:off x="8206270" y="2059696"/>
                <a:ext cx="1054649" cy="299985"/>
              </a:xfrm>
              <a:prstGeom prst="rect">
                <a:avLst/>
              </a:prstGeom>
              <a:noFill/>
            </p:spPr>
            <p:txBody>
              <a:bodyPr wrap="none" rtlCol="0">
                <a:spAutoFit/>
              </a:bodyPr>
              <a:lstStyle/>
              <a:p>
                <a:r>
                  <a:rPr lang="es-ES" sz="1200" b="1">
                    <a:latin typeface="Gotham Book" panose="02000603040000020004" pitchFamily="2" charset="0"/>
                  </a:rPr>
                  <a:t>DEPRESIÓN</a:t>
                </a:r>
              </a:p>
            </p:txBody>
          </p:sp>
          <p:sp>
            <p:nvSpPr>
              <p:cNvPr id="20" name="CuadroTexto 19">
                <a:extLst>
                  <a:ext uri="{FF2B5EF4-FFF2-40B4-BE49-F238E27FC236}">
                    <a16:creationId xmlns:a16="http://schemas.microsoft.com/office/drawing/2014/main" id="{8C389C30-09AF-41DB-B974-8FB52FA706E3}"/>
                  </a:ext>
                </a:extLst>
              </p:cNvPr>
              <p:cNvSpPr txBox="1"/>
              <p:nvPr/>
            </p:nvSpPr>
            <p:spPr>
              <a:xfrm>
                <a:off x="8213161" y="2159380"/>
                <a:ext cx="212005" cy="216656"/>
              </a:xfrm>
              <a:prstGeom prst="rect">
                <a:avLst/>
              </a:prstGeom>
              <a:noFill/>
            </p:spPr>
            <p:txBody>
              <a:bodyPr wrap="none" rtlCol="0">
                <a:spAutoFit/>
              </a:bodyPr>
              <a:lstStyle/>
              <a:p>
                <a:endParaRPr lang="es-ES" sz="700">
                  <a:latin typeface="Gotham Book" panose="02000603040000020004" pitchFamily="2" charset="0"/>
                </a:endParaRPr>
              </a:p>
            </p:txBody>
          </p:sp>
        </p:grpSp>
        <p:grpSp>
          <p:nvGrpSpPr>
            <p:cNvPr id="14" name="Grupo 13">
              <a:extLst>
                <a:ext uri="{FF2B5EF4-FFF2-40B4-BE49-F238E27FC236}">
                  <a16:creationId xmlns:a16="http://schemas.microsoft.com/office/drawing/2014/main" id="{932F1AC2-B405-4880-B379-EF81C19DAD4A}"/>
                </a:ext>
              </a:extLst>
            </p:cNvPr>
            <p:cNvGrpSpPr/>
            <p:nvPr/>
          </p:nvGrpSpPr>
          <p:grpSpPr>
            <a:xfrm>
              <a:off x="5898822" y="4780862"/>
              <a:ext cx="1386438" cy="708186"/>
              <a:chOff x="8167798" y="1576388"/>
              <a:chExt cx="1386438" cy="708186"/>
            </a:xfrm>
          </p:grpSpPr>
          <p:sp>
            <p:nvSpPr>
              <p:cNvPr id="15" name="CuadroTexto 14">
                <a:extLst>
                  <a:ext uri="{FF2B5EF4-FFF2-40B4-BE49-F238E27FC236}">
                    <a16:creationId xmlns:a16="http://schemas.microsoft.com/office/drawing/2014/main" id="{1C5ED9D9-9F98-46AE-BAAE-20612616E6F4}"/>
                  </a:ext>
                </a:extLst>
              </p:cNvPr>
              <p:cNvSpPr txBox="1"/>
              <p:nvPr/>
            </p:nvSpPr>
            <p:spPr>
              <a:xfrm>
                <a:off x="8167798" y="1576388"/>
                <a:ext cx="1023435" cy="579196"/>
              </a:xfrm>
              <a:prstGeom prst="rect">
                <a:avLst/>
              </a:prstGeom>
              <a:noFill/>
            </p:spPr>
            <p:txBody>
              <a:bodyPr wrap="none" rtlCol="0">
                <a:spAutoFit/>
              </a:bodyPr>
              <a:lstStyle/>
              <a:p>
                <a:r>
                  <a:rPr lang="es-ES" sz="3200" dirty="0">
                    <a:solidFill>
                      <a:srgbClr val="E9549A"/>
                    </a:solidFill>
                    <a:latin typeface="Calibri" panose="020F0502020204030204" pitchFamily="34" charset="0"/>
                  </a:rPr>
                  <a:t>40%</a:t>
                </a:r>
              </a:p>
            </p:txBody>
          </p:sp>
          <p:sp>
            <p:nvSpPr>
              <p:cNvPr id="16" name="CuadroTexto 15">
                <a:extLst>
                  <a:ext uri="{FF2B5EF4-FFF2-40B4-BE49-F238E27FC236}">
                    <a16:creationId xmlns:a16="http://schemas.microsoft.com/office/drawing/2014/main" id="{E535090A-023B-4C64-BD74-CD69B2CEC61C}"/>
                  </a:ext>
                </a:extLst>
              </p:cNvPr>
              <p:cNvSpPr txBox="1"/>
              <p:nvPr/>
            </p:nvSpPr>
            <p:spPr>
              <a:xfrm>
                <a:off x="8206270" y="1984589"/>
                <a:ext cx="1347966" cy="299985"/>
              </a:xfrm>
              <a:prstGeom prst="rect">
                <a:avLst/>
              </a:prstGeom>
              <a:noFill/>
            </p:spPr>
            <p:txBody>
              <a:bodyPr wrap="none" rtlCol="0">
                <a:spAutoFit/>
              </a:bodyPr>
              <a:lstStyle/>
              <a:p>
                <a:r>
                  <a:rPr lang="es-ES" sz="1200" b="1">
                    <a:latin typeface="Gotham Book" panose="02000603040000020004" pitchFamily="2" charset="0"/>
                  </a:rPr>
                  <a:t>OSTEOPOROSIS</a:t>
                </a:r>
              </a:p>
            </p:txBody>
          </p:sp>
        </p:grpSp>
      </p:grpSp>
      <p:sp>
        <p:nvSpPr>
          <p:cNvPr id="26" name="Rectángulo 25">
            <a:extLst>
              <a:ext uri="{FF2B5EF4-FFF2-40B4-BE49-F238E27FC236}">
                <a16:creationId xmlns:a16="http://schemas.microsoft.com/office/drawing/2014/main" id="{53078A79-B012-4BB2-A9B0-8276EBCBD5D1}"/>
              </a:ext>
            </a:extLst>
          </p:cNvPr>
          <p:cNvSpPr/>
          <p:nvPr/>
        </p:nvSpPr>
        <p:spPr>
          <a:xfrm>
            <a:off x="133183" y="6373398"/>
            <a:ext cx="5543583" cy="400110"/>
          </a:xfrm>
          <a:prstGeom prst="rect">
            <a:avLst/>
          </a:prstGeom>
        </p:spPr>
        <p:txBody>
          <a:bodyPr wrap="square">
            <a:spAutoFit/>
          </a:bodyPr>
          <a:lstStyle/>
          <a:p>
            <a:pPr lvl="0" algn="just"/>
            <a:r>
              <a:rPr lang="es-ES" sz="1000" dirty="0" err="1">
                <a:solidFill>
                  <a:schemeClr val="tx1">
                    <a:lumMod val="65000"/>
                    <a:lumOff val="35000"/>
                  </a:schemeClr>
                </a:solidFill>
                <a:latin typeface="Gotham Book" panose="02000603040000020004" pitchFamily="2" charset="0"/>
              </a:rPr>
              <a:t>Jafari</a:t>
            </a:r>
            <a:r>
              <a:rPr lang="es-ES" sz="1000" dirty="0">
                <a:solidFill>
                  <a:schemeClr val="tx1">
                    <a:lumMod val="65000"/>
                    <a:lumOff val="35000"/>
                  </a:schemeClr>
                </a:solidFill>
                <a:latin typeface="Gotham Book" panose="02000603040000020004" pitchFamily="2" charset="0"/>
              </a:rPr>
              <a:t> F, et al. </a:t>
            </a:r>
            <a:r>
              <a:rPr lang="es-ES" sz="1000" dirty="0" err="1">
                <a:solidFill>
                  <a:schemeClr val="tx1">
                    <a:lumMod val="65000"/>
                    <a:lumOff val="35000"/>
                  </a:schemeClr>
                </a:solidFill>
                <a:latin typeface="Gotham Book" panose="02000603040000020004" pitchFamily="2" charset="0"/>
              </a:rPr>
              <a:t>Comparison</a:t>
            </a:r>
            <a:r>
              <a:rPr lang="es-ES" sz="1000" dirty="0">
                <a:solidFill>
                  <a:schemeClr val="tx1">
                    <a:lumMod val="65000"/>
                    <a:lumOff val="35000"/>
                  </a:schemeClr>
                </a:solidFill>
                <a:latin typeface="Gotham Book" panose="02000603040000020004" pitchFamily="2" charset="0"/>
              </a:rPr>
              <a:t> of </a:t>
            </a:r>
            <a:r>
              <a:rPr lang="es-ES" sz="1000" dirty="0" err="1">
                <a:solidFill>
                  <a:schemeClr val="tx1">
                    <a:lumMod val="65000"/>
                    <a:lumOff val="35000"/>
                  </a:schemeClr>
                </a:solidFill>
                <a:latin typeface="Gotham Book" panose="02000603040000020004" pitchFamily="2" charset="0"/>
              </a:rPr>
              <a:t>depression</a:t>
            </a:r>
            <a:r>
              <a:rPr lang="es-ES" sz="1000" dirty="0">
                <a:solidFill>
                  <a:schemeClr val="tx1">
                    <a:lumMod val="65000"/>
                    <a:lumOff val="35000"/>
                  </a:schemeClr>
                </a:solidFill>
                <a:latin typeface="Gotham Book" panose="02000603040000020004" pitchFamily="2" charset="0"/>
              </a:rPr>
              <a:t>, </a:t>
            </a:r>
            <a:r>
              <a:rPr lang="es-ES" sz="1000" dirty="0" err="1">
                <a:solidFill>
                  <a:schemeClr val="tx1">
                    <a:lumMod val="65000"/>
                    <a:lumOff val="35000"/>
                  </a:schemeClr>
                </a:solidFill>
                <a:latin typeface="Gotham Book" panose="02000603040000020004" pitchFamily="2" charset="0"/>
              </a:rPr>
              <a:t>anxiety</a:t>
            </a:r>
            <a:r>
              <a:rPr lang="es-ES" sz="1000" dirty="0">
                <a:solidFill>
                  <a:schemeClr val="tx1">
                    <a:lumMod val="65000"/>
                    <a:lumOff val="35000"/>
                  </a:schemeClr>
                </a:solidFill>
                <a:latin typeface="Gotham Book" panose="02000603040000020004" pitchFamily="2" charset="0"/>
              </a:rPr>
              <a:t>, </a:t>
            </a:r>
            <a:r>
              <a:rPr lang="es-ES" sz="1000" dirty="0" err="1">
                <a:solidFill>
                  <a:schemeClr val="tx1">
                    <a:lumMod val="65000"/>
                    <a:lumOff val="35000"/>
                  </a:schemeClr>
                </a:solidFill>
                <a:latin typeface="Gotham Book" panose="02000603040000020004" pitchFamily="2" charset="0"/>
              </a:rPr>
              <a:t>quality</a:t>
            </a:r>
            <a:r>
              <a:rPr lang="es-ES" sz="1000" dirty="0">
                <a:solidFill>
                  <a:schemeClr val="tx1">
                    <a:lumMod val="65000"/>
                    <a:lumOff val="35000"/>
                  </a:schemeClr>
                </a:solidFill>
                <a:latin typeface="Gotham Book" panose="02000603040000020004" pitchFamily="2" charset="0"/>
              </a:rPr>
              <a:t> of </a:t>
            </a:r>
            <a:r>
              <a:rPr lang="es-ES" sz="1000" dirty="0" err="1">
                <a:solidFill>
                  <a:schemeClr val="tx1">
                    <a:lumMod val="65000"/>
                    <a:lumOff val="35000"/>
                  </a:schemeClr>
                </a:solidFill>
                <a:latin typeface="Gotham Book" panose="02000603040000020004" pitchFamily="2" charset="0"/>
              </a:rPr>
              <a:t>life</a:t>
            </a:r>
            <a:r>
              <a:rPr lang="es-ES" sz="1000" dirty="0">
                <a:solidFill>
                  <a:schemeClr val="tx1">
                    <a:lumMod val="65000"/>
                    <a:lumOff val="35000"/>
                  </a:schemeClr>
                </a:solidFill>
                <a:latin typeface="Gotham Book" panose="02000603040000020004" pitchFamily="2" charset="0"/>
              </a:rPr>
              <a:t>, </a:t>
            </a:r>
            <a:r>
              <a:rPr lang="es-ES" sz="1000" dirty="0" err="1">
                <a:solidFill>
                  <a:schemeClr val="tx1">
                    <a:lumMod val="65000"/>
                    <a:lumOff val="35000"/>
                  </a:schemeClr>
                </a:solidFill>
                <a:latin typeface="Gotham Book" panose="02000603040000020004" pitchFamily="2" charset="0"/>
              </a:rPr>
              <a:t>vitality</a:t>
            </a:r>
            <a:r>
              <a:rPr lang="es-ES" sz="1000" dirty="0">
                <a:solidFill>
                  <a:schemeClr val="tx1">
                    <a:lumMod val="65000"/>
                    <a:lumOff val="35000"/>
                  </a:schemeClr>
                </a:solidFill>
                <a:latin typeface="Gotham Book" panose="02000603040000020004" pitchFamily="2" charset="0"/>
              </a:rPr>
              <a:t> and mental </a:t>
            </a:r>
            <a:r>
              <a:rPr lang="es-ES" sz="1000" dirty="0" err="1">
                <a:solidFill>
                  <a:schemeClr val="tx1">
                    <a:lumMod val="65000"/>
                    <a:lumOff val="35000"/>
                  </a:schemeClr>
                </a:solidFill>
                <a:latin typeface="Gotham Book" panose="02000603040000020004" pitchFamily="2" charset="0"/>
              </a:rPr>
              <a:t>health</a:t>
            </a:r>
            <a:r>
              <a:rPr lang="es-ES" sz="1000" dirty="0">
                <a:solidFill>
                  <a:schemeClr val="tx1">
                    <a:lumMod val="65000"/>
                    <a:lumOff val="35000"/>
                  </a:schemeClr>
                </a:solidFill>
                <a:latin typeface="Gotham Book" panose="02000603040000020004" pitchFamily="2" charset="0"/>
              </a:rPr>
              <a:t> </a:t>
            </a:r>
            <a:r>
              <a:rPr lang="es-ES" sz="1000" dirty="0" err="1">
                <a:solidFill>
                  <a:schemeClr val="tx1">
                    <a:lumMod val="65000"/>
                    <a:lumOff val="35000"/>
                  </a:schemeClr>
                </a:solidFill>
                <a:latin typeface="Gotham Book" panose="02000603040000020004" pitchFamily="2" charset="0"/>
              </a:rPr>
              <a:t>between</a:t>
            </a:r>
            <a:r>
              <a:rPr lang="es-ES" sz="1000" dirty="0">
                <a:solidFill>
                  <a:schemeClr val="tx1">
                    <a:lumMod val="65000"/>
                    <a:lumOff val="35000"/>
                  </a:schemeClr>
                </a:solidFill>
                <a:latin typeface="Gotham Book" panose="02000603040000020004" pitchFamily="2" charset="0"/>
              </a:rPr>
              <a:t> </a:t>
            </a:r>
            <a:r>
              <a:rPr lang="es-ES" sz="1000" dirty="0" err="1">
                <a:solidFill>
                  <a:schemeClr val="tx1">
                    <a:lumMod val="65000"/>
                    <a:lumOff val="35000"/>
                  </a:schemeClr>
                </a:solidFill>
                <a:latin typeface="Gotham Book" panose="02000603040000020004" pitchFamily="2" charset="0"/>
              </a:rPr>
              <a:t>premenopausal</a:t>
            </a:r>
            <a:r>
              <a:rPr lang="es-ES" sz="1000" dirty="0">
                <a:solidFill>
                  <a:schemeClr val="tx1">
                    <a:lumMod val="65000"/>
                    <a:lumOff val="35000"/>
                  </a:schemeClr>
                </a:solidFill>
                <a:latin typeface="Gotham Book" panose="02000603040000020004" pitchFamily="2" charset="0"/>
              </a:rPr>
              <a:t> and </a:t>
            </a:r>
            <a:r>
              <a:rPr lang="es-ES" sz="1000" dirty="0" err="1">
                <a:solidFill>
                  <a:schemeClr val="tx1">
                    <a:lumMod val="65000"/>
                    <a:lumOff val="35000"/>
                  </a:schemeClr>
                </a:solidFill>
                <a:latin typeface="Gotham Book" panose="02000603040000020004" pitchFamily="2" charset="0"/>
              </a:rPr>
              <a:t>postmenopausal</a:t>
            </a:r>
            <a:r>
              <a:rPr lang="es-ES" sz="1000" dirty="0">
                <a:solidFill>
                  <a:schemeClr val="tx1">
                    <a:lumMod val="65000"/>
                    <a:lumOff val="35000"/>
                  </a:schemeClr>
                </a:solidFill>
                <a:latin typeface="Gotham Book" panose="02000603040000020004" pitchFamily="2" charset="0"/>
              </a:rPr>
              <a:t> </a:t>
            </a:r>
            <a:r>
              <a:rPr lang="es-ES" sz="1000" dirty="0" err="1">
                <a:solidFill>
                  <a:schemeClr val="tx1">
                    <a:lumMod val="65000"/>
                    <a:lumOff val="35000"/>
                  </a:schemeClr>
                </a:solidFill>
                <a:latin typeface="Gotham Book" panose="02000603040000020004" pitchFamily="2" charset="0"/>
              </a:rPr>
              <a:t>women</a:t>
            </a:r>
            <a:r>
              <a:rPr lang="es-ES" sz="1000" dirty="0">
                <a:solidFill>
                  <a:schemeClr val="tx1">
                    <a:lumMod val="65000"/>
                    <a:lumOff val="35000"/>
                  </a:schemeClr>
                </a:solidFill>
                <a:latin typeface="Gotham Book" panose="02000603040000020004" pitchFamily="2" charset="0"/>
              </a:rPr>
              <a:t>. </a:t>
            </a:r>
            <a:r>
              <a:rPr lang="es-ES" sz="1000" i="1" dirty="0" err="1">
                <a:solidFill>
                  <a:schemeClr val="tx1">
                    <a:lumMod val="65000"/>
                    <a:lumOff val="35000"/>
                  </a:schemeClr>
                </a:solidFill>
                <a:latin typeface="Gotham Book" panose="02000603040000020004" pitchFamily="2" charset="0"/>
              </a:rPr>
              <a:t>Climacteric</a:t>
            </a:r>
            <a:r>
              <a:rPr lang="es-ES" sz="1000" dirty="0">
                <a:solidFill>
                  <a:schemeClr val="tx1">
                    <a:lumMod val="65000"/>
                    <a:lumOff val="35000"/>
                  </a:schemeClr>
                </a:solidFill>
                <a:latin typeface="Gotham Book" panose="02000603040000020004" pitchFamily="2" charset="0"/>
              </a:rPr>
              <a:t>. 2014;17(6):660‐665. </a:t>
            </a:r>
          </a:p>
        </p:txBody>
      </p:sp>
    </p:spTree>
    <p:extLst>
      <p:ext uri="{BB962C8B-B14F-4D97-AF65-F5344CB8AC3E}">
        <p14:creationId xmlns:p14="http://schemas.microsoft.com/office/powerpoint/2010/main" val="26215887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6CDD8C2-DA17-4D83-8163-EB258A118ED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Lst>
          </a:blip>
          <a:srcRect l="15880" t="50045" r="50000" b="31295"/>
          <a:stretch/>
        </p:blipFill>
        <p:spPr>
          <a:xfrm>
            <a:off x="9386608" y="1079621"/>
            <a:ext cx="2392444" cy="735587"/>
          </a:xfrm>
          <a:prstGeom prst="rect">
            <a:avLst/>
          </a:prstGeom>
        </p:spPr>
      </p:pic>
      <p:pic>
        <p:nvPicPr>
          <p:cNvPr id="3" name="Imagen 2">
            <a:extLst>
              <a:ext uri="{FF2B5EF4-FFF2-40B4-BE49-F238E27FC236}">
                <a16:creationId xmlns:a16="http://schemas.microsoft.com/office/drawing/2014/main" id="{17E1788E-321C-44A6-81B8-086A8295DAC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1823" b="66797" l="51391" r="79722">
                        <a14:foregroundMark x1="59078" y1="55339" x2="52489" y2="55208"/>
                        <a14:foregroundMark x1="52489" y1="55208" x2="57540" y2="63802"/>
                        <a14:foregroundMark x1="57540" y1="63802" x2="60102" y2="64323"/>
                        <a14:foregroundMark x1="51977" y1="55990" x2="53880" y2="64583"/>
                        <a14:foregroundMark x1="57906" y1="64974" x2="52489" y2="58073"/>
                        <a14:foregroundMark x1="52489" y1="58073" x2="52709" y2="56901"/>
                        <a14:foregroundMark x1="53367" y1="61719" x2="51757" y2="63411"/>
                        <a14:foregroundMark x1="78917" y1="64063" x2="79868" y2="58724"/>
                        <a14:foregroundMark x1="73792" y1="52344" x2="73060" y2="52344"/>
                        <a14:foregroundMark x1="77086" y1="52083" x2="76574" y2="52083"/>
                        <a14:foregroundMark x1="51537" y1="55339" x2="51757" y2="64583"/>
                        <a14:foregroundMark x1="58785" y1="64583" x2="62225" y2="62891"/>
                        <a14:foregroundMark x1="51391" y1="55078" x2="51537" y2="64583"/>
                        <a14:foregroundMark x1="73646" y1="66797" x2="77892" y2="66146"/>
                      </a14:backgroundRemoval>
                    </a14:imgEffect>
                    <a14:imgEffect>
                      <a14:sharpenSoften amount="50000"/>
                    </a14:imgEffect>
                  </a14:imgLayer>
                </a14:imgProps>
              </a:ext>
            </a:extLst>
          </a:blip>
          <a:srcRect l="51324" t="50045" r="17572" b="31295"/>
          <a:stretch/>
        </p:blipFill>
        <p:spPr>
          <a:xfrm>
            <a:off x="9549039" y="1983136"/>
            <a:ext cx="2396433" cy="735587"/>
          </a:xfrm>
          <a:prstGeom prst="rect">
            <a:avLst/>
          </a:prstGeom>
        </p:spPr>
      </p:pic>
      <p:pic>
        <p:nvPicPr>
          <p:cNvPr id="4" name="Imagen 3">
            <a:extLst>
              <a:ext uri="{FF2B5EF4-FFF2-40B4-BE49-F238E27FC236}">
                <a16:creationId xmlns:a16="http://schemas.microsoft.com/office/drawing/2014/main" id="{4F9D0722-666D-4120-95C8-DDD9DEE65FA6}"/>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Lst>
          </a:blip>
          <a:srcRect l="16021" t="58061" r="49451" b="23098"/>
          <a:stretch/>
        </p:blipFill>
        <p:spPr>
          <a:xfrm>
            <a:off x="9378921" y="2807251"/>
            <a:ext cx="2400132" cy="735587"/>
          </a:xfrm>
          <a:prstGeom prst="rect">
            <a:avLst/>
          </a:prstGeom>
        </p:spPr>
      </p:pic>
      <p:pic>
        <p:nvPicPr>
          <p:cNvPr id="5" name="Imagen 4">
            <a:extLst>
              <a:ext uri="{FF2B5EF4-FFF2-40B4-BE49-F238E27FC236}">
                <a16:creationId xmlns:a16="http://schemas.microsoft.com/office/drawing/2014/main" id="{C999F992-CF29-4812-855B-349FAE7282E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9896" b="75651" l="50366" r="79502">
                        <a14:foregroundMark x1="60908" y1="63411" x2="54246" y2="63932"/>
                        <a14:foregroundMark x1="54246" y1="63932" x2="60102" y2="70313"/>
                        <a14:foregroundMark x1="60102" y1="70313" x2="58346" y2="71875"/>
                        <a14:foregroundMark x1="52269" y1="65234" x2="52782" y2="68750"/>
                        <a14:foregroundMark x1="58565" y1="73307" x2="50512" y2="73047"/>
                        <a14:foregroundMark x1="54100" y1="63672" x2="54100" y2="66406"/>
                        <a14:foregroundMark x1="53953" y1="63021" x2="51684" y2="71745"/>
                        <a14:foregroundMark x1="50732" y1="72135" x2="52635" y2="64844"/>
                        <a14:foregroundMark x1="51903" y1="63411" x2="51903" y2="63411"/>
                        <a14:foregroundMark x1="73280" y1="75130" x2="74378" y2="75781"/>
                        <a14:foregroundMark x1="78843" y1="63932" x2="79502" y2="65234"/>
                        <a14:foregroundMark x1="76794" y1="64193" x2="77672" y2="64193"/>
                        <a14:foregroundMark x1="50878" y1="66406" x2="50512" y2="63021"/>
                        <a14:foregroundMark x1="51245" y1="63932" x2="51318" y2="63672"/>
                        <a14:backgroundMark x1="50000" y1="72135" x2="50220" y2="72135"/>
                        <a14:backgroundMark x1="50000" y1="70964" x2="49634" y2="63932"/>
                        <a14:backgroundMark x1="50220" y1="68750" x2="50146" y2="66406"/>
                        <a14:backgroundMark x1="50366" y1="65104" x2="50000" y2="64583"/>
                        <a14:backgroundMark x1="50512" y1="74740" x2="50512" y2="72135"/>
                        <a14:backgroundMark x1="50512" y1="66146" x2="50366" y2="63021"/>
                        <a14:backgroundMark x1="59078" y1="73958" x2="59078" y2="74219"/>
                      </a14:backgroundRemoval>
                    </a14:imgEffect>
                    <a14:imgEffect>
                      <a14:sharpenSoften amount="50000"/>
                    </a14:imgEffect>
                  </a14:imgLayer>
                </a14:imgProps>
              </a:ext>
            </a:extLst>
          </a:blip>
          <a:srcRect l="50906" t="58061" r="17164" b="23098"/>
          <a:stretch/>
        </p:blipFill>
        <p:spPr>
          <a:xfrm>
            <a:off x="9543453" y="3659225"/>
            <a:ext cx="2367131" cy="735587"/>
          </a:xfrm>
          <a:prstGeom prst="rect">
            <a:avLst/>
          </a:prstGeom>
        </p:spPr>
      </p:pic>
      <p:sp>
        <p:nvSpPr>
          <p:cNvPr id="6" name="CuadroTexto 5">
            <a:extLst>
              <a:ext uri="{FF2B5EF4-FFF2-40B4-BE49-F238E27FC236}">
                <a16:creationId xmlns:a16="http://schemas.microsoft.com/office/drawing/2014/main" id="{A61BBDCC-22E4-4A51-8336-18E437FF14FC}"/>
              </a:ext>
            </a:extLst>
          </p:cNvPr>
          <p:cNvSpPr txBox="1"/>
          <p:nvPr/>
        </p:nvSpPr>
        <p:spPr>
          <a:xfrm>
            <a:off x="8530420" y="339309"/>
            <a:ext cx="2994474" cy="707886"/>
          </a:xfrm>
          <a:prstGeom prst="rect">
            <a:avLst/>
          </a:prstGeom>
          <a:noFill/>
        </p:spPr>
        <p:txBody>
          <a:bodyPr wrap="none" rtlCol="0">
            <a:spAutoFit/>
          </a:bodyPr>
          <a:lstStyle/>
          <a:p>
            <a:r>
              <a:rPr lang="es-ES" sz="2000" b="1" dirty="0">
                <a:solidFill>
                  <a:srgbClr val="692479"/>
                </a:solidFill>
                <a:latin typeface="Gotham Book" panose="02000603040000020004" pitchFamily="2" charset="0"/>
              </a:rPr>
              <a:t>Componentes de </a:t>
            </a:r>
            <a:r>
              <a:rPr lang="es-ES" sz="2000" b="1" dirty="0" err="1">
                <a:solidFill>
                  <a:srgbClr val="692479"/>
                </a:solidFill>
                <a:latin typeface="Gotham Book" panose="02000603040000020004" pitchFamily="2" charset="0"/>
              </a:rPr>
              <a:t>Libicare</a:t>
            </a:r>
            <a:r>
              <a:rPr lang="es-ES" sz="2000" b="1" baseline="30000" dirty="0">
                <a:solidFill>
                  <a:srgbClr val="692479"/>
                </a:solidFill>
                <a:latin typeface="Gotham Book" panose="02000603040000020004" pitchFamily="2" charset="0"/>
                <a:cs typeface="Calibri" panose="020F0502020204030204" pitchFamily="34" charset="0"/>
              </a:rPr>
              <a:t>® </a:t>
            </a:r>
          </a:p>
          <a:p>
            <a:r>
              <a:rPr lang="es-ES" sz="2000" b="1" dirty="0">
                <a:solidFill>
                  <a:srgbClr val="692479"/>
                </a:solidFill>
                <a:latin typeface="Gotham Book" panose="02000603040000020004" pitchFamily="2" charset="0"/>
                <a:cs typeface="Calibri" panose="020F0502020204030204" pitchFamily="34" charset="0"/>
              </a:rPr>
              <a:t>y su acción:</a:t>
            </a:r>
            <a:endParaRPr lang="es-ES" sz="2000" b="1" dirty="0">
              <a:solidFill>
                <a:srgbClr val="692479"/>
              </a:solidFill>
              <a:latin typeface="Gotham Book" panose="02000603040000020004" pitchFamily="2" charset="0"/>
            </a:endParaRPr>
          </a:p>
        </p:txBody>
      </p:sp>
      <p:grpSp>
        <p:nvGrpSpPr>
          <p:cNvPr id="7" name="Grupo 6">
            <a:extLst>
              <a:ext uri="{FF2B5EF4-FFF2-40B4-BE49-F238E27FC236}">
                <a16:creationId xmlns:a16="http://schemas.microsoft.com/office/drawing/2014/main" id="{3179FD81-D23D-49F9-B1F9-6A9DAC96A9CF}"/>
              </a:ext>
            </a:extLst>
          </p:cNvPr>
          <p:cNvGrpSpPr/>
          <p:nvPr/>
        </p:nvGrpSpPr>
        <p:grpSpPr>
          <a:xfrm>
            <a:off x="1581366" y="24712"/>
            <a:ext cx="8128000" cy="6300664"/>
            <a:chOff x="574573" y="165198"/>
            <a:chExt cx="8128000" cy="6300664"/>
          </a:xfrm>
        </p:grpSpPr>
        <p:grpSp>
          <p:nvGrpSpPr>
            <p:cNvPr id="8" name="Grupo 7">
              <a:extLst>
                <a:ext uri="{FF2B5EF4-FFF2-40B4-BE49-F238E27FC236}">
                  <a16:creationId xmlns:a16="http://schemas.microsoft.com/office/drawing/2014/main" id="{5595776E-364E-4D16-A07C-80F9948EF5A0}"/>
                </a:ext>
              </a:extLst>
            </p:cNvPr>
            <p:cNvGrpSpPr/>
            <p:nvPr/>
          </p:nvGrpSpPr>
          <p:grpSpPr>
            <a:xfrm>
              <a:off x="574573" y="1047195"/>
              <a:ext cx="8128000" cy="5418667"/>
              <a:chOff x="1002419" y="754779"/>
              <a:chExt cx="8128000" cy="5418667"/>
            </a:xfrm>
          </p:grpSpPr>
          <p:graphicFrame>
            <p:nvGraphicFramePr>
              <p:cNvPr id="27" name="Diagrama 26">
                <a:extLst>
                  <a:ext uri="{FF2B5EF4-FFF2-40B4-BE49-F238E27FC236}">
                    <a16:creationId xmlns:a16="http://schemas.microsoft.com/office/drawing/2014/main" id="{F5DF75AD-4FD8-451E-93F3-71358110E2CA}"/>
                  </a:ext>
                </a:extLst>
              </p:cNvPr>
              <p:cNvGraphicFramePr/>
              <p:nvPr/>
            </p:nvGraphicFramePr>
            <p:xfrm>
              <a:off x="1002419" y="754779"/>
              <a:ext cx="8128000" cy="541866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8" name="Diagrama de flujo: operación manual 12">
                <a:extLst>
                  <a:ext uri="{FF2B5EF4-FFF2-40B4-BE49-F238E27FC236}">
                    <a16:creationId xmlns:a16="http://schemas.microsoft.com/office/drawing/2014/main" id="{98BA770A-CCD6-4EBF-AA3B-87879099A3E2}"/>
                  </a:ext>
                </a:extLst>
              </p:cNvPr>
              <p:cNvSpPr/>
              <p:nvPr/>
            </p:nvSpPr>
            <p:spPr>
              <a:xfrm rot="10800000">
                <a:off x="2413590" y="4368499"/>
                <a:ext cx="5305646" cy="176742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95"/>
                  <a:gd name="connsiteX1" fmla="*/ 10000 w 10000"/>
                  <a:gd name="connsiteY1" fmla="*/ 0 h 10095"/>
                  <a:gd name="connsiteX2" fmla="*/ 8332 w 10000"/>
                  <a:gd name="connsiteY2" fmla="*/ 10095 h 10095"/>
                  <a:gd name="connsiteX3" fmla="*/ 2000 w 10000"/>
                  <a:gd name="connsiteY3" fmla="*/ 10000 h 10095"/>
                  <a:gd name="connsiteX4" fmla="*/ 0 w 10000"/>
                  <a:gd name="connsiteY4" fmla="*/ 0 h 10095"/>
                  <a:gd name="connsiteX0" fmla="*/ 0 w 10000"/>
                  <a:gd name="connsiteY0" fmla="*/ 0 h 10095"/>
                  <a:gd name="connsiteX1" fmla="*/ 10000 w 10000"/>
                  <a:gd name="connsiteY1" fmla="*/ 0 h 10095"/>
                  <a:gd name="connsiteX2" fmla="*/ 8332 w 10000"/>
                  <a:gd name="connsiteY2" fmla="*/ 10095 h 10095"/>
                  <a:gd name="connsiteX3" fmla="*/ 1621 w 10000"/>
                  <a:gd name="connsiteY3" fmla="*/ 9952 h 10095"/>
                  <a:gd name="connsiteX4" fmla="*/ 0 w 10000"/>
                  <a:gd name="connsiteY4" fmla="*/ 0 h 10095"/>
                  <a:gd name="connsiteX0" fmla="*/ 0 w 10000"/>
                  <a:gd name="connsiteY0" fmla="*/ 0 h 10095"/>
                  <a:gd name="connsiteX1" fmla="*/ 10000 w 10000"/>
                  <a:gd name="connsiteY1" fmla="*/ 0 h 10095"/>
                  <a:gd name="connsiteX2" fmla="*/ 8332 w 10000"/>
                  <a:gd name="connsiteY2" fmla="*/ 10095 h 10095"/>
                  <a:gd name="connsiteX3" fmla="*/ 1605 w 10000"/>
                  <a:gd name="connsiteY3" fmla="*/ 9904 h 10095"/>
                  <a:gd name="connsiteX4" fmla="*/ 0 w 10000"/>
                  <a:gd name="connsiteY4" fmla="*/ 0 h 10095"/>
                  <a:gd name="connsiteX0" fmla="*/ 0 w 10000"/>
                  <a:gd name="connsiteY0" fmla="*/ 0 h 9952"/>
                  <a:gd name="connsiteX1" fmla="*/ 10000 w 10000"/>
                  <a:gd name="connsiteY1" fmla="*/ 0 h 9952"/>
                  <a:gd name="connsiteX2" fmla="*/ 8348 w 10000"/>
                  <a:gd name="connsiteY2" fmla="*/ 9952 h 9952"/>
                  <a:gd name="connsiteX3" fmla="*/ 1605 w 10000"/>
                  <a:gd name="connsiteY3" fmla="*/ 9904 h 9952"/>
                  <a:gd name="connsiteX4" fmla="*/ 0 w 10000"/>
                  <a:gd name="connsiteY4" fmla="*/ 0 h 9952"/>
                  <a:gd name="connsiteX0" fmla="*/ 0 w 10000"/>
                  <a:gd name="connsiteY0" fmla="*/ 0 h 10000"/>
                  <a:gd name="connsiteX1" fmla="*/ 10000 w 10000"/>
                  <a:gd name="connsiteY1" fmla="*/ 0 h 10000"/>
                  <a:gd name="connsiteX2" fmla="*/ 8348 w 10000"/>
                  <a:gd name="connsiteY2" fmla="*/ 10000 h 10000"/>
                  <a:gd name="connsiteX3" fmla="*/ 1621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8348" y="10000"/>
                    </a:lnTo>
                    <a:lnTo>
                      <a:pt x="1621" y="10000"/>
                    </a:lnTo>
                    <a:lnTo>
                      <a:pt x="0" y="0"/>
                    </a:lnTo>
                    <a:close/>
                  </a:path>
                </a:pathLst>
              </a:custGeom>
              <a:solidFill>
                <a:srgbClr val="B09636"/>
              </a:solidFill>
              <a:ln>
                <a:solidFill>
                  <a:srgbClr val="B09636"/>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s-ES"/>
              </a:p>
            </p:txBody>
          </p:sp>
        </p:grpSp>
        <p:grpSp>
          <p:nvGrpSpPr>
            <p:cNvPr id="9" name="Grupo 8">
              <a:extLst>
                <a:ext uri="{FF2B5EF4-FFF2-40B4-BE49-F238E27FC236}">
                  <a16:creationId xmlns:a16="http://schemas.microsoft.com/office/drawing/2014/main" id="{65A58B3A-F02E-4931-91E6-3DBB514E8054}"/>
                </a:ext>
              </a:extLst>
            </p:cNvPr>
            <p:cNvGrpSpPr/>
            <p:nvPr/>
          </p:nvGrpSpPr>
          <p:grpSpPr>
            <a:xfrm>
              <a:off x="2986534" y="165198"/>
              <a:ext cx="4535456" cy="5645607"/>
              <a:chOff x="3414373" y="-120028"/>
              <a:chExt cx="4535456" cy="5645607"/>
            </a:xfrm>
          </p:grpSpPr>
          <p:sp>
            <p:nvSpPr>
              <p:cNvPr id="18" name="CuadroTexto 17">
                <a:extLst>
                  <a:ext uri="{FF2B5EF4-FFF2-40B4-BE49-F238E27FC236}">
                    <a16:creationId xmlns:a16="http://schemas.microsoft.com/office/drawing/2014/main" id="{AFFBAB12-397B-4BAB-A8C9-461D03B39591}"/>
                  </a:ext>
                </a:extLst>
              </p:cNvPr>
              <p:cNvSpPr txBox="1"/>
              <p:nvPr/>
            </p:nvSpPr>
            <p:spPr>
              <a:xfrm>
                <a:off x="3481443" y="-120028"/>
                <a:ext cx="3303597" cy="646331"/>
              </a:xfrm>
              <a:prstGeom prst="rect">
                <a:avLst/>
              </a:prstGeom>
              <a:noFill/>
            </p:spPr>
            <p:txBody>
              <a:bodyPr wrap="square" rtlCol="0">
                <a:spAutoFit/>
              </a:bodyPr>
              <a:lstStyle/>
              <a:p>
                <a:pPr algn="ctr"/>
                <a:r>
                  <a:rPr lang="es-ES" b="1" dirty="0">
                    <a:solidFill>
                      <a:srgbClr val="B09636"/>
                    </a:solidFill>
                    <a:latin typeface="Gotham Book" panose="02000603040000020004" pitchFamily="2" charset="0"/>
                  </a:rPr>
                  <a:t>Multifactorial e </a:t>
                </a:r>
              </a:p>
              <a:p>
                <a:pPr algn="ctr"/>
                <a:r>
                  <a:rPr lang="es-ES" b="1" dirty="0">
                    <a:solidFill>
                      <a:srgbClr val="B09636"/>
                    </a:solidFill>
                    <a:latin typeface="Gotham Book" panose="02000603040000020004" pitchFamily="2" charset="0"/>
                  </a:rPr>
                  <a:t>interrelacionado</a:t>
                </a:r>
                <a:endParaRPr lang="es-ES" dirty="0"/>
              </a:p>
            </p:txBody>
          </p:sp>
          <p:sp>
            <p:nvSpPr>
              <p:cNvPr id="19" name="CuadroTexto 18">
                <a:extLst>
                  <a:ext uri="{FF2B5EF4-FFF2-40B4-BE49-F238E27FC236}">
                    <a16:creationId xmlns:a16="http://schemas.microsoft.com/office/drawing/2014/main" id="{1E32E203-5377-4BD5-B85C-CAF056CF15CE}"/>
                  </a:ext>
                </a:extLst>
              </p:cNvPr>
              <p:cNvSpPr txBox="1"/>
              <p:nvPr/>
            </p:nvSpPr>
            <p:spPr>
              <a:xfrm>
                <a:off x="3414373" y="5125469"/>
                <a:ext cx="3555012" cy="400110"/>
              </a:xfrm>
              <a:prstGeom prst="rect">
                <a:avLst/>
              </a:prstGeom>
              <a:noFill/>
            </p:spPr>
            <p:txBody>
              <a:bodyPr wrap="none" rtlCol="0">
                <a:spAutoFit/>
              </a:bodyPr>
              <a:lstStyle/>
              <a:p>
                <a:r>
                  <a:rPr lang="es-ES" sz="2000" b="1">
                    <a:solidFill>
                      <a:schemeClr val="bg1"/>
                    </a:solidFill>
                    <a:latin typeface="Gotham Book" panose="02000603040000020004" pitchFamily="2" charset="0"/>
                  </a:rPr>
                  <a:t>Cambios en niveles hormonales</a:t>
                </a:r>
              </a:p>
            </p:txBody>
          </p:sp>
          <p:pic>
            <p:nvPicPr>
              <p:cNvPr id="22" name="Imagen 21">
                <a:extLst>
                  <a:ext uri="{FF2B5EF4-FFF2-40B4-BE49-F238E27FC236}">
                    <a16:creationId xmlns:a16="http://schemas.microsoft.com/office/drawing/2014/main" id="{8E2DBA0D-AB3A-48DB-820E-D13A108BAC1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20988" y="3176038"/>
                <a:ext cx="728841" cy="486336"/>
              </a:xfrm>
              <a:prstGeom prst="rect">
                <a:avLst/>
              </a:prstGeom>
            </p:spPr>
          </p:pic>
          <p:pic>
            <p:nvPicPr>
              <p:cNvPr id="23" name="Imagen 22">
                <a:extLst>
                  <a:ext uri="{FF2B5EF4-FFF2-40B4-BE49-F238E27FC236}">
                    <a16:creationId xmlns:a16="http://schemas.microsoft.com/office/drawing/2014/main" id="{18F08B6F-E38E-4233-A1E8-A8589DC610CB}"/>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6969385" y="2732082"/>
                <a:ext cx="493554" cy="493554"/>
              </a:xfrm>
              <a:prstGeom prst="rect">
                <a:avLst/>
              </a:prstGeom>
            </p:spPr>
          </p:pic>
          <p:pic>
            <p:nvPicPr>
              <p:cNvPr id="25" name="Imagen 24">
                <a:extLst>
                  <a:ext uri="{FF2B5EF4-FFF2-40B4-BE49-F238E27FC236}">
                    <a16:creationId xmlns:a16="http://schemas.microsoft.com/office/drawing/2014/main" id="{377D5DE3-F6C6-4357-ACC9-E1E8EF6DBDF3}"/>
                  </a:ext>
                </a:extLst>
              </p:cNvPr>
              <p:cNvPicPr>
                <a:picLocks noChangeAspect="1"/>
              </p:cNvPicPr>
              <p:nvPr/>
            </p:nvPicPr>
            <p:blipFill rotWithShape="1">
              <a:blip r:embed="rId17" cstate="print">
                <a:extLst>
                  <a:ext uri="{BEBA8EAE-BF5A-486C-A8C5-ECC9F3942E4B}">
                    <a14:imgProps xmlns:a14="http://schemas.microsoft.com/office/drawing/2010/main">
                      <a14:imgLayer r:embed="rId5">
                        <a14:imgEffect>
                          <a14:backgroundRemoval t="51563" b="66797" l="70791" r="79502">
                            <a14:foregroundMark x1="72987" y1="53255" x2="72987" y2="54557"/>
                            <a14:foregroundMark x1="73353" y1="52865" x2="73133" y2="51563"/>
                            <a14:foregroundMark x1="79283" y1="64323" x2="79283" y2="62240"/>
                          </a14:backgroundRemoval>
                        </a14:imgEffect>
                      </a14:imgLayer>
                    </a14:imgProps>
                  </a:ext>
                </a:extLst>
              </a:blip>
              <a:srcRect l="69696" t="50045" r="19330" b="31295"/>
              <a:stretch/>
            </p:blipFill>
            <p:spPr>
              <a:xfrm>
                <a:off x="6611371" y="3210212"/>
                <a:ext cx="493555" cy="480269"/>
              </a:xfrm>
              <a:prstGeom prst="rect">
                <a:avLst/>
              </a:prstGeom>
            </p:spPr>
          </p:pic>
          <p:pic>
            <p:nvPicPr>
              <p:cNvPr id="26" name="Imagen 25">
                <a:extLst>
                  <a:ext uri="{FF2B5EF4-FFF2-40B4-BE49-F238E27FC236}">
                    <a16:creationId xmlns:a16="http://schemas.microsoft.com/office/drawing/2014/main" id="{7963C4D1-EB5E-49B9-891F-D37424C47513}"/>
                  </a:ext>
                </a:extLst>
              </p:cNvPr>
              <p:cNvPicPr>
                <a:picLocks noChangeAspect="1"/>
              </p:cNvPicPr>
              <p:nvPr/>
            </p:nvPicPr>
            <p:blipFill rotWithShape="1">
              <a:blip r:embed="rId18" cstate="print">
                <a:extLst>
                  <a:ext uri="{BEBA8EAE-BF5A-486C-A8C5-ECC9F3942E4B}">
                    <a14:imgProps xmlns:a14="http://schemas.microsoft.com/office/drawing/2010/main">
                      <a14:imgLayer r:embed="rId9">
                        <a14:imgEffect>
                          <a14:backgroundRemoval t="59896" b="75651" l="40776" r="50366">
                            <a14:foregroundMark x1="40776" y1="65365" x2="40996" y2="66406"/>
                            <a14:foregroundMark x1="43338" y1="73958" x2="42899" y2="75000"/>
                            <a14:foregroundMark x1="46047" y1="75781" x2="45461" y2="73958"/>
                            <a14:foregroundMark x1="49341" y1="71224" x2="49341" y2="71615"/>
                            <a14:foregroundMark x1="49341" y1="71224" x2="50366" y2="66016"/>
                          </a14:backgroundRemoval>
                        </a14:imgEffect>
                      </a14:imgLayer>
                    </a14:imgProps>
                  </a:ext>
                </a:extLst>
              </a:blip>
              <a:srcRect l="39762" t="58061" r="49451" b="23098"/>
              <a:stretch/>
            </p:blipFill>
            <p:spPr>
              <a:xfrm>
                <a:off x="6365395" y="2724465"/>
                <a:ext cx="491951" cy="482624"/>
              </a:xfrm>
              <a:prstGeom prst="rect">
                <a:avLst/>
              </a:prstGeom>
            </p:spPr>
          </p:pic>
        </p:grpSp>
        <p:pic>
          <p:nvPicPr>
            <p:cNvPr id="10" name="Imagen 9">
              <a:extLst>
                <a:ext uri="{FF2B5EF4-FFF2-40B4-BE49-F238E27FC236}">
                  <a16:creationId xmlns:a16="http://schemas.microsoft.com/office/drawing/2014/main" id="{B91DAA53-4C34-44DE-AE34-74EFE356EB5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074559" y="3063738"/>
              <a:ext cx="827919" cy="552448"/>
            </a:xfrm>
            <a:prstGeom prst="rect">
              <a:avLst/>
            </a:prstGeom>
          </p:spPr>
        </p:pic>
        <p:pic>
          <p:nvPicPr>
            <p:cNvPr id="11" name="Imagen 10">
              <a:extLst>
                <a:ext uri="{FF2B5EF4-FFF2-40B4-BE49-F238E27FC236}">
                  <a16:creationId xmlns:a16="http://schemas.microsoft.com/office/drawing/2014/main" id="{01C8FD1C-C9ED-44FE-A75D-22317967DD0D}"/>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1912632" y="3578573"/>
              <a:ext cx="483083" cy="483083"/>
            </a:xfrm>
            <a:prstGeom prst="rect">
              <a:avLst/>
            </a:prstGeom>
          </p:spPr>
        </p:pic>
        <p:pic>
          <p:nvPicPr>
            <p:cNvPr id="12" name="Imagen 11">
              <a:extLst>
                <a:ext uri="{FF2B5EF4-FFF2-40B4-BE49-F238E27FC236}">
                  <a16:creationId xmlns:a16="http://schemas.microsoft.com/office/drawing/2014/main" id="{056A06FD-CA9E-4F90-9646-7F733BFB68B7}"/>
                </a:ext>
              </a:extLst>
            </p:cNvPr>
            <p:cNvPicPr>
              <a:picLocks noChangeAspect="1"/>
            </p:cNvPicPr>
            <p:nvPr/>
          </p:nvPicPr>
          <p:blipFill rotWithShape="1">
            <a:blip r:embed="rId21" cstate="print">
              <a:extLst>
                <a:ext uri="{BEBA8EAE-BF5A-486C-A8C5-ECC9F3942E4B}">
                  <a14:imgProps xmlns:a14="http://schemas.microsoft.com/office/drawing/2010/main">
                    <a14:imgLayer r:embed="rId5">
                      <a14:imgEffect>
                        <a14:backgroundRemoval t="51302" b="66927" l="40337" r="49488">
                          <a14:foregroundMark x1="41581" y1="64714" x2="48902" y2="57813"/>
                          <a14:foregroundMark x1="44510" y1="66667" x2="47218" y2="67057"/>
                          <a14:foregroundMark x1="43704" y1="52604" x2="44143" y2="52344"/>
                          <a14:foregroundMark x1="43704" y1="51302" x2="49488" y2="60547"/>
                        </a14:backgroundRemoval>
                      </a14:imgEffect>
                    </a14:imgLayer>
                  </a14:imgProps>
                </a:ext>
              </a:extLst>
            </a:blip>
            <a:srcRect l="39282" t="50045" r="50000" b="31295"/>
            <a:stretch/>
          </p:blipFill>
          <p:spPr>
            <a:xfrm>
              <a:off x="2894749" y="3066194"/>
              <a:ext cx="493555" cy="483083"/>
            </a:xfrm>
            <a:prstGeom prst="rect">
              <a:avLst/>
            </a:prstGeom>
          </p:spPr>
        </p:pic>
        <p:pic>
          <p:nvPicPr>
            <p:cNvPr id="13" name="Imagen 12">
              <a:extLst>
                <a:ext uri="{FF2B5EF4-FFF2-40B4-BE49-F238E27FC236}">
                  <a16:creationId xmlns:a16="http://schemas.microsoft.com/office/drawing/2014/main" id="{D9AC94A0-2622-42D4-83B0-04CFD1A9F686}"/>
                </a:ext>
              </a:extLst>
            </p:cNvPr>
            <p:cNvPicPr>
              <a:picLocks noChangeAspect="1"/>
            </p:cNvPicPr>
            <p:nvPr/>
          </p:nvPicPr>
          <p:blipFill rotWithShape="1">
            <a:blip r:embed="rId22" cstate="print">
              <a:extLst>
                <a:ext uri="{BEBA8EAE-BF5A-486C-A8C5-ECC9F3942E4B}">
                  <a14:imgProps xmlns:a14="http://schemas.microsoft.com/office/drawing/2010/main">
                    <a14:imgLayer r:embed="rId9">
                      <a14:imgEffect>
                        <a14:backgroundRemoval t="59896" b="75651" l="70498" r="79722">
                          <a14:foregroundMark x1="72987" y1="75651" x2="74890" y2="75391"/>
                        </a14:backgroundRemoval>
                      </a14:imgEffect>
                    </a14:imgLayer>
                  </a14:imgProps>
                </a:ext>
              </a:extLst>
            </a:blip>
            <a:srcRect l="69422" t="58061" r="19105" b="23098"/>
            <a:stretch/>
          </p:blipFill>
          <p:spPr>
            <a:xfrm>
              <a:off x="2511463" y="3621338"/>
              <a:ext cx="582151" cy="503480"/>
            </a:xfrm>
            <a:prstGeom prst="rect">
              <a:avLst/>
            </a:prstGeom>
          </p:spPr>
        </p:pic>
        <p:pic>
          <p:nvPicPr>
            <p:cNvPr id="14" name="Imagen 13">
              <a:extLst>
                <a:ext uri="{FF2B5EF4-FFF2-40B4-BE49-F238E27FC236}">
                  <a16:creationId xmlns:a16="http://schemas.microsoft.com/office/drawing/2014/main" id="{C509B163-3A42-43FC-8FDD-C211745A16D6}"/>
                </a:ext>
              </a:extLst>
            </p:cNvPr>
            <p:cNvPicPr>
              <a:picLocks noChangeAspect="1"/>
            </p:cNvPicPr>
            <p:nvPr/>
          </p:nvPicPr>
          <p:blipFill rotWithShape="1">
            <a:blip r:embed="rId23" cstate="print">
              <a:extLst>
                <a:ext uri="{BEBA8EAE-BF5A-486C-A8C5-ECC9F3942E4B}">
                  <a14:imgProps xmlns:a14="http://schemas.microsoft.com/office/drawing/2010/main">
                    <a14:imgLayer r:embed="rId5">
                      <a14:imgEffect>
                        <a14:backgroundRemoval t="51302" b="66797" l="40337" r="49341">
                          <a14:foregroundMark x1="44290" y1="52865" x2="47218" y2="53125"/>
                          <a14:foregroundMark x1="48170" y1="64844" x2="48536" y2="63151"/>
                          <a14:foregroundMark x1="43924" y1="53125" x2="44290" y2="51432"/>
                          <a14:foregroundMark x1="42753" y1="65495" x2="46633" y2="65885"/>
                          <a14:foregroundMark x1="48755" y1="55599" x2="49341" y2="61719"/>
                        </a14:backgroundRemoval>
                      </a14:imgEffect>
                    </a14:imgLayer>
                  </a14:imgProps>
                </a:ext>
              </a:extLst>
            </a:blip>
            <a:srcRect l="39282" t="50045" r="50000" b="31295"/>
            <a:stretch/>
          </p:blipFill>
          <p:spPr>
            <a:xfrm>
              <a:off x="5211030" y="1588598"/>
              <a:ext cx="493555" cy="483083"/>
            </a:xfrm>
            <a:prstGeom prst="rect">
              <a:avLst/>
            </a:prstGeom>
          </p:spPr>
        </p:pic>
        <p:pic>
          <p:nvPicPr>
            <p:cNvPr id="17" name="Imagen 16">
              <a:extLst>
                <a:ext uri="{FF2B5EF4-FFF2-40B4-BE49-F238E27FC236}">
                  <a16:creationId xmlns:a16="http://schemas.microsoft.com/office/drawing/2014/main" id="{C6BC96FD-4FBA-4F8D-9F51-315181D524A1}"/>
                </a:ext>
              </a:extLst>
            </p:cNvPr>
            <p:cNvPicPr>
              <a:picLocks noChangeAspect="1"/>
            </p:cNvPicPr>
            <p:nvPr/>
          </p:nvPicPr>
          <p:blipFill rotWithShape="1">
            <a:blip r:embed="rId24" cstate="print">
              <a:extLst>
                <a:ext uri="{BEBA8EAE-BF5A-486C-A8C5-ECC9F3942E4B}">
                  <a14:imgProps xmlns:a14="http://schemas.microsoft.com/office/drawing/2010/main">
                    <a14:imgLayer r:embed="rId9">
                      <a14:imgEffect>
                        <a14:backgroundRemoval t="59896" b="75391" l="70498" r="79722">
                          <a14:foregroundMark x1="73792" y1="75391" x2="77086" y2="74740"/>
                        </a14:backgroundRemoval>
                      </a14:imgEffect>
                    </a14:imgLayer>
                  </a14:imgProps>
                </a:ext>
              </a:extLst>
            </a:blip>
            <a:srcRect l="69422" t="58061" r="19105" b="23098"/>
            <a:stretch/>
          </p:blipFill>
          <p:spPr>
            <a:xfrm>
              <a:off x="3490436" y="1631970"/>
              <a:ext cx="582151" cy="503480"/>
            </a:xfrm>
            <a:prstGeom prst="rect">
              <a:avLst/>
            </a:prstGeom>
          </p:spPr>
        </p:pic>
      </p:grpSp>
      <p:sp>
        <p:nvSpPr>
          <p:cNvPr id="29" name="Flecha: hacia arriba 28">
            <a:extLst>
              <a:ext uri="{FF2B5EF4-FFF2-40B4-BE49-F238E27FC236}">
                <a16:creationId xmlns:a16="http://schemas.microsoft.com/office/drawing/2014/main" id="{BC7D9302-5041-4211-BFFD-A1751412BA94}"/>
              </a:ext>
            </a:extLst>
          </p:cNvPr>
          <p:cNvSpPr/>
          <p:nvPr/>
        </p:nvSpPr>
        <p:spPr>
          <a:xfrm>
            <a:off x="1113028" y="1098770"/>
            <a:ext cx="671902" cy="5348687"/>
          </a:xfrm>
          <a:prstGeom prst="upArrow">
            <a:avLst/>
          </a:prstGeom>
          <a:solidFill>
            <a:srgbClr val="8F4898"/>
          </a:solidFill>
          <a:ln>
            <a:solidFill>
              <a:srgbClr val="CCCC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CuadroTexto 29">
            <a:extLst>
              <a:ext uri="{FF2B5EF4-FFF2-40B4-BE49-F238E27FC236}">
                <a16:creationId xmlns:a16="http://schemas.microsoft.com/office/drawing/2014/main" id="{4B993993-3B21-413E-86CB-8899E6532411}"/>
              </a:ext>
            </a:extLst>
          </p:cNvPr>
          <p:cNvSpPr txBox="1"/>
          <p:nvPr/>
        </p:nvSpPr>
        <p:spPr>
          <a:xfrm rot="16200000">
            <a:off x="-687314" y="3351778"/>
            <a:ext cx="3496287" cy="369332"/>
          </a:xfrm>
          <a:prstGeom prst="rect">
            <a:avLst/>
          </a:prstGeom>
          <a:noFill/>
        </p:spPr>
        <p:txBody>
          <a:bodyPr wrap="square" rtlCol="0">
            <a:spAutoFit/>
          </a:bodyPr>
          <a:lstStyle/>
          <a:p>
            <a:r>
              <a:rPr lang="es-ES" dirty="0">
                <a:solidFill>
                  <a:schemeClr val="bg2">
                    <a:lumMod val="50000"/>
                  </a:schemeClr>
                </a:solidFill>
                <a:latin typeface="Gotham Book" panose="02000603040000020004" pitchFamily="2" charset="0"/>
              </a:rPr>
              <a:t>Aparición en el tiempo</a:t>
            </a:r>
          </a:p>
        </p:txBody>
      </p:sp>
      <p:sp>
        <p:nvSpPr>
          <p:cNvPr id="31" name="CuadroTexto 30">
            <a:extLst>
              <a:ext uri="{FF2B5EF4-FFF2-40B4-BE49-F238E27FC236}">
                <a16:creationId xmlns:a16="http://schemas.microsoft.com/office/drawing/2014/main" id="{605BEB4E-1A13-4650-A7DA-7D17087CADF1}"/>
              </a:ext>
            </a:extLst>
          </p:cNvPr>
          <p:cNvSpPr txBox="1"/>
          <p:nvPr/>
        </p:nvSpPr>
        <p:spPr>
          <a:xfrm rot="16200000">
            <a:off x="76612" y="3519766"/>
            <a:ext cx="3496287" cy="369332"/>
          </a:xfrm>
          <a:prstGeom prst="rect">
            <a:avLst/>
          </a:prstGeom>
          <a:noFill/>
        </p:spPr>
        <p:txBody>
          <a:bodyPr wrap="square" rtlCol="0">
            <a:spAutoFit/>
          </a:bodyPr>
          <a:lstStyle/>
          <a:p>
            <a:r>
              <a:rPr lang="es-ES" dirty="0">
                <a:solidFill>
                  <a:schemeClr val="bg2">
                    <a:lumMod val="50000"/>
                  </a:schemeClr>
                </a:solidFill>
                <a:latin typeface="Gotham Book" panose="02000603040000020004" pitchFamily="2" charset="0"/>
              </a:rPr>
              <a:t>Notoriedad en su mejoría</a:t>
            </a:r>
          </a:p>
        </p:txBody>
      </p:sp>
      <p:sp>
        <p:nvSpPr>
          <p:cNvPr id="32" name="CuadroTexto 31">
            <a:extLst>
              <a:ext uri="{FF2B5EF4-FFF2-40B4-BE49-F238E27FC236}">
                <a16:creationId xmlns:a16="http://schemas.microsoft.com/office/drawing/2014/main" id="{A9F29E20-CE35-4F92-95B4-B0C74F796F11}"/>
              </a:ext>
            </a:extLst>
          </p:cNvPr>
          <p:cNvSpPr txBox="1"/>
          <p:nvPr/>
        </p:nvSpPr>
        <p:spPr>
          <a:xfrm>
            <a:off x="9432497" y="1815208"/>
            <a:ext cx="184731" cy="369332"/>
          </a:xfrm>
          <a:prstGeom prst="rect">
            <a:avLst/>
          </a:prstGeom>
          <a:noFill/>
        </p:spPr>
        <p:txBody>
          <a:bodyPr wrap="none" rtlCol="0">
            <a:spAutoFit/>
          </a:bodyPr>
          <a:lstStyle/>
          <a:p>
            <a:endParaRPr lang="es-ES" dirty="0"/>
          </a:p>
        </p:txBody>
      </p:sp>
      <p:pic>
        <p:nvPicPr>
          <p:cNvPr id="34" name="Imagen 33">
            <a:extLst>
              <a:ext uri="{FF2B5EF4-FFF2-40B4-BE49-F238E27FC236}">
                <a16:creationId xmlns:a16="http://schemas.microsoft.com/office/drawing/2014/main" id="{14B2F3A4-8D79-4C98-A40D-27471D391308}"/>
              </a:ext>
            </a:extLst>
          </p:cNvPr>
          <p:cNvPicPr>
            <a:picLocks noChangeAspect="1"/>
          </p:cNvPicPr>
          <p:nvPr/>
        </p:nvPicPr>
        <p:blipFill>
          <a:blip r:embed="rId25"/>
          <a:stretch>
            <a:fillRect/>
          </a:stretch>
        </p:blipFill>
        <p:spPr>
          <a:xfrm>
            <a:off x="7335214" y="4002071"/>
            <a:ext cx="493819" cy="481626"/>
          </a:xfrm>
          <a:prstGeom prst="rect">
            <a:avLst/>
          </a:prstGeom>
        </p:spPr>
      </p:pic>
      <p:pic>
        <p:nvPicPr>
          <p:cNvPr id="35" name="Imagen 34">
            <a:extLst>
              <a:ext uri="{FF2B5EF4-FFF2-40B4-BE49-F238E27FC236}">
                <a16:creationId xmlns:a16="http://schemas.microsoft.com/office/drawing/2014/main" id="{8FA646EC-5E9C-4FEC-9407-C61087E559ED}"/>
              </a:ext>
            </a:extLst>
          </p:cNvPr>
          <p:cNvPicPr>
            <a:picLocks noChangeAspect="1"/>
          </p:cNvPicPr>
          <p:nvPr/>
        </p:nvPicPr>
        <p:blipFill>
          <a:blip r:embed="rId26"/>
          <a:stretch>
            <a:fillRect/>
          </a:stretch>
        </p:blipFill>
        <p:spPr>
          <a:xfrm>
            <a:off x="2857481" y="4831814"/>
            <a:ext cx="493819" cy="481626"/>
          </a:xfrm>
          <a:prstGeom prst="rect">
            <a:avLst/>
          </a:prstGeom>
        </p:spPr>
      </p:pic>
      <p:pic>
        <p:nvPicPr>
          <p:cNvPr id="37" name="Imagen 36">
            <a:extLst>
              <a:ext uri="{FF2B5EF4-FFF2-40B4-BE49-F238E27FC236}">
                <a16:creationId xmlns:a16="http://schemas.microsoft.com/office/drawing/2014/main" id="{3198FB05-1A4E-49DF-B47D-5145FCF6E6F2}"/>
              </a:ext>
            </a:extLst>
          </p:cNvPr>
          <p:cNvPicPr>
            <a:picLocks noChangeAspect="1"/>
          </p:cNvPicPr>
          <p:nvPr/>
        </p:nvPicPr>
        <p:blipFill>
          <a:blip r:embed="rId27"/>
          <a:stretch>
            <a:fillRect/>
          </a:stretch>
        </p:blipFill>
        <p:spPr>
          <a:xfrm>
            <a:off x="2518016" y="5425805"/>
            <a:ext cx="487722" cy="481626"/>
          </a:xfrm>
          <a:prstGeom prst="rect">
            <a:avLst/>
          </a:prstGeom>
        </p:spPr>
      </p:pic>
      <p:pic>
        <p:nvPicPr>
          <p:cNvPr id="38" name="Imagen 37">
            <a:extLst>
              <a:ext uri="{FF2B5EF4-FFF2-40B4-BE49-F238E27FC236}">
                <a16:creationId xmlns:a16="http://schemas.microsoft.com/office/drawing/2014/main" id="{434FEC5A-285B-4FC8-B7E4-8CB9B806816B}"/>
              </a:ext>
            </a:extLst>
          </p:cNvPr>
          <p:cNvPicPr>
            <a:picLocks noChangeAspect="1"/>
          </p:cNvPicPr>
          <p:nvPr/>
        </p:nvPicPr>
        <p:blipFill>
          <a:blip r:embed="rId27"/>
          <a:stretch>
            <a:fillRect/>
          </a:stretch>
        </p:blipFill>
        <p:spPr>
          <a:xfrm>
            <a:off x="4759905" y="1098770"/>
            <a:ext cx="487722" cy="481626"/>
          </a:xfrm>
          <a:prstGeom prst="rect">
            <a:avLst/>
          </a:prstGeom>
        </p:spPr>
      </p:pic>
      <p:pic>
        <p:nvPicPr>
          <p:cNvPr id="39" name="Imagen 38">
            <a:extLst>
              <a:ext uri="{FF2B5EF4-FFF2-40B4-BE49-F238E27FC236}">
                <a16:creationId xmlns:a16="http://schemas.microsoft.com/office/drawing/2014/main" id="{3912E9C5-4697-4D88-98D4-151E0C7ED9EA}"/>
              </a:ext>
            </a:extLst>
          </p:cNvPr>
          <p:cNvPicPr>
            <a:picLocks noChangeAspect="1"/>
          </p:cNvPicPr>
          <p:nvPr/>
        </p:nvPicPr>
        <p:blipFill>
          <a:blip r:embed="rId28"/>
          <a:stretch>
            <a:fillRect/>
          </a:stretch>
        </p:blipFill>
        <p:spPr>
          <a:xfrm>
            <a:off x="5908114" y="1092042"/>
            <a:ext cx="493819" cy="481626"/>
          </a:xfrm>
          <a:prstGeom prst="rect">
            <a:avLst/>
          </a:prstGeom>
        </p:spPr>
      </p:pic>
      <p:grpSp>
        <p:nvGrpSpPr>
          <p:cNvPr id="33" name="Grupo 32">
            <a:extLst>
              <a:ext uri="{FF2B5EF4-FFF2-40B4-BE49-F238E27FC236}">
                <a16:creationId xmlns:a16="http://schemas.microsoft.com/office/drawing/2014/main" id="{2DF135D7-B0C4-084B-974E-10F478C29F0F}"/>
              </a:ext>
            </a:extLst>
          </p:cNvPr>
          <p:cNvGrpSpPr/>
          <p:nvPr/>
        </p:nvGrpSpPr>
        <p:grpSpPr>
          <a:xfrm>
            <a:off x="86497" y="0"/>
            <a:ext cx="11928391" cy="6858000"/>
            <a:chOff x="86497" y="0"/>
            <a:chExt cx="11928391" cy="6858000"/>
          </a:xfrm>
        </p:grpSpPr>
        <p:sp>
          <p:nvSpPr>
            <p:cNvPr id="36" name="Rectángulo 35">
              <a:extLst>
                <a:ext uri="{FF2B5EF4-FFF2-40B4-BE49-F238E27FC236}">
                  <a16:creationId xmlns:a16="http://schemas.microsoft.com/office/drawing/2014/main" id="{0C26065C-671B-8A42-A44A-D715AB553C52}"/>
                </a:ext>
              </a:extLst>
            </p:cNvPr>
            <p:cNvSpPr/>
            <p:nvPr/>
          </p:nvSpPr>
          <p:spPr>
            <a:xfrm>
              <a:off x="86497" y="0"/>
              <a:ext cx="2100649"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Rectángulo 39">
              <a:extLst>
                <a:ext uri="{FF2B5EF4-FFF2-40B4-BE49-F238E27FC236}">
                  <a16:creationId xmlns:a16="http://schemas.microsoft.com/office/drawing/2014/main" id="{8523FEBC-9AB0-3C4C-B0AD-60C29A0CFA90}"/>
                </a:ext>
              </a:extLst>
            </p:cNvPr>
            <p:cNvSpPr/>
            <p:nvPr/>
          </p:nvSpPr>
          <p:spPr>
            <a:xfrm>
              <a:off x="10639168" y="5764427"/>
              <a:ext cx="1375720"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35216954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rotWithShape="1">
          <a:blip r:embed="rId3" cstate="print"/>
          <a:srcRect l="15880" t="50045" r="50000" b="31295"/>
          <a:stretch/>
        </p:blipFill>
        <p:spPr>
          <a:xfrm>
            <a:off x="1502609" y="1570407"/>
            <a:ext cx="3884508" cy="1194341"/>
          </a:xfrm>
          <a:prstGeom prst="rect">
            <a:avLst/>
          </a:prstGeom>
        </p:spPr>
      </p:pic>
      <p:pic>
        <p:nvPicPr>
          <p:cNvPr id="11" name="Imagen 10"/>
          <p:cNvPicPr>
            <a:picLocks noChangeAspect="1"/>
          </p:cNvPicPr>
          <p:nvPr/>
        </p:nvPicPr>
        <p:blipFill rotWithShape="1">
          <a:blip r:embed="rId3" cstate="print"/>
          <a:srcRect l="51324" t="50045" r="17572" b="31295"/>
          <a:stretch/>
        </p:blipFill>
        <p:spPr>
          <a:xfrm>
            <a:off x="6858000" y="1596283"/>
            <a:ext cx="3810000" cy="1169483"/>
          </a:xfrm>
          <a:prstGeom prst="rect">
            <a:avLst/>
          </a:prstGeom>
        </p:spPr>
      </p:pic>
      <p:sp>
        <p:nvSpPr>
          <p:cNvPr id="12" name="CuadroTexto 11"/>
          <p:cNvSpPr txBox="1"/>
          <p:nvPr/>
        </p:nvSpPr>
        <p:spPr>
          <a:xfrm>
            <a:off x="1678814" y="2825114"/>
            <a:ext cx="3708302" cy="784830"/>
          </a:xfrm>
          <a:prstGeom prst="rect">
            <a:avLst/>
          </a:prstGeom>
          <a:noFill/>
        </p:spPr>
        <p:txBody>
          <a:bodyPr wrap="square" rtlCol="0">
            <a:spAutoFit/>
          </a:bodyPr>
          <a:lstStyle/>
          <a:p>
            <a:r>
              <a:rPr lang="es-ES" sz="1500" b="1" dirty="0">
                <a:latin typeface="Gotham Book" pitchFamily="50" charset="0"/>
              </a:rPr>
              <a:t>Efecto positivo en la función sexual: </a:t>
            </a:r>
            <a:r>
              <a:rPr lang="es-ES" sz="1500" dirty="0">
                <a:latin typeface="Gotham Book" pitchFamily="50" charset="0"/>
              </a:rPr>
              <a:t>Mejora el deseo y la excitación, con incremento en la concentración de testosterona libre.</a:t>
            </a:r>
            <a:endParaRPr lang="es-ES" sz="1500" baseline="30000" dirty="0">
              <a:latin typeface="Gotham Book" pitchFamily="50" charset="0"/>
            </a:endParaRPr>
          </a:p>
        </p:txBody>
      </p:sp>
      <p:sp>
        <p:nvSpPr>
          <p:cNvPr id="13" name="CuadroTexto 12"/>
          <p:cNvSpPr txBox="1"/>
          <p:nvPr/>
        </p:nvSpPr>
        <p:spPr>
          <a:xfrm>
            <a:off x="6677887" y="2888503"/>
            <a:ext cx="3622964" cy="553998"/>
          </a:xfrm>
          <a:prstGeom prst="rect">
            <a:avLst/>
          </a:prstGeom>
          <a:noFill/>
        </p:spPr>
        <p:txBody>
          <a:bodyPr wrap="square" rtlCol="0">
            <a:spAutoFit/>
          </a:bodyPr>
          <a:lstStyle/>
          <a:p>
            <a:r>
              <a:rPr lang="es-ES" sz="1500" b="1" dirty="0">
                <a:latin typeface="Gotham Book" pitchFamily="50" charset="0"/>
              </a:rPr>
              <a:t>Mejora el deseo en mujeres </a:t>
            </a:r>
            <a:r>
              <a:rPr lang="es-ES" sz="1500" dirty="0">
                <a:latin typeface="Gotham Book" pitchFamily="50" charset="0"/>
              </a:rPr>
              <a:t>con Trastorno del interés/excitación sexual femenino.</a:t>
            </a:r>
            <a:endParaRPr lang="es-ES" sz="1500" baseline="30000" dirty="0">
              <a:latin typeface="Gotham Book" pitchFamily="50" charset="0"/>
            </a:endParaRPr>
          </a:p>
        </p:txBody>
      </p:sp>
      <p:pic>
        <p:nvPicPr>
          <p:cNvPr id="14" name="Imagen 13"/>
          <p:cNvPicPr>
            <a:picLocks noChangeAspect="1"/>
          </p:cNvPicPr>
          <p:nvPr/>
        </p:nvPicPr>
        <p:blipFill rotWithShape="1">
          <a:blip r:embed="rId4" cstate="print"/>
          <a:srcRect l="16021" t="58061" r="49451" b="23098"/>
          <a:stretch/>
        </p:blipFill>
        <p:spPr>
          <a:xfrm>
            <a:off x="1524000" y="3868869"/>
            <a:ext cx="3863117" cy="1183959"/>
          </a:xfrm>
          <a:prstGeom prst="rect">
            <a:avLst/>
          </a:prstGeom>
        </p:spPr>
      </p:pic>
      <p:pic>
        <p:nvPicPr>
          <p:cNvPr id="15" name="Imagen 14"/>
          <p:cNvPicPr>
            <a:picLocks noChangeAspect="1"/>
          </p:cNvPicPr>
          <p:nvPr/>
        </p:nvPicPr>
        <p:blipFill rotWithShape="1">
          <a:blip r:embed="rId4" cstate="print"/>
          <a:srcRect l="50906" t="58061" r="17164" b="23098"/>
          <a:stretch/>
        </p:blipFill>
        <p:spPr>
          <a:xfrm>
            <a:off x="6858000" y="3868869"/>
            <a:ext cx="3810000" cy="1183959"/>
          </a:xfrm>
          <a:prstGeom prst="rect">
            <a:avLst/>
          </a:prstGeom>
        </p:spPr>
      </p:pic>
      <p:sp>
        <p:nvSpPr>
          <p:cNvPr id="16" name="CuadroTexto 15"/>
          <p:cNvSpPr txBox="1"/>
          <p:nvPr/>
        </p:nvSpPr>
        <p:spPr>
          <a:xfrm>
            <a:off x="1523999" y="5044402"/>
            <a:ext cx="3990114" cy="1646605"/>
          </a:xfrm>
          <a:prstGeom prst="rect">
            <a:avLst/>
          </a:prstGeom>
          <a:noFill/>
        </p:spPr>
        <p:txBody>
          <a:bodyPr wrap="square" rtlCol="0">
            <a:spAutoFit/>
          </a:bodyPr>
          <a:lstStyle/>
          <a:p>
            <a:pPr algn="just"/>
            <a:r>
              <a:rPr lang="es-ES" sz="1500" dirty="0">
                <a:latin typeface="Gotham Book" pitchFamily="50" charset="0"/>
              </a:rPr>
              <a:t>Usado como </a:t>
            </a:r>
            <a:r>
              <a:rPr lang="es-ES" sz="1500" b="1" dirty="0">
                <a:latin typeface="Gotham Book" pitchFamily="50" charset="0"/>
              </a:rPr>
              <a:t>afrodisíaco</a:t>
            </a:r>
            <a:r>
              <a:rPr lang="es-ES" sz="1500" dirty="0">
                <a:latin typeface="Gotham Book" pitchFamily="50" charset="0"/>
              </a:rPr>
              <a:t>, posee un </a:t>
            </a:r>
            <a:r>
              <a:rPr lang="es-ES" sz="1500" b="1" dirty="0">
                <a:latin typeface="Gotham Book" pitchFamily="50" charset="0"/>
              </a:rPr>
              <a:t>efecto inhibitorio de la aromatasa</a:t>
            </a:r>
            <a:r>
              <a:rPr lang="es-ES" sz="1500" dirty="0">
                <a:latin typeface="Gotham Book" pitchFamily="50" charset="0"/>
              </a:rPr>
              <a:t> que puede producir un aumento de la testosterona libre.</a:t>
            </a:r>
            <a:r>
              <a:rPr lang="es-ES" sz="1600" b="1" dirty="0">
                <a:solidFill>
                  <a:srgbClr val="7030A0"/>
                </a:solidFill>
              </a:rPr>
              <a:t> </a:t>
            </a:r>
            <a:r>
              <a:rPr lang="es-ES" sz="1500" dirty="0">
                <a:latin typeface="Gotham Book" pitchFamily="50" charset="0"/>
              </a:rPr>
              <a:t>inhibidor de </a:t>
            </a:r>
            <a:r>
              <a:rPr lang="es-ES" sz="1500" dirty="0" err="1">
                <a:latin typeface="Gotham Book" pitchFamily="50" charset="0"/>
              </a:rPr>
              <a:t>recaptación</a:t>
            </a:r>
            <a:r>
              <a:rPr lang="es-ES" sz="1500" dirty="0">
                <a:latin typeface="Gotham Book" pitchFamily="50" charset="0"/>
              </a:rPr>
              <a:t> de </a:t>
            </a:r>
            <a:r>
              <a:rPr lang="es-ES" sz="1500" dirty="0" err="1">
                <a:latin typeface="Gotham Book" pitchFamily="50" charset="0"/>
              </a:rPr>
              <a:t>dopamina.Inhibe</a:t>
            </a:r>
            <a:r>
              <a:rPr lang="es-ES" sz="1500" dirty="0">
                <a:latin typeface="Gotham Book" pitchFamily="50" charset="0"/>
              </a:rPr>
              <a:t> la captación de noradrenalina. Inhibición moderada de la captación de serotonina</a:t>
            </a:r>
          </a:p>
          <a:p>
            <a:endParaRPr lang="es-ES" sz="1500" baseline="30000" dirty="0">
              <a:latin typeface="Gotham Book" pitchFamily="50" charset="0"/>
            </a:endParaRPr>
          </a:p>
        </p:txBody>
      </p:sp>
      <p:sp>
        <p:nvSpPr>
          <p:cNvPr id="17" name="CuadroTexto 16"/>
          <p:cNvSpPr txBox="1"/>
          <p:nvPr/>
        </p:nvSpPr>
        <p:spPr>
          <a:xfrm>
            <a:off x="6677888" y="5070907"/>
            <a:ext cx="3990112" cy="1015663"/>
          </a:xfrm>
          <a:prstGeom prst="rect">
            <a:avLst/>
          </a:prstGeom>
          <a:noFill/>
        </p:spPr>
        <p:txBody>
          <a:bodyPr wrap="square" rtlCol="0">
            <a:spAutoFit/>
          </a:bodyPr>
          <a:lstStyle/>
          <a:p>
            <a:pPr algn="just"/>
            <a:r>
              <a:rPr lang="es-ES" sz="1500" b="1" dirty="0">
                <a:latin typeface="Gotham Book" pitchFamily="50" charset="0"/>
              </a:rPr>
              <a:t>Facilitan el flujo sanguíneo </a:t>
            </a:r>
            <a:r>
              <a:rPr lang="es-ES" sz="1500" dirty="0">
                <a:latin typeface="Gotham Book" pitchFamily="50" charset="0"/>
              </a:rPr>
              <a:t>y aportan un efecto relajante sobre el músculo liso, procesos importantes para la respuesta sexual en las mujeres.</a:t>
            </a:r>
            <a:endParaRPr lang="es-ES" sz="1500" baseline="30000" dirty="0">
              <a:latin typeface="Gotham Book" pitchFamily="50" charset="0"/>
            </a:endParaRPr>
          </a:p>
        </p:txBody>
      </p:sp>
      <p:sp>
        <p:nvSpPr>
          <p:cNvPr id="18" name="Rectángulo 17">
            <a:extLst>
              <a:ext uri="{FF2B5EF4-FFF2-40B4-BE49-F238E27FC236}">
                <a16:creationId xmlns:a16="http://schemas.microsoft.com/office/drawing/2014/main" id="{811E74B8-71A4-F04E-BD16-BEAF2E64F26F}"/>
              </a:ext>
            </a:extLst>
          </p:cNvPr>
          <p:cNvSpPr/>
          <p:nvPr/>
        </p:nvSpPr>
        <p:spPr>
          <a:xfrm>
            <a:off x="10638109" y="6114534"/>
            <a:ext cx="1375720" cy="65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92DB6D51-DE39-C247-9B1A-472563C8A2FD}"/>
              </a:ext>
            </a:extLst>
          </p:cNvPr>
          <p:cNvSpPr/>
          <p:nvPr/>
        </p:nvSpPr>
        <p:spPr>
          <a:xfrm>
            <a:off x="77848" y="0"/>
            <a:ext cx="2100649" cy="1257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F3042911-7E4D-4361-8AED-5EE0107108E5" descr="B677DEC4-5FBB-4553-A775-ADFB389E39D9@Hom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7134" t="2644" b="83311"/>
          <a:stretch/>
        </p:blipFill>
        <p:spPr bwMode="auto">
          <a:xfrm>
            <a:off x="34306" y="-480"/>
            <a:ext cx="2332569" cy="10754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0" name="Grupo 19">
            <a:extLst>
              <a:ext uri="{FF2B5EF4-FFF2-40B4-BE49-F238E27FC236}">
                <a16:creationId xmlns:a16="http://schemas.microsoft.com/office/drawing/2014/main" id="{A89E922B-E9C7-1842-95B5-6C8DEE24D401}"/>
              </a:ext>
            </a:extLst>
          </p:cNvPr>
          <p:cNvGrpSpPr/>
          <p:nvPr/>
        </p:nvGrpSpPr>
        <p:grpSpPr>
          <a:xfrm>
            <a:off x="9903951" y="346868"/>
            <a:ext cx="2100649" cy="632307"/>
            <a:chOff x="10521387" y="346868"/>
            <a:chExt cx="1483213" cy="632307"/>
          </a:xfrm>
        </p:grpSpPr>
        <p:sp>
          <p:nvSpPr>
            <p:cNvPr id="21" name="Rectángulo: esquinas redondeadas 26">
              <a:extLst>
                <a:ext uri="{FF2B5EF4-FFF2-40B4-BE49-F238E27FC236}">
                  <a16:creationId xmlns:a16="http://schemas.microsoft.com/office/drawing/2014/main" id="{00FB88A0-1A37-AC41-8B3D-30F398997A43}"/>
                </a:ext>
              </a:extLst>
            </p:cNvPr>
            <p:cNvSpPr/>
            <p:nvPr/>
          </p:nvSpPr>
          <p:spPr>
            <a:xfrm>
              <a:off x="10521387" y="394400"/>
              <a:ext cx="1483213" cy="584775"/>
            </a:xfrm>
            <a:prstGeom prst="roundRect">
              <a:avLst/>
            </a:prstGeom>
            <a:solidFill>
              <a:srgbClr val="EBE1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7030A0"/>
                  </a:solidFill>
                </a:rPr>
                <a:t>Vitalidad   </a:t>
              </a:r>
            </a:p>
            <a:p>
              <a:pPr algn="ctr"/>
              <a:r>
                <a:rPr lang="es-ES" b="1" dirty="0">
                  <a:solidFill>
                    <a:srgbClr val="7030A0"/>
                  </a:solidFill>
                </a:rPr>
                <a:t>Deseo Sexual</a:t>
              </a:r>
              <a:endParaRPr lang="es-ES" dirty="0">
                <a:solidFill>
                  <a:srgbClr val="7030A0"/>
                </a:solidFill>
              </a:endParaRPr>
            </a:p>
          </p:txBody>
        </p:sp>
        <p:sp>
          <p:nvSpPr>
            <p:cNvPr id="22" name="CuadroTexto 21">
              <a:extLst>
                <a:ext uri="{FF2B5EF4-FFF2-40B4-BE49-F238E27FC236}">
                  <a16:creationId xmlns:a16="http://schemas.microsoft.com/office/drawing/2014/main" id="{42DD52AE-B9C3-C14A-8744-4E14A351A25F}"/>
                </a:ext>
              </a:extLst>
            </p:cNvPr>
            <p:cNvSpPr txBox="1"/>
            <p:nvPr/>
          </p:nvSpPr>
          <p:spPr>
            <a:xfrm>
              <a:off x="10521387" y="346868"/>
              <a:ext cx="344760" cy="584775"/>
            </a:xfrm>
            <a:prstGeom prst="rect">
              <a:avLst/>
            </a:prstGeom>
            <a:noFill/>
          </p:spPr>
          <p:txBody>
            <a:bodyPr wrap="square" rtlCol="0">
              <a:spAutoFit/>
            </a:bodyPr>
            <a:lstStyle/>
            <a:p>
              <a:r>
                <a:rPr lang="es-ES" sz="3200" b="1" dirty="0">
                  <a:ln w="10160">
                    <a:solidFill>
                      <a:srgbClr val="692479"/>
                    </a:solidFill>
                    <a:prstDash val="solid"/>
                  </a:ln>
                  <a:solidFill>
                    <a:srgbClr val="FFFFFF"/>
                  </a:solidFill>
                  <a:effectLst>
                    <a:outerShdw blurRad="38100" dist="22860" dir="5400000" algn="tl" rotWithShape="0">
                      <a:srgbClr val="000000">
                        <a:alpha val="30000"/>
                      </a:srgbClr>
                    </a:outerShdw>
                  </a:effectLst>
                </a:rPr>
                <a:t>2</a:t>
              </a:r>
            </a:p>
          </p:txBody>
        </p:sp>
      </p:grpSp>
      <p:sp>
        <p:nvSpPr>
          <p:cNvPr id="3" name="Rectángulo 2">
            <a:extLst>
              <a:ext uri="{FF2B5EF4-FFF2-40B4-BE49-F238E27FC236}">
                <a16:creationId xmlns:a16="http://schemas.microsoft.com/office/drawing/2014/main" id="{FD54E92B-22F1-B047-ACC7-C8A3ADED613B}"/>
              </a:ext>
            </a:extLst>
          </p:cNvPr>
          <p:cNvSpPr/>
          <p:nvPr/>
        </p:nvSpPr>
        <p:spPr>
          <a:xfrm>
            <a:off x="3048000" y="2967335"/>
            <a:ext cx="6096000" cy="369332"/>
          </a:xfrm>
          <a:prstGeom prst="rect">
            <a:avLst/>
          </a:prstGeom>
        </p:spPr>
        <p:txBody>
          <a:bodyPr>
            <a:spAutoFit/>
          </a:bodyPr>
          <a:lstStyle/>
          <a:p>
            <a:pPr algn="just"/>
            <a:endParaRPr lang="es-ES" b="1" dirty="0">
              <a:solidFill>
                <a:srgbClr val="7030A0"/>
              </a:solidFill>
            </a:endParaRPr>
          </a:p>
        </p:txBody>
      </p:sp>
    </p:spTree>
    <p:extLst>
      <p:ext uri="{BB962C8B-B14F-4D97-AF65-F5344CB8AC3E}">
        <p14:creationId xmlns:p14="http://schemas.microsoft.com/office/powerpoint/2010/main" val="27819538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3BD14B1-677A-8040-8EFA-0A189B455464}"/>
              </a:ext>
            </a:extLst>
          </p:cNvPr>
          <p:cNvSpPr/>
          <p:nvPr/>
        </p:nvSpPr>
        <p:spPr>
          <a:xfrm>
            <a:off x="1129754" y="1465151"/>
            <a:ext cx="9786194" cy="1222682"/>
          </a:xfrm>
          <a:prstGeom prst="rect">
            <a:avLst/>
          </a:prstGeom>
        </p:spPr>
        <p:txBody>
          <a:bodyPr lIns="99050" tIns="49526" rIns="99050" bIns="49526">
            <a:spAutoFit/>
          </a:bodyPr>
          <a:lstStyle>
            <a:lvl1pPr marL="406400" indent="-406400" eaLnBrk="0" hangingPunct="0">
              <a:defRPr sz="21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1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1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1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100">
                <a:solidFill>
                  <a:schemeClr val="tx1"/>
                </a:solidFill>
                <a:latin typeface="Calibri" panose="020F0502020204030204" pitchFamily="34" charset="0"/>
                <a:ea typeface="ＭＳ Ｐゴシック" panose="020B0600070205080204" pitchFamily="34" charset="-128"/>
              </a:defRPr>
            </a:lvl5pPr>
            <a:lvl6pPr marL="2514600" indent="-228600" defTabSz="536575" eaLnBrk="0" fontAlgn="base" hangingPunct="0">
              <a:spcBef>
                <a:spcPct val="0"/>
              </a:spcBef>
              <a:spcAft>
                <a:spcPct val="0"/>
              </a:spcAft>
              <a:defRPr sz="2100">
                <a:solidFill>
                  <a:schemeClr val="tx1"/>
                </a:solidFill>
                <a:latin typeface="Calibri" panose="020F0502020204030204" pitchFamily="34" charset="0"/>
                <a:ea typeface="ＭＳ Ｐゴシック" panose="020B0600070205080204" pitchFamily="34" charset="-128"/>
              </a:defRPr>
            </a:lvl6pPr>
            <a:lvl7pPr marL="2971800" indent="-228600" defTabSz="536575" eaLnBrk="0" fontAlgn="base" hangingPunct="0">
              <a:spcBef>
                <a:spcPct val="0"/>
              </a:spcBef>
              <a:spcAft>
                <a:spcPct val="0"/>
              </a:spcAft>
              <a:defRPr sz="2100">
                <a:solidFill>
                  <a:schemeClr val="tx1"/>
                </a:solidFill>
                <a:latin typeface="Calibri" panose="020F0502020204030204" pitchFamily="34" charset="0"/>
                <a:ea typeface="ＭＳ Ｐゴシック" panose="020B0600070205080204" pitchFamily="34" charset="-128"/>
              </a:defRPr>
            </a:lvl7pPr>
            <a:lvl8pPr marL="3429000" indent="-228600" defTabSz="536575" eaLnBrk="0" fontAlgn="base" hangingPunct="0">
              <a:spcBef>
                <a:spcPct val="0"/>
              </a:spcBef>
              <a:spcAft>
                <a:spcPct val="0"/>
              </a:spcAft>
              <a:defRPr sz="2100">
                <a:solidFill>
                  <a:schemeClr val="tx1"/>
                </a:solidFill>
                <a:latin typeface="Calibri" panose="020F0502020204030204" pitchFamily="34" charset="0"/>
                <a:ea typeface="ＭＳ Ｐゴシック" panose="020B0600070205080204" pitchFamily="34" charset="-128"/>
              </a:defRPr>
            </a:lvl8pPr>
            <a:lvl9pPr marL="3886200" indent="-228600" defTabSz="536575" eaLnBrk="0" fontAlgn="base" hangingPunct="0">
              <a:spcBef>
                <a:spcPct val="0"/>
              </a:spcBef>
              <a:spcAft>
                <a:spcPct val="0"/>
              </a:spcAft>
              <a:defRPr sz="2100">
                <a:solidFill>
                  <a:schemeClr val="tx1"/>
                </a:solidFill>
                <a:latin typeface="Calibri" panose="020F0502020204030204" pitchFamily="34" charset="0"/>
                <a:ea typeface="ＭＳ Ｐゴシック" panose="020B0600070205080204" pitchFamily="34" charset="-128"/>
              </a:defRPr>
            </a:lvl9pPr>
          </a:lstStyle>
          <a:p>
            <a:pPr algn="just" eaLnBrk="1" hangingPunct="1">
              <a:buClr>
                <a:srgbClr val="D0B34E"/>
              </a:buClr>
              <a:buFont typeface="Arial" panose="020B0604020202020204" pitchFamily="34" charset="0"/>
              <a:buChar char="•"/>
            </a:pPr>
            <a:r>
              <a:rPr lang="es-ES" altLang="es-ES" sz="1824" dirty="0">
                <a:solidFill>
                  <a:srgbClr val="595959"/>
                </a:solidFill>
              </a:rPr>
              <a:t>La </a:t>
            </a:r>
            <a:r>
              <a:rPr lang="es-ES" altLang="es-ES" sz="1824" dirty="0" err="1">
                <a:solidFill>
                  <a:srgbClr val="595959"/>
                </a:solidFill>
              </a:rPr>
              <a:t>aromatasa</a:t>
            </a:r>
            <a:r>
              <a:rPr lang="es-ES" altLang="es-ES" sz="1824" dirty="0">
                <a:solidFill>
                  <a:srgbClr val="595959"/>
                </a:solidFill>
              </a:rPr>
              <a:t> es la enzima que transforma la testosterona en estradiol.</a:t>
            </a:r>
          </a:p>
          <a:p>
            <a:pPr algn="just" eaLnBrk="1" hangingPunct="1">
              <a:buClr>
                <a:srgbClr val="D0B34E"/>
              </a:buClr>
              <a:buFont typeface="Arial" panose="020B0604020202020204" pitchFamily="34" charset="0"/>
              <a:buChar char="•"/>
            </a:pPr>
            <a:endParaRPr lang="es-ES" altLang="es-ES" sz="1824" dirty="0">
              <a:solidFill>
                <a:srgbClr val="595959"/>
              </a:solidFill>
            </a:endParaRPr>
          </a:p>
          <a:p>
            <a:pPr algn="just" eaLnBrk="1" hangingPunct="1">
              <a:buClr>
                <a:srgbClr val="D0B34E"/>
              </a:buClr>
              <a:buFont typeface="Arial" panose="020B0604020202020204" pitchFamily="34" charset="0"/>
              <a:buChar char="•"/>
            </a:pPr>
            <a:r>
              <a:rPr lang="es-ES" altLang="es-ES" sz="1824" dirty="0">
                <a:solidFill>
                  <a:srgbClr val="595959"/>
                </a:solidFill>
              </a:rPr>
              <a:t>La inhibición de la </a:t>
            </a:r>
            <a:r>
              <a:rPr lang="es-ES" altLang="es-ES" sz="1824" dirty="0" err="1">
                <a:solidFill>
                  <a:srgbClr val="595959"/>
                </a:solidFill>
              </a:rPr>
              <a:t>aromatasa</a:t>
            </a:r>
            <a:r>
              <a:rPr lang="es-ES" altLang="es-ES" sz="1824" dirty="0">
                <a:solidFill>
                  <a:srgbClr val="595959"/>
                </a:solidFill>
              </a:rPr>
              <a:t> evita que la testosterona se transforme, aumentando así los niveles de testosterona libre endógena.</a:t>
            </a:r>
          </a:p>
        </p:txBody>
      </p:sp>
      <p:grpSp>
        <p:nvGrpSpPr>
          <p:cNvPr id="2" name="Grupo 1">
            <a:extLst>
              <a:ext uri="{FF2B5EF4-FFF2-40B4-BE49-F238E27FC236}">
                <a16:creationId xmlns:a16="http://schemas.microsoft.com/office/drawing/2014/main" id="{079A7B4A-7F51-3349-8672-1EC4F9B30EDA}"/>
              </a:ext>
            </a:extLst>
          </p:cNvPr>
          <p:cNvGrpSpPr/>
          <p:nvPr/>
        </p:nvGrpSpPr>
        <p:grpSpPr>
          <a:xfrm>
            <a:off x="988065" y="2717676"/>
            <a:ext cx="9734127" cy="3212794"/>
            <a:chOff x="1063316" y="2434289"/>
            <a:chExt cx="10311589" cy="3403388"/>
          </a:xfrm>
        </p:grpSpPr>
        <p:pic>
          <p:nvPicPr>
            <p:cNvPr id="337922" name="Imagen 4">
              <a:extLst>
                <a:ext uri="{FF2B5EF4-FFF2-40B4-BE49-F238E27FC236}">
                  <a16:creationId xmlns:a16="http://schemas.microsoft.com/office/drawing/2014/main" id="{C074EFA5-654B-5345-A162-D616E6A4EA8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26741" r="7500" b="5624"/>
            <a:stretch>
              <a:fillRect/>
            </a:stretch>
          </p:blipFill>
          <p:spPr bwMode="auto">
            <a:xfrm>
              <a:off x="4241831" y="2435467"/>
              <a:ext cx="7133074" cy="2329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lipse 7">
              <a:extLst>
                <a:ext uri="{FF2B5EF4-FFF2-40B4-BE49-F238E27FC236}">
                  <a16:creationId xmlns:a16="http://schemas.microsoft.com/office/drawing/2014/main" id="{31A732C5-17D4-8D42-B936-A7FCF3FB1CC2}"/>
                </a:ext>
              </a:extLst>
            </p:cNvPr>
            <p:cNvSpPr/>
            <p:nvPr/>
          </p:nvSpPr>
          <p:spPr>
            <a:xfrm>
              <a:off x="7522406" y="2682217"/>
              <a:ext cx="617318" cy="13135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9050" tIns="49526" rIns="99050" bIns="49526" anchor="ctr"/>
            <a:lstStyle/>
            <a:p>
              <a:pPr algn="ctr" defTabSz="490647">
                <a:defRPr/>
              </a:pPr>
              <a:endParaRPr lang="es-ES_tradnl" sz="1641"/>
            </a:p>
          </p:txBody>
        </p:sp>
        <p:pic>
          <p:nvPicPr>
            <p:cNvPr id="11" name="Imagen 10">
              <a:extLst>
                <a:ext uri="{FF2B5EF4-FFF2-40B4-BE49-F238E27FC236}">
                  <a16:creationId xmlns:a16="http://schemas.microsoft.com/office/drawing/2014/main" id="{A334CF66-795F-004C-BEF9-0757588529CB}"/>
                </a:ext>
              </a:extLst>
            </p:cNvPr>
            <p:cNvPicPr>
              <a:picLocks noChangeAspect="1"/>
            </p:cNvPicPr>
            <p:nvPr/>
          </p:nvPicPr>
          <p:blipFill rotWithShape="1">
            <a:blip r:embed="rId5"/>
            <a:srcRect l="8601" t="10929" r="9897"/>
            <a:stretch/>
          </p:blipFill>
          <p:spPr>
            <a:xfrm>
              <a:off x="1063316" y="2434289"/>
              <a:ext cx="3400229" cy="3403388"/>
            </a:xfrm>
            <a:prstGeom prst="rect">
              <a:avLst/>
            </a:prstGeom>
          </p:spPr>
        </p:pic>
      </p:grpSp>
      <p:sp>
        <p:nvSpPr>
          <p:cNvPr id="12" name="Rectángulo 11">
            <a:extLst>
              <a:ext uri="{FF2B5EF4-FFF2-40B4-BE49-F238E27FC236}">
                <a16:creationId xmlns:a16="http://schemas.microsoft.com/office/drawing/2014/main" id="{5D1D0B17-1C9E-8F48-9211-138BCF497C71}"/>
              </a:ext>
            </a:extLst>
          </p:cNvPr>
          <p:cNvSpPr/>
          <p:nvPr/>
        </p:nvSpPr>
        <p:spPr>
          <a:xfrm>
            <a:off x="94088" y="6102577"/>
            <a:ext cx="11679686" cy="415498"/>
          </a:xfrm>
          <a:prstGeom prst="rect">
            <a:avLst/>
          </a:prstGeom>
        </p:spPr>
        <p:txBody>
          <a:bodyPr wrap="square">
            <a:spAutoFit/>
          </a:bodyPr>
          <a:lstStyle/>
          <a:p>
            <a:r>
              <a:rPr lang="es-ES" altLang="es-ES" sz="1050" b="1" baseline="30000" dirty="0">
                <a:solidFill>
                  <a:srgbClr val="7A4300"/>
                </a:solidFill>
              </a:rPr>
              <a:t> </a:t>
            </a:r>
            <a:r>
              <a:rPr lang="es-ES" sz="1050" dirty="0">
                <a:solidFill>
                  <a:schemeClr val="tx1">
                    <a:lumMod val="65000"/>
                    <a:lumOff val="35000"/>
                  </a:schemeClr>
                </a:solidFill>
                <a:ea typeface="MS PGothic" panose="020B0600070205080204" pitchFamily="34" charset="-128"/>
              </a:rPr>
              <a:t>Felix </a:t>
            </a:r>
            <a:r>
              <a:rPr lang="es-ES" sz="1050" dirty="0" err="1">
                <a:solidFill>
                  <a:schemeClr val="tx1">
                    <a:lumMod val="65000"/>
                    <a:lumOff val="35000"/>
                  </a:schemeClr>
                </a:solidFill>
                <a:ea typeface="MS PGothic" panose="020B0600070205080204" pitchFamily="34" charset="-128"/>
              </a:rPr>
              <a:t>Heiner</a:t>
            </a:r>
            <a:r>
              <a:rPr lang="es-ES" sz="1050" dirty="0">
                <a:solidFill>
                  <a:schemeClr val="tx1">
                    <a:lumMod val="65000"/>
                    <a:lumOff val="35000"/>
                  </a:schemeClr>
                </a:solidFill>
                <a:ea typeface="MS PGothic" panose="020B0600070205080204" pitchFamily="34" charset="-128"/>
              </a:rPr>
              <a:t> , </a:t>
            </a:r>
            <a:r>
              <a:rPr lang="es-ES" sz="1050" dirty="0" err="1">
                <a:solidFill>
                  <a:schemeClr val="tx1">
                    <a:lumMod val="65000"/>
                    <a:lumOff val="35000"/>
                  </a:schemeClr>
                </a:solidFill>
                <a:ea typeface="MS PGothic" panose="020B0600070205080204" pitchFamily="34" charset="-128"/>
              </a:rPr>
              <a:t>Björn</a:t>
            </a:r>
            <a:r>
              <a:rPr lang="es-ES" sz="1050" dirty="0">
                <a:solidFill>
                  <a:schemeClr val="tx1">
                    <a:lumMod val="65000"/>
                    <a:lumOff val="35000"/>
                  </a:schemeClr>
                </a:solidFill>
                <a:ea typeface="MS PGothic" panose="020B0600070205080204" pitchFamily="34" charset="-128"/>
              </a:rPr>
              <a:t> </a:t>
            </a:r>
            <a:r>
              <a:rPr lang="es-ES" sz="1050" dirty="0" err="1">
                <a:solidFill>
                  <a:schemeClr val="tx1">
                    <a:lumMod val="65000"/>
                    <a:lumOff val="35000"/>
                  </a:schemeClr>
                </a:solidFill>
                <a:ea typeface="MS PGothic" panose="020B0600070205080204" pitchFamily="34" charset="-128"/>
              </a:rPr>
              <a:t>Feistel</a:t>
            </a:r>
            <a:r>
              <a:rPr lang="es-ES" sz="1050" dirty="0">
                <a:solidFill>
                  <a:schemeClr val="tx1">
                    <a:lumMod val="65000"/>
                    <a:lumOff val="35000"/>
                  </a:schemeClr>
                </a:solidFill>
                <a:ea typeface="MS PGothic" panose="020B0600070205080204" pitchFamily="34" charset="-128"/>
              </a:rPr>
              <a:t>  , </a:t>
            </a:r>
            <a:r>
              <a:rPr lang="es-ES" sz="1050" dirty="0" err="1">
                <a:solidFill>
                  <a:schemeClr val="tx1">
                    <a:lumMod val="65000"/>
                    <a:lumOff val="35000"/>
                  </a:schemeClr>
                </a:solidFill>
                <a:ea typeface="MS PGothic" panose="020B0600070205080204" pitchFamily="34" charset="-128"/>
              </a:rPr>
              <a:t>Kurt</a:t>
            </a:r>
            <a:r>
              <a:rPr lang="es-ES" sz="1050" dirty="0">
                <a:solidFill>
                  <a:schemeClr val="tx1">
                    <a:lumMod val="65000"/>
                    <a:lumOff val="35000"/>
                  </a:schemeClr>
                </a:solidFill>
                <a:ea typeface="MS PGothic" panose="020B0600070205080204" pitchFamily="34" charset="-128"/>
              </a:rPr>
              <a:t> </a:t>
            </a:r>
            <a:r>
              <a:rPr lang="es-ES" sz="1050" dirty="0" err="1">
                <a:solidFill>
                  <a:schemeClr val="tx1">
                    <a:lumMod val="65000"/>
                    <a:lumOff val="35000"/>
                  </a:schemeClr>
                </a:solidFill>
                <a:ea typeface="MS PGothic" panose="020B0600070205080204" pitchFamily="34" charset="-128"/>
              </a:rPr>
              <a:t>Appel</a:t>
            </a:r>
            <a:r>
              <a:rPr lang="es-ES" sz="1050" dirty="0">
                <a:solidFill>
                  <a:schemeClr val="tx1">
                    <a:lumMod val="65000"/>
                    <a:lumOff val="35000"/>
                  </a:schemeClr>
                </a:solidFill>
                <a:ea typeface="MS PGothic" panose="020B0600070205080204" pitchFamily="34" charset="-128"/>
              </a:rPr>
              <a:t> </a:t>
            </a:r>
            <a:r>
              <a:rPr lang="es-ES" sz="1050" dirty="0" err="1">
                <a:solidFill>
                  <a:schemeClr val="tx1">
                    <a:lumMod val="65000"/>
                    <a:lumOff val="35000"/>
                  </a:schemeClr>
                </a:solidFill>
                <a:ea typeface="MS PGothic" panose="020B0600070205080204" pitchFamily="34" charset="-128"/>
              </a:rPr>
              <a:t>Influence</a:t>
            </a:r>
            <a:r>
              <a:rPr lang="es-ES" sz="1050" dirty="0">
                <a:solidFill>
                  <a:schemeClr val="tx1">
                    <a:lumMod val="65000"/>
                    <a:lumOff val="35000"/>
                  </a:schemeClr>
                </a:solidFill>
                <a:ea typeface="MS PGothic" panose="020B0600070205080204" pitchFamily="34" charset="-128"/>
              </a:rPr>
              <a:t> of </a:t>
            </a:r>
            <a:r>
              <a:rPr lang="es-ES" sz="1050" dirty="0" err="1">
                <a:solidFill>
                  <a:schemeClr val="tx1">
                    <a:lumMod val="65000"/>
                    <a:lumOff val="35000"/>
                  </a:schemeClr>
                </a:solidFill>
                <a:ea typeface="MS PGothic" panose="020B0600070205080204" pitchFamily="34" charset="-128"/>
              </a:rPr>
              <a:t>traditional</a:t>
            </a:r>
            <a:r>
              <a:rPr lang="es-ES" sz="1050" dirty="0">
                <a:solidFill>
                  <a:schemeClr val="tx1">
                    <a:lumMod val="65000"/>
                    <a:lumOff val="35000"/>
                  </a:schemeClr>
                </a:solidFill>
                <a:ea typeface="MS PGothic" panose="020B0600070205080204" pitchFamily="34" charset="-128"/>
              </a:rPr>
              <a:t> </a:t>
            </a:r>
            <a:r>
              <a:rPr lang="es-ES" sz="1050" dirty="0" err="1">
                <a:solidFill>
                  <a:schemeClr val="tx1">
                    <a:lumMod val="65000"/>
                    <a:lumOff val="35000"/>
                  </a:schemeClr>
                </a:solidFill>
                <a:ea typeface="MS PGothic" panose="020B0600070205080204" pitchFamily="34" charset="-128"/>
              </a:rPr>
              <a:t>Turnera</a:t>
            </a:r>
            <a:r>
              <a:rPr lang="es-ES" sz="1050" dirty="0">
                <a:solidFill>
                  <a:schemeClr val="tx1">
                    <a:lumMod val="65000"/>
                    <a:lumOff val="35000"/>
                  </a:schemeClr>
                </a:solidFill>
                <a:ea typeface="MS PGothic" panose="020B0600070205080204" pitchFamily="34" charset="-128"/>
              </a:rPr>
              <a:t> </a:t>
            </a:r>
            <a:r>
              <a:rPr lang="es-ES" sz="1050" dirty="0" err="1">
                <a:solidFill>
                  <a:schemeClr val="tx1">
                    <a:lumMod val="65000"/>
                    <a:lumOff val="35000"/>
                  </a:schemeClr>
                </a:solidFill>
                <a:ea typeface="MS PGothic" panose="020B0600070205080204" pitchFamily="34" charset="-128"/>
              </a:rPr>
              <a:t>diffusa</a:t>
            </a:r>
            <a:r>
              <a:rPr lang="es-ES" sz="1050" dirty="0">
                <a:solidFill>
                  <a:schemeClr val="tx1">
                    <a:lumMod val="65000"/>
                    <a:lumOff val="35000"/>
                  </a:schemeClr>
                </a:solidFill>
                <a:ea typeface="MS PGothic" panose="020B0600070205080204" pitchFamily="34" charset="-128"/>
              </a:rPr>
              <a:t> </a:t>
            </a:r>
            <a:r>
              <a:rPr lang="es-ES" sz="1050" dirty="0" err="1">
                <a:solidFill>
                  <a:schemeClr val="tx1">
                    <a:lumMod val="65000"/>
                    <a:lumOff val="35000"/>
                  </a:schemeClr>
                </a:solidFill>
                <a:ea typeface="MS PGothic" panose="020B0600070205080204" pitchFamily="34" charset="-128"/>
              </a:rPr>
              <a:t>var</a:t>
            </a:r>
            <a:r>
              <a:rPr lang="es-ES" sz="1050" dirty="0">
                <a:solidFill>
                  <a:schemeClr val="tx1">
                    <a:lumMod val="65000"/>
                    <a:lumOff val="35000"/>
                  </a:schemeClr>
                </a:solidFill>
                <a:ea typeface="MS PGothic" panose="020B0600070205080204" pitchFamily="34" charset="-128"/>
              </a:rPr>
              <a:t>. </a:t>
            </a:r>
            <a:r>
              <a:rPr lang="es-ES" sz="1050" dirty="0" err="1">
                <a:solidFill>
                  <a:schemeClr val="tx1">
                    <a:lumMod val="65000"/>
                    <a:lumOff val="35000"/>
                  </a:schemeClr>
                </a:solidFill>
                <a:ea typeface="MS PGothic" panose="020B0600070205080204" pitchFamily="34" charset="-128"/>
              </a:rPr>
              <a:t>aphrodisiaca</a:t>
            </a:r>
            <a:r>
              <a:rPr lang="es-ES" sz="1050" dirty="0">
                <a:solidFill>
                  <a:schemeClr val="tx1">
                    <a:lumMod val="65000"/>
                    <a:lumOff val="35000"/>
                  </a:schemeClr>
                </a:solidFill>
                <a:ea typeface="MS PGothic" panose="020B0600070205080204" pitchFamily="34" charset="-128"/>
              </a:rPr>
              <a:t> (</a:t>
            </a:r>
            <a:r>
              <a:rPr lang="es-ES" sz="1050" dirty="0" err="1">
                <a:solidFill>
                  <a:schemeClr val="tx1">
                    <a:lumMod val="65000"/>
                    <a:lumOff val="35000"/>
                  </a:schemeClr>
                </a:solidFill>
                <a:ea typeface="MS PGothic" panose="020B0600070205080204" pitchFamily="34" charset="-128"/>
              </a:rPr>
              <a:t>Damiana</a:t>
            </a:r>
            <a:r>
              <a:rPr lang="es-ES" sz="1050" dirty="0">
                <a:solidFill>
                  <a:schemeClr val="tx1">
                    <a:lumMod val="65000"/>
                    <a:lumOff val="35000"/>
                  </a:schemeClr>
                </a:solidFill>
                <a:ea typeface="MS PGothic" panose="020B0600070205080204" pitchFamily="34" charset="-128"/>
              </a:rPr>
              <a:t>) </a:t>
            </a:r>
            <a:r>
              <a:rPr lang="es-ES" sz="1050" dirty="0" err="1">
                <a:solidFill>
                  <a:schemeClr val="tx1">
                    <a:lumMod val="65000"/>
                    <a:lumOff val="35000"/>
                  </a:schemeClr>
                </a:solidFill>
                <a:ea typeface="MS PGothic" panose="020B0600070205080204" pitchFamily="34" charset="-128"/>
              </a:rPr>
              <a:t>extract</a:t>
            </a:r>
            <a:r>
              <a:rPr lang="es-ES" sz="1050" dirty="0">
                <a:solidFill>
                  <a:schemeClr val="tx1">
                    <a:lumMod val="65000"/>
                    <a:lumOff val="35000"/>
                  </a:schemeClr>
                </a:solidFill>
                <a:ea typeface="MS PGothic" panose="020B0600070205080204" pitchFamily="34" charset="-128"/>
              </a:rPr>
              <a:t> </a:t>
            </a:r>
            <a:r>
              <a:rPr lang="es-ES" sz="1050" dirty="0" err="1">
                <a:solidFill>
                  <a:schemeClr val="tx1">
                    <a:lumMod val="65000"/>
                    <a:lumOff val="35000"/>
                  </a:schemeClr>
                </a:solidFill>
                <a:ea typeface="MS PGothic" panose="020B0600070205080204" pitchFamily="34" charset="-128"/>
              </a:rPr>
              <a:t>on</a:t>
            </a:r>
            <a:r>
              <a:rPr lang="es-ES" sz="1050" dirty="0">
                <a:solidFill>
                  <a:schemeClr val="tx1">
                    <a:lumMod val="65000"/>
                    <a:lumOff val="35000"/>
                  </a:schemeClr>
                </a:solidFill>
                <a:ea typeface="MS PGothic" panose="020B0600070205080204" pitchFamily="34" charset="-128"/>
              </a:rPr>
              <a:t> </a:t>
            </a:r>
            <a:r>
              <a:rPr lang="es-ES" sz="1050" dirty="0" err="1">
                <a:solidFill>
                  <a:schemeClr val="tx1">
                    <a:lumMod val="65000"/>
                    <a:lumOff val="35000"/>
                  </a:schemeClr>
                </a:solidFill>
                <a:ea typeface="MS PGothic" panose="020B0600070205080204" pitchFamily="34" charset="-128"/>
              </a:rPr>
              <a:t>monoamine</a:t>
            </a:r>
            <a:r>
              <a:rPr lang="es-ES" sz="1050" dirty="0">
                <a:solidFill>
                  <a:schemeClr val="tx1">
                    <a:lumMod val="65000"/>
                    <a:lumOff val="35000"/>
                  </a:schemeClr>
                </a:solidFill>
                <a:ea typeface="MS PGothic" panose="020B0600070205080204" pitchFamily="34" charset="-128"/>
              </a:rPr>
              <a:t>- and </a:t>
            </a:r>
            <a:r>
              <a:rPr lang="es-ES" sz="1050" dirty="0" err="1">
                <a:solidFill>
                  <a:schemeClr val="tx1">
                    <a:lumMod val="65000"/>
                    <a:lumOff val="35000"/>
                  </a:schemeClr>
                </a:solidFill>
                <a:ea typeface="MS PGothic" panose="020B0600070205080204" pitchFamily="34" charset="-128"/>
              </a:rPr>
              <a:t>glutamate</a:t>
            </a:r>
            <a:r>
              <a:rPr lang="es-ES" sz="1050" dirty="0">
                <a:solidFill>
                  <a:schemeClr val="tx1">
                    <a:lumMod val="65000"/>
                    <a:lumOff val="35000"/>
                  </a:schemeClr>
                </a:solidFill>
                <a:ea typeface="MS PGothic" panose="020B0600070205080204" pitchFamily="34" charset="-128"/>
              </a:rPr>
              <a:t> receptor-</a:t>
            </a:r>
            <a:r>
              <a:rPr lang="es-ES" sz="1050" dirty="0" err="1">
                <a:solidFill>
                  <a:schemeClr val="tx1">
                    <a:lumMod val="65000"/>
                    <a:lumOff val="35000"/>
                  </a:schemeClr>
                </a:solidFill>
                <a:ea typeface="MS PGothic" panose="020B0600070205080204" pitchFamily="34" charset="-128"/>
              </a:rPr>
              <a:t>mediated</a:t>
            </a:r>
            <a:r>
              <a:rPr lang="es-ES" sz="1050" dirty="0">
                <a:solidFill>
                  <a:schemeClr val="tx1">
                    <a:lumMod val="65000"/>
                    <a:lumOff val="35000"/>
                  </a:schemeClr>
                </a:solidFill>
                <a:ea typeface="MS PGothic" panose="020B0600070205080204" pitchFamily="34" charset="-128"/>
              </a:rPr>
              <a:t> </a:t>
            </a:r>
            <a:r>
              <a:rPr lang="es-ES" sz="1050" dirty="0" err="1">
                <a:solidFill>
                  <a:schemeClr val="tx1">
                    <a:lumMod val="65000"/>
                    <a:lumOff val="35000"/>
                  </a:schemeClr>
                </a:solidFill>
                <a:ea typeface="MS PGothic" panose="020B0600070205080204" pitchFamily="34" charset="-128"/>
              </a:rPr>
              <a:t>neurotransmission</a:t>
            </a:r>
            <a:r>
              <a:rPr lang="es-ES" sz="1050" dirty="0">
                <a:solidFill>
                  <a:schemeClr val="tx1">
                    <a:lumMod val="65000"/>
                    <a:lumOff val="35000"/>
                  </a:schemeClr>
                </a:solidFill>
                <a:ea typeface="MS PGothic" panose="020B0600070205080204" pitchFamily="34" charset="-128"/>
              </a:rPr>
              <a:t>. Bonn </a:t>
            </a:r>
            <a:r>
              <a:rPr lang="es-ES" sz="1050" dirty="0" err="1">
                <a:solidFill>
                  <a:schemeClr val="tx1">
                    <a:lumMod val="65000"/>
                    <a:lumOff val="35000"/>
                  </a:schemeClr>
                </a:solidFill>
                <a:ea typeface="MS PGothic" panose="020B0600070205080204" pitchFamily="34" charset="-128"/>
              </a:rPr>
              <a:t>Polyphenols</a:t>
            </a:r>
            <a:r>
              <a:rPr lang="es-ES" sz="1050" dirty="0">
                <a:solidFill>
                  <a:schemeClr val="tx1">
                    <a:lumMod val="65000"/>
                    <a:lumOff val="35000"/>
                  </a:schemeClr>
                </a:solidFill>
                <a:ea typeface="MS PGothic" panose="020B0600070205080204" pitchFamily="34" charset="-128"/>
              </a:rPr>
              <a:t> 2018: 12th </a:t>
            </a:r>
            <a:r>
              <a:rPr lang="es-ES" sz="1050" dirty="0" err="1">
                <a:solidFill>
                  <a:schemeClr val="tx1">
                    <a:lumMod val="65000"/>
                    <a:lumOff val="35000"/>
                  </a:schemeClr>
                </a:solidFill>
                <a:ea typeface="MS PGothic" panose="020B0600070205080204" pitchFamily="34" charset="-128"/>
              </a:rPr>
              <a:t>World</a:t>
            </a:r>
            <a:r>
              <a:rPr lang="es-ES" sz="1050" dirty="0">
                <a:solidFill>
                  <a:schemeClr val="tx1">
                    <a:lumMod val="65000"/>
                    <a:lumOff val="35000"/>
                  </a:schemeClr>
                </a:solidFill>
                <a:ea typeface="MS PGothic" panose="020B0600070205080204" pitchFamily="34" charset="-128"/>
              </a:rPr>
              <a:t> </a:t>
            </a:r>
            <a:r>
              <a:rPr lang="es-ES" sz="1050" dirty="0" err="1">
                <a:solidFill>
                  <a:schemeClr val="tx1">
                    <a:lumMod val="65000"/>
                    <a:lumOff val="35000"/>
                  </a:schemeClr>
                </a:solidFill>
                <a:ea typeface="MS PGothic" panose="020B0600070205080204" pitchFamily="34" charset="-128"/>
              </a:rPr>
              <a:t>Congress</a:t>
            </a:r>
            <a:r>
              <a:rPr lang="es-ES" sz="1050" dirty="0">
                <a:solidFill>
                  <a:schemeClr val="tx1">
                    <a:lumMod val="65000"/>
                    <a:lumOff val="35000"/>
                  </a:schemeClr>
                </a:solidFill>
                <a:ea typeface="MS PGothic" panose="020B0600070205080204" pitchFamily="34" charset="-128"/>
              </a:rPr>
              <a:t> </a:t>
            </a:r>
            <a:r>
              <a:rPr lang="es-ES" sz="1050" dirty="0" err="1">
                <a:solidFill>
                  <a:schemeClr val="tx1">
                    <a:lumMod val="65000"/>
                    <a:lumOff val="35000"/>
                  </a:schemeClr>
                </a:solidFill>
                <a:ea typeface="MS PGothic" panose="020B0600070205080204" pitchFamily="34" charset="-128"/>
              </a:rPr>
              <a:t>On</a:t>
            </a:r>
            <a:r>
              <a:rPr lang="es-ES" sz="1050" dirty="0">
                <a:solidFill>
                  <a:schemeClr val="tx1">
                    <a:lumMod val="65000"/>
                    <a:lumOff val="35000"/>
                  </a:schemeClr>
                </a:solidFill>
                <a:ea typeface="MS PGothic" panose="020B0600070205080204" pitchFamily="34" charset="-128"/>
              </a:rPr>
              <a:t> </a:t>
            </a:r>
            <a:r>
              <a:rPr lang="es-ES" sz="1050" dirty="0" err="1">
                <a:solidFill>
                  <a:schemeClr val="tx1">
                    <a:lumMod val="65000"/>
                    <a:lumOff val="35000"/>
                  </a:schemeClr>
                </a:solidFill>
                <a:ea typeface="MS PGothic" panose="020B0600070205080204" pitchFamily="34" charset="-128"/>
              </a:rPr>
              <a:t>Polyphenols</a:t>
            </a:r>
            <a:r>
              <a:rPr lang="es-ES" sz="1050" dirty="0">
                <a:solidFill>
                  <a:schemeClr val="tx1">
                    <a:lumMod val="65000"/>
                    <a:lumOff val="35000"/>
                  </a:schemeClr>
                </a:solidFill>
                <a:ea typeface="MS PGothic" panose="020B0600070205080204" pitchFamily="34" charset="-128"/>
              </a:rPr>
              <a:t> </a:t>
            </a:r>
            <a:r>
              <a:rPr lang="es-ES" sz="1050" dirty="0" err="1">
                <a:solidFill>
                  <a:schemeClr val="tx1">
                    <a:lumMod val="65000"/>
                    <a:lumOff val="35000"/>
                  </a:schemeClr>
                </a:solidFill>
                <a:ea typeface="MS PGothic" panose="020B0600070205080204" pitchFamily="34" charset="-128"/>
              </a:rPr>
              <a:t>Applications</a:t>
            </a:r>
            <a:r>
              <a:rPr lang="es-ES" sz="1050" dirty="0">
                <a:solidFill>
                  <a:schemeClr val="tx1">
                    <a:lumMod val="65000"/>
                    <a:lumOff val="35000"/>
                  </a:schemeClr>
                </a:solidFill>
                <a:ea typeface="MS PGothic" panose="020B0600070205080204" pitchFamily="34" charset="-128"/>
              </a:rPr>
              <a:t>. </a:t>
            </a:r>
            <a:r>
              <a:rPr lang="es-ES" sz="1050" dirty="0" err="1">
                <a:solidFill>
                  <a:schemeClr val="tx1">
                    <a:lumMod val="65000"/>
                    <a:lumOff val="35000"/>
                  </a:schemeClr>
                </a:solidFill>
                <a:ea typeface="MS PGothic" panose="020B0600070205080204" pitchFamily="34" charset="-128"/>
              </a:rPr>
              <a:t>September</a:t>
            </a:r>
            <a:r>
              <a:rPr lang="es-ES" sz="1050" dirty="0">
                <a:solidFill>
                  <a:schemeClr val="tx1">
                    <a:lumMod val="65000"/>
                    <a:lumOff val="35000"/>
                  </a:schemeClr>
                </a:solidFill>
                <a:ea typeface="MS PGothic" panose="020B0600070205080204" pitchFamily="34" charset="-128"/>
              </a:rPr>
              <a:t> 25 - 28, 2018, Bonn</a:t>
            </a:r>
          </a:p>
        </p:txBody>
      </p:sp>
      <p:sp>
        <p:nvSpPr>
          <p:cNvPr id="16" name="Rectángulo 15">
            <a:extLst>
              <a:ext uri="{FF2B5EF4-FFF2-40B4-BE49-F238E27FC236}">
                <a16:creationId xmlns:a16="http://schemas.microsoft.com/office/drawing/2014/main" id="{754F43CF-5ACD-4944-A0AE-1CF4D9778924}"/>
              </a:ext>
            </a:extLst>
          </p:cNvPr>
          <p:cNvSpPr/>
          <p:nvPr/>
        </p:nvSpPr>
        <p:spPr>
          <a:xfrm>
            <a:off x="4652514" y="5015564"/>
            <a:ext cx="4297946" cy="958842"/>
          </a:xfrm>
          <a:prstGeom prst="rect">
            <a:avLst/>
          </a:prstGeom>
        </p:spPr>
        <p:txBody>
          <a:bodyPr wrap="square">
            <a:spAutoFit/>
          </a:bodyPr>
          <a:lstStyle/>
          <a:p>
            <a:pPr algn="just"/>
            <a:r>
              <a:rPr lang="es-ES" sz="1546" b="1" dirty="0">
                <a:solidFill>
                  <a:srgbClr val="7030A0"/>
                </a:solidFill>
              </a:rPr>
              <a:t>inhibidor de </a:t>
            </a:r>
            <a:r>
              <a:rPr lang="es-ES" sz="1546" b="1" dirty="0" err="1">
                <a:solidFill>
                  <a:srgbClr val="7030A0"/>
                </a:solidFill>
              </a:rPr>
              <a:t>recaptación</a:t>
            </a:r>
            <a:r>
              <a:rPr lang="es-ES" sz="1546" b="1" dirty="0">
                <a:solidFill>
                  <a:srgbClr val="7030A0"/>
                </a:solidFill>
              </a:rPr>
              <a:t> de dopamina.</a:t>
            </a:r>
            <a:endParaRPr lang="es-ES" sz="1546" b="1" baseline="30000" dirty="0">
              <a:solidFill>
                <a:srgbClr val="7030A0"/>
              </a:solidFill>
            </a:endParaRPr>
          </a:p>
          <a:p>
            <a:pPr algn="just"/>
            <a:r>
              <a:rPr lang="es-ES" sz="1546" b="1" dirty="0">
                <a:solidFill>
                  <a:srgbClr val="7030A0"/>
                </a:solidFill>
              </a:rPr>
              <a:t>Inhibe la captación de noradrenalina </a:t>
            </a:r>
          </a:p>
          <a:p>
            <a:pPr algn="just"/>
            <a:r>
              <a:rPr lang="es-ES" sz="1546" b="1" dirty="0">
                <a:solidFill>
                  <a:srgbClr val="7030A0"/>
                </a:solidFill>
              </a:rPr>
              <a:t>inhibición moderada de la captación de serotonina</a:t>
            </a:r>
          </a:p>
          <a:p>
            <a:pPr algn="just"/>
            <a:r>
              <a:rPr lang="es-ES" sz="1014" b="1" dirty="0">
                <a:solidFill>
                  <a:srgbClr val="7030A0"/>
                </a:solidFill>
              </a:rPr>
              <a:t>(in vitro) </a:t>
            </a:r>
            <a:endParaRPr lang="es-ES" sz="1014" dirty="0">
              <a:solidFill>
                <a:srgbClr val="7030A0"/>
              </a:solidFill>
            </a:endParaRPr>
          </a:p>
        </p:txBody>
      </p:sp>
      <p:grpSp>
        <p:nvGrpSpPr>
          <p:cNvPr id="6" name="Grupo 5">
            <a:extLst>
              <a:ext uri="{FF2B5EF4-FFF2-40B4-BE49-F238E27FC236}">
                <a16:creationId xmlns:a16="http://schemas.microsoft.com/office/drawing/2014/main" id="{D2A8092A-40DF-EB4A-836F-ACD08289AC8D}"/>
              </a:ext>
            </a:extLst>
          </p:cNvPr>
          <p:cNvGrpSpPr/>
          <p:nvPr/>
        </p:nvGrpSpPr>
        <p:grpSpPr>
          <a:xfrm>
            <a:off x="8962179" y="5265677"/>
            <a:ext cx="2650129" cy="564899"/>
            <a:chOff x="8924132" y="5285679"/>
            <a:chExt cx="2743378" cy="584775"/>
          </a:xfrm>
        </p:grpSpPr>
        <p:sp>
          <p:nvSpPr>
            <p:cNvPr id="3" name="CuadroTexto 2">
              <a:extLst>
                <a:ext uri="{FF2B5EF4-FFF2-40B4-BE49-F238E27FC236}">
                  <a16:creationId xmlns:a16="http://schemas.microsoft.com/office/drawing/2014/main" id="{E5BD1B50-0ECA-C04B-8BE8-FD7B06C83000}"/>
                </a:ext>
              </a:extLst>
            </p:cNvPr>
            <p:cNvSpPr txBox="1"/>
            <p:nvPr/>
          </p:nvSpPr>
          <p:spPr>
            <a:xfrm>
              <a:off x="9515363" y="5285679"/>
              <a:ext cx="2152147" cy="584775"/>
            </a:xfrm>
            <a:prstGeom prst="rect">
              <a:avLst/>
            </a:prstGeom>
            <a:noFill/>
          </p:spPr>
          <p:txBody>
            <a:bodyPr wrap="square" rtlCol="0">
              <a:spAutoFit/>
            </a:bodyPr>
            <a:lstStyle/>
            <a:p>
              <a:pPr algn="ctr"/>
              <a:r>
                <a:rPr lang="es-ES" sz="1546" dirty="0">
                  <a:solidFill>
                    <a:srgbClr val="B09636"/>
                  </a:solidFill>
                </a:rPr>
                <a:t>Acción similar a la de </a:t>
              </a:r>
              <a:r>
                <a:rPr lang="es-ES" sz="1546" dirty="0" err="1">
                  <a:solidFill>
                    <a:srgbClr val="B09636"/>
                  </a:solidFill>
                </a:rPr>
                <a:t>Flibanserina</a:t>
              </a:r>
              <a:endParaRPr lang="es-ES" sz="1546" dirty="0">
                <a:solidFill>
                  <a:srgbClr val="B09636"/>
                </a:solidFill>
              </a:endParaRPr>
            </a:p>
          </p:txBody>
        </p:sp>
        <p:sp>
          <p:nvSpPr>
            <p:cNvPr id="5" name="Flecha derecha 4">
              <a:extLst>
                <a:ext uri="{FF2B5EF4-FFF2-40B4-BE49-F238E27FC236}">
                  <a16:creationId xmlns:a16="http://schemas.microsoft.com/office/drawing/2014/main" id="{A12390E9-98AD-0A4D-9F39-A4957FC7A0BA}"/>
                </a:ext>
              </a:extLst>
            </p:cNvPr>
            <p:cNvSpPr/>
            <p:nvPr/>
          </p:nvSpPr>
          <p:spPr>
            <a:xfrm>
              <a:off x="8924132" y="5351710"/>
              <a:ext cx="410936" cy="405566"/>
            </a:xfrm>
            <a:prstGeom prst="rightArrow">
              <a:avLst/>
            </a:prstGeom>
            <a:solidFill>
              <a:srgbClr val="B09636"/>
            </a:solidFill>
            <a:ln>
              <a:solidFill>
                <a:srgbClr val="8F4898"/>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739"/>
            </a:p>
          </p:txBody>
        </p:sp>
      </p:grpSp>
      <p:sp>
        <p:nvSpPr>
          <p:cNvPr id="7" name="Elipse 6">
            <a:extLst>
              <a:ext uri="{FF2B5EF4-FFF2-40B4-BE49-F238E27FC236}">
                <a16:creationId xmlns:a16="http://schemas.microsoft.com/office/drawing/2014/main" id="{E6791382-FFA4-E746-854D-0EA868662097}"/>
              </a:ext>
            </a:extLst>
          </p:cNvPr>
          <p:cNvSpPr/>
          <p:nvPr/>
        </p:nvSpPr>
        <p:spPr>
          <a:xfrm>
            <a:off x="9457974" y="5128830"/>
            <a:ext cx="2230758" cy="793047"/>
          </a:xfrm>
          <a:prstGeom prst="ellipse">
            <a:avLst/>
          </a:prstGeom>
          <a:noFill/>
          <a:ln w="28575">
            <a:solidFill>
              <a:srgbClr val="69247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739"/>
          </a:p>
        </p:txBody>
      </p:sp>
      <p:sp>
        <p:nvSpPr>
          <p:cNvPr id="17" name="Rectángulo 16">
            <a:extLst>
              <a:ext uri="{FF2B5EF4-FFF2-40B4-BE49-F238E27FC236}">
                <a16:creationId xmlns:a16="http://schemas.microsoft.com/office/drawing/2014/main" id="{4A019EF9-3CF5-8E49-88AA-BA09AD9BA440}"/>
              </a:ext>
            </a:extLst>
          </p:cNvPr>
          <p:cNvSpPr/>
          <p:nvPr/>
        </p:nvSpPr>
        <p:spPr>
          <a:xfrm>
            <a:off x="79430" y="12686"/>
            <a:ext cx="2100649" cy="1252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7125C346-9E48-C644-9D50-E4814F88A6DE}"/>
              </a:ext>
            </a:extLst>
          </p:cNvPr>
          <p:cNvSpPr/>
          <p:nvPr/>
        </p:nvSpPr>
        <p:spPr>
          <a:xfrm>
            <a:off x="10722192" y="6059507"/>
            <a:ext cx="1375720" cy="8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0" name="Grupo 19">
            <a:extLst>
              <a:ext uri="{FF2B5EF4-FFF2-40B4-BE49-F238E27FC236}">
                <a16:creationId xmlns:a16="http://schemas.microsoft.com/office/drawing/2014/main" id="{8BD8C052-E784-D94D-8A15-E512F04880F2}"/>
              </a:ext>
            </a:extLst>
          </p:cNvPr>
          <p:cNvGrpSpPr/>
          <p:nvPr/>
        </p:nvGrpSpPr>
        <p:grpSpPr>
          <a:xfrm>
            <a:off x="4536441" y="-15130"/>
            <a:ext cx="3422466" cy="1363815"/>
            <a:chOff x="3820161" y="201686"/>
            <a:chExt cx="3422466" cy="1363815"/>
          </a:xfrm>
        </p:grpSpPr>
        <p:pic>
          <p:nvPicPr>
            <p:cNvPr id="19" name="Imagen 18">
              <a:extLst>
                <a:ext uri="{FF2B5EF4-FFF2-40B4-BE49-F238E27FC236}">
                  <a16:creationId xmlns:a16="http://schemas.microsoft.com/office/drawing/2014/main" id="{5FF7CA14-BC11-F643-9502-5B15EBC47A36}"/>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9945" b="75018" l="41630" r="49558"/>
                      </a14:imgEffect>
                    </a14:imgLayer>
                  </a14:imgProps>
                </a:ext>
              </a:extLst>
            </a:blip>
            <a:srcRect l="40639" t="58061" r="49451" b="23098"/>
            <a:stretch/>
          </p:blipFill>
          <p:spPr>
            <a:xfrm>
              <a:off x="5965370" y="201686"/>
              <a:ext cx="1277257" cy="136381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CuadroTexto 8">
              <a:extLst>
                <a:ext uri="{FF2B5EF4-FFF2-40B4-BE49-F238E27FC236}">
                  <a16:creationId xmlns:a16="http://schemas.microsoft.com/office/drawing/2014/main" id="{D0A0A97C-6247-CE44-B3F8-4BC3F6444FAF}"/>
                </a:ext>
              </a:extLst>
            </p:cNvPr>
            <p:cNvSpPr txBox="1"/>
            <p:nvPr/>
          </p:nvSpPr>
          <p:spPr>
            <a:xfrm>
              <a:off x="3820161" y="483484"/>
              <a:ext cx="2440561" cy="800219"/>
            </a:xfrm>
            <a:prstGeom prst="rect">
              <a:avLst/>
            </a:prstGeom>
            <a:noFill/>
          </p:spPr>
          <p:txBody>
            <a:bodyPr wrap="square" rtlCol="0">
              <a:spAutoFit/>
            </a:bodyPr>
            <a:lstStyle/>
            <a:p>
              <a:pPr algn="ctr"/>
              <a:r>
                <a:rPr lang="es-ES" sz="2800" dirty="0"/>
                <a:t>DAMIANA</a:t>
              </a:r>
            </a:p>
            <a:p>
              <a:pPr algn="ctr"/>
              <a:r>
                <a:rPr lang="es-ES" i="1" dirty="0" err="1"/>
                <a:t>Turnera</a:t>
              </a:r>
              <a:r>
                <a:rPr lang="es-ES" i="1" dirty="0"/>
                <a:t> </a:t>
              </a:r>
              <a:r>
                <a:rPr lang="es-ES" i="1" dirty="0" err="1"/>
                <a:t>Aphrodisiaca</a:t>
              </a:r>
              <a:endParaRPr lang="es-ES" i="1" dirty="0"/>
            </a:p>
          </p:txBody>
        </p:sp>
      </p:grpSp>
      <p:grpSp>
        <p:nvGrpSpPr>
          <p:cNvPr id="22" name="Grupo 21">
            <a:extLst>
              <a:ext uri="{FF2B5EF4-FFF2-40B4-BE49-F238E27FC236}">
                <a16:creationId xmlns:a16="http://schemas.microsoft.com/office/drawing/2014/main" id="{43D9E50A-E8A3-2845-BC50-2D26D584776D}"/>
              </a:ext>
            </a:extLst>
          </p:cNvPr>
          <p:cNvGrpSpPr/>
          <p:nvPr/>
        </p:nvGrpSpPr>
        <p:grpSpPr>
          <a:xfrm>
            <a:off x="9903951" y="346868"/>
            <a:ext cx="2100649" cy="632307"/>
            <a:chOff x="10521387" y="346868"/>
            <a:chExt cx="1483213" cy="632307"/>
          </a:xfrm>
        </p:grpSpPr>
        <p:sp>
          <p:nvSpPr>
            <p:cNvPr id="23" name="Rectángulo: esquinas redondeadas 26">
              <a:extLst>
                <a:ext uri="{FF2B5EF4-FFF2-40B4-BE49-F238E27FC236}">
                  <a16:creationId xmlns:a16="http://schemas.microsoft.com/office/drawing/2014/main" id="{50C531BC-AEF6-5D49-B8C7-B363310A70CA}"/>
                </a:ext>
              </a:extLst>
            </p:cNvPr>
            <p:cNvSpPr/>
            <p:nvPr/>
          </p:nvSpPr>
          <p:spPr>
            <a:xfrm>
              <a:off x="10521387" y="394400"/>
              <a:ext cx="1483213" cy="584775"/>
            </a:xfrm>
            <a:prstGeom prst="roundRect">
              <a:avLst/>
            </a:prstGeom>
            <a:solidFill>
              <a:srgbClr val="EBE1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7030A0"/>
                  </a:solidFill>
                </a:rPr>
                <a:t>Vitalidad   </a:t>
              </a:r>
            </a:p>
            <a:p>
              <a:pPr algn="ctr"/>
              <a:r>
                <a:rPr lang="es-ES" b="1" dirty="0">
                  <a:solidFill>
                    <a:srgbClr val="7030A0"/>
                  </a:solidFill>
                </a:rPr>
                <a:t>Deseo Sexual</a:t>
              </a:r>
              <a:endParaRPr lang="es-ES" dirty="0">
                <a:solidFill>
                  <a:srgbClr val="7030A0"/>
                </a:solidFill>
              </a:endParaRPr>
            </a:p>
          </p:txBody>
        </p:sp>
        <p:sp>
          <p:nvSpPr>
            <p:cNvPr id="24" name="CuadroTexto 23">
              <a:extLst>
                <a:ext uri="{FF2B5EF4-FFF2-40B4-BE49-F238E27FC236}">
                  <a16:creationId xmlns:a16="http://schemas.microsoft.com/office/drawing/2014/main" id="{D8A9105B-6374-F24B-B2E0-66041A6EF842}"/>
                </a:ext>
              </a:extLst>
            </p:cNvPr>
            <p:cNvSpPr txBox="1"/>
            <p:nvPr/>
          </p:nvSpPr>
          <p:spPr>
            <a:xfrm>
              <a:off x="10521387" y="346868"/>
              <a:ext cx="344760" cy="584775"/>
            </a:xfrm>
            <a:prstGeom prst="rect">
              <a:avLst/>
            </a:prstGeom>
            <a:noFill/>
          </p:spPr>
          <p:txBody>
            <a:bodyPr wrap="square" rtlCol="0">
              <a:spAutoFit/>
            </a:bodyPr>
            <a:lstStyle/>
            <a:p>
              <a:r>
                <a:rPr lang="es-ES" sz="3200" b="1" dirty="0">
                  <a:ln w="10160">
                    <a:solidFill>
                      <a:srgbClr val="692479"/>
                    </a:solidFill>
                    <a:prstDash val="solid"/>
                  </a:ln>
                  <a:solidFill>
                    <a:srgbClr val="FFFFFF"/>
                  </a:solidFill>
                  <a:effectLst>
                    <a:outerShdw blurRad="38100" dist="22860" dir="5400000" algn="tl" rotWithShape="0">
                      <a:srgbClr val="000000">
                        <a:alpha val="30000"/>
                      </a:srgbClr>
                    </a:outerShdw>
                  </a:effectLst>
                </a:rPr>
                <a:t>2</a:t>
              </a:r>
            </a:p>
          </p:txBody>
        </p:sp>
      </p:grpSp>
    </p:spTree>
    <p:extLst>
      <p:ext uri="{BB962C8B-B14F-4D97-AF65-F5344CB8AC3E}">
        <p14:creationId xmlns:p14="http://schemas.microsoft.com/office/powerpoint/2010/main" val="26964983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par>
                          <p:cTn id="13" fill="hold">
                            <p:stCondLst>
                              <p:cond delay="1000"/>
                            </p:stCondLst>
                            <p:childTnLst>
                              <p:par>
                                <p:cTn id="14" presetID="22" presetClass="entr" presetSubtype="4" fill="hold" nodeType="afterEffect">
                                  <p:stCondLst>
                                    <p:cond delay="100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1" presetClass="entr" presetSubtype="0" fill="hold" grpId="0" nodeType="withEffect">
                                  <p:stCondLst>
                                    <p:cond delay="100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C7C954F-5EFC-431E-97A2-E8BA567DBDDF}"/>
              </a:ext>
            </a:extLst>
          </p:cNvPr>
          <p:cNvSpPr txBox="1"/>
          <p:nvPr/>
        </p:nvSpPr>
        <p:spPr>
          <a:xfrm>
            <a:off x="838200" y="3669754"/>
            <a:ext cx="4926284" cy="2270109"/>
          </a:xfrm>
          <a:prstGeom prst="rect">
            <a:avLst/>
          </a:prstGeom>
          <a:noFill/>
        </p:spPr>
        <p:txBody>
          <a:bodyPr wrap="square" rtlCol="0">
            <a:spAutoFit/>
          </a:bodyPr>
          <a:lstStyle/>
          <a:p>
            <a:pPr marL="285750" indent="-285750">
              <a:lnSpc>
                <a:spcPct val="150000"/>
              </a:lnSpc>
              <a:spcBef>
                <a:spcPct val="0"/>
              </a:spcBef>
              <a:buClr>
                <a:srgbClr val="B09636"/>
              </a:buClr>
              <a:buFont typeface="Arial" panose="020B0604020202020204" pitchFamily="34" charset="0"/>
              <a:buChar char="•"/>
            </a:pPr>
            <a:r>
              <a:rPr lang="es-ES" altLang="es-ES" sz="1600" b="1">
                <a:latin typeface="Gotham Book" panose="02000603040000020004" pitchFamily="2" charset="0"/>
              </a:rPr>
              <a:t>PARTICIPANTES: </a:t>
            </a:r>
          </a:p>
          <a:p>
            <a:pPr marL="742950" lvl="1" indent="-285750">
              <a:lnSpc>
                <a:spcPct val="150000"/>
              </a:lnSpc>
              <a:spcBef>
                <a:spcPct val="0"/>
              </a:spcBef>
              <a:buClr>
                <a:srgbClr val="B09636"/>
              </a:buClr>
              <a:buFont typeface="Courier New" panose="02070309020205020404" pitchFamily="49" charset="0"/>
              <a:buChar char="o"/>
            </a:pPr>
            <a:r>
              <a:rPr lang="es-ES" altLang="es-ES" sz="1600">
                <a:latin typeface="Gotham Book" panose="02000603040000020004" pitchFamily="2" charset="0"/>
              </a:rPr>
              <a:t>Mujeres entre 45 y 65 años</a:t>
            </a:r>
          </a:p>
          <a:p>
            <a:pPr marL="742950" lvl="1" indent="-285750">
              <a:lnSpc>
                <a:spcPct val="150000"/>
              </a:lnSpc>
              <a:spcBef>
                <a:spcPct val="0"/>
              </a:spcBef>
              <a:buClr>
                <a:srgbClr val="B09636"/>
              </a:buClr>
              <a:buFont typeface="Courier New" panose="02070309020205020404" pitchFamily="49" charset="0"/>
              <a:buChar char="o"/>
            </a:pPr>
            <a:r>
              <a:rPr lang="es-ES" altLang="es-ES" sz="1600">
                <a:latin typeface="Gotham Book" panose="02000603040000020004" pitchFamily="2" charset="0"/>
              </a:rPr>
              <a:t>Con </a:t>
            </a:r>
            <a:r>
              <a:rPr lang="es-ES" altLang="es-ES" sz="1600" b="1">
                <a:solidFill>
                  <a:srgbClr val="B09636"/>
                </a:solidFill>
                <a:latin typeface="Gotham Book" panose="02000603040000020004" pitchFamily="2" charset="0"/>
              </a:rPr>
              <a:t>bajo deseo sexual</a:t>
            </a:r>
          </a:p>
          <a:p>
            <a:pPr marL="742950" lvl="1" indent="-285750">
              <a:lnSpc>
                <a:spcPct val="150000"/>
              </a:lnSpc>
              <a:spcBef>
                <a:spcPct val="0"/>
              </a:spcBef>
              <a:buClr>
                <a:srgbClr val="B09636"/>
              </a:buClr>
              <a:buFont typeface="Courier New" panose="02070309020205020404" pitchFamily="49" charset="0"/>
              <a:buChar char="o"/>
            </a:pPr>
            <a:r>
              <a:rPr lang="es-ES" altLang="es-ES" sz="1600">
                <a:latin typeface="Gotham Book" panose="02000603040000020004" pitchFamily="2" charset="0"/>
              </a:rPr>
              <a:t>Visita clínica rutinaria </a:t>
            </a:r>
          </a:p>
          <a:p>
            <a:pPr marL="285750" indent="-285750">
              <a:lnSpc>
                <a:spcPct val="150000"/>
              </a:lnSpc>
              <a:spcBef>
                <a:spcPct val="0"/>
              </a:spcBef>
              <a:buClr>
                <a:srgbClr val="B09636"/>
              </a:buClr>
              <a:buFont typeface="Arial" panose="020B0604020202020204" pitchFamily="34" charset="0"/>
              <a:buChar char="•"/>
            </a:pPr>
            <a:r>
              <a:rPr lang="es-ES" altLang="es-ES" sz="1600" b="1">
                <a:latin typeface="Gotham Book" panose="02000603040000020004" pitchFamily="2" charset="0"/>
              </a:rPr>
              <a:t>POSOLOGÍA: </a:t>
            </a:r>
            <a:r>
              <a:rPr lang="es-ES" altLang="es-ES" sz="1600">
                <a:latin typeface="Gotham Book" panose="02000603040000020004" pitchFamily="2" charset="0"/>
              </a:rPr>
              <a:t>2 comprimidos/día </a:t>
            </a:r>
          </a:p>
          <a:p>
            <a:pPr marL="285750" indent="-285750">
              <a:lnSpc>
                <a:spcPct val="150000"/>
              </a:lnSpc>
              <a:spcBef>
                <a:spcPct val="0"/>
              </a:spcBef>
              <a:buClr>
                <a:srgbClr val="B09636"/>
              </a:buClr>
              <a:buFont typeface="Arial" panose="020B0604020202020204" pitchFamily="34" charset="0"/>
              <a:buChar char="•"/>
            </a:pPr>
            <a:r>
              <a:rPr lang="es-ES" altLang="es-ES" sz="1600" b="1">
                <a:latin typeface="Gotham Book" panose="02000603040000020004" pitchFamily="2" charset="0"/>
              </a:rPr>
              <a:t>DURACIÓN: </a:t>
            </a:r>
            <a:r>
              <a:rPr lang="es-ES" altLang="es-ES" sz="1600">
                <a:latin typeface="Gotham Book" panose="02000603040000020004" pitchFamily="2" charset="0"/>
              </a:rPr>
              <a:t>2 meses</a:t>
            </a:r>
          </a:p>
        </p:txBody>
      </p:sp>
      <p:sp>
        <p:nvSpPr>
          <p:cNvPr id="7" name="Rectangle 9">
            <a:extLst>
              <a:ext uri="{FF2B5EF4-FFF2-40B4-BE49-F238E27FC236}">
                <a16:creationId xmlns:a16="http://schemas.microsoft.com/office/drawing/2014/main" id="{C1C7B046-ED15-4D3A-A302-358332AE94FD}"/>
              </a:ext>
            </a:extLst>
          </p:cNvPr>
          <p:cNvSpPr>
            <a:spLocks noChangeArrowheads="1"/>
          </p:cNvSpPr>
          <p:nvPr/>
        </p:nvSpPr>
        <p:spPr bwMode="auto">
          <a:xfrm>
            <a:off x="324747" y="1953230"/>
            <a:ext cx="8412860" cy="1528763"/>
          </a:xfrm>
          <a:prstGeom prst="roundRect">
            <a:avLst>
              <a:gd name="adj" fmla="val 34270"/>
            </a:avLst>
          </a:prstGeom>
          <a:solidFill>
            <a:schemeClr val="bg1"/>
          </a:solidFill>
          <a:ln w="28575">
            <a:solidFill>
              <a:schemeClr val="accent4">
                <a:lumMod val="75000"/>
              </a:schemeClr>
            </a:solidFill>
          </a:ln>
        </p:spPr>
        <p:txBody>
          <a:bodyPr wrap="square" tIns="0" bIns="0" anchor="ctr">
            <a:spAutoFit/>
          </a:bodyPr>
          <a:lstStyle>
            <a:lvl1pPr>
              <a:spcBef>
                <a:spcPct val="20000"/>
              </a:spcBef>
              <a:buFont typeface="Arial" panose="020B0604020202020204" pitchFamily="34" charset="0"/>
              <a:buChar char="•"/>
              <a:defRPr sz="2400">
                <a:solidFill>
                  <a:srgbClr val="7F7F7F"/>
                </a:solidFill>
                <a:latin typeface="Gotham Light" pitchFamily="2" charset="0"/>
                <a:ea typeface="MS PGothic" panose="020B0600070205080204" pitchFamily="34" charset="-128"/>
                <a:cs typeface="Gotham Light" pitchFamily="2" charset="0"/>
              </a:defRPr>
            </a:lvl1pPr>
            <a:lvl2pPr marL="742950" indent="-285750">
              <a:spcBef>
                <a:spcPct val="20000"/>
              </a:spcBef>
              <a:buFont typeface="Arial" panose="020B0604020202020204" pitchFamily="34" charset="0"/>
              <a:buChar char="–"/>
              <a:defRPr sz="2000">
                <a:solidFill>
                  <a:srgbClr val="7F7F7F"/>
                </a:solidFill>
                <a:latin typeface="Gotham Light" pitchFamily="2" charset="0"/>
                <a:ea typeface="MS PGothic" panose="020B0600070205080204" pitchFamily="34" charset="-128"/>
                <a:cs typeface="Gotham Light" pitchFamily="2" charset="0"/>
              </a:defRPr>
            </a:lvl2pPr>
            <a:lvl3pPr marL="1143000" indent="-228600">
              <a:spcBef>
                <a:spcPct val="20000"/>
              </a:spcBef>
              <a:buFont typeface="Arial" panose="020B0604020202020204" pitchFamily="34" charset="0"/>
              <a:buChar char="•"/>
              <a:defRPr>
                <a:solidFill>
                  <a:srgbClr val="7F7F7F"/>
                </a:solidFill>
                <a:latin typeface="Gotham Light" pitchFamily="2" charset="0"/>
                <a:ea typeface="MS PGothic" panose="020B0600070205080204" pitchFamily="34" charset="-128"/>
                <a:cs typeface="Gotham Light" pitchFamily="2" charset="0"/>
              </a:defRPr>
            </a:lvl3pPr>
            <a:lvl4pPr marL="1600200" indent="-228600">
              <a:spcBef>
                <a:spcPct val="20000"/>
              </a:spcBef>
              <a:buFont typeface="Arial" panose="020B0604020202020204" pitchFamily="34" charset="0"/>
              <a:buChar char="–"/>
              <a:defRPr sz="1600">
                <a:solidFill>
                  <a:srgbClr val="7F7F7F"/>
                </a:solidFill>
                <a:latin typeface="Gotham Light" pitchFamily="2" charset="0"/>
                <a:ea typeface="MS PGothic" panose="020B0600070205080204" pitchFamily="34" charset="-128"/>
                <a:cs typeface="Gotham Light" pitchFamily="2" charset="0"/>
              </a:defRPr>
            </a:lvl4pPr>
            <a:lvl5pPr marL="2057400" indent="-228600">
              <a:spcBef>
                <a:spcPct val="20000"/>
              </a:spcBef>
              <a:buFont typeface="Arial" panose="020B0604020202020204" pitchFamily="34" charset="0"/>
              <a:buChar char="»"/>
              <a:defRPr sz="1600">
                <a:solidFill>
                  <a:srgbClr val="7F7F7F"/>
                </a:solidFill>
                <a:latin typeface="Gotham Light" pitchFamily="2" charset="0"/>
                <a:ea typeface="MS PGothic" panose="020B0600070205080204" pitchFamily="34" charset="-128"/>
                <a:cs typeface="Gotham Light"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rgbClr val="7F7F7F"/>
                </a:solidFill>
                <a:latin typeface="Gotham Light" pitchFamily="2" charset="0"/>
                <a:ea typeface="MS PGothic" panose="020B0600070205080204" pitchFamily="34" charset="-128"/>
                <a:cs typeface="Gotham Light"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rgbClr val="7F7F7F"/>
                </a:solidFill>
                <a:latin typeface="Gotham Light" pitchFamily="2" charset="0"/>
                <a:ea typeface="MS PGothic" panose="020B0600070205080204" pitchFamily="34" charset="-128"/>
                <a:cs typeface="Gotham Light"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rgbClr val="7F7F7F"/>
                </a:solidFill>
                <a:latin typeface="Gotham Light" pitchFamily="2" charset="0"/>
                <a:ea typeface="MS PGothic" panose="020B0600070205080204" pitchFamily="34" charset="-128"/>
                <a:cs typeface="Gotham Light"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rgbClr val="7F7F7F"/>
                </a:solidFill>
                <a:latin typeface="Gotham Light" pitchFamily="2" charset="0"/>
                <a:ea typeface="MS PGothic" panose="020B0600070205080204" pitchFamily="34" charset="-128"/>
                <a:cs typeface="Gotham Light" pitchFamily="2" charset="0"/>
              </a:defRPr>
            </a:lvl9pPr>
          </a:lstStyle>
          <a:p>
            <a:pPr>
              <a:spcBef>
                <a:spcPct val="0"/>
              </a:spcBef>
              <a:buNone/>
            </a:pPr>
            <a:r>
              <a:rPr lang="es-ES" altLang="es-ES" sz="2000" dirty="0">
                <a:solidFill>
                  <a:schemeClr val="accent4">
                    <a:lumMod val="75000"/>
                  </a:schemeClr>
                </a:solidFill>
                <a:latin typeface="Gotham Book" pitchFamily="50" charset="0"/>
                <a:cs typeface="Calibri" panose="020F0502020204030204" pitchFamily="34" charset="0"/>
              </a:rPr>
              <a:t>Estudio observacional, exploratorio, prospectivo, no comparativo para evaluar </a:t>
            </a:r>
            <a:r>
              <a:rPr lang="es-ES" sz="2000" dirty="0">
                <a:solidFill>
                  <a:schemeClr val="accent4">
                    <a:lumMod val="75000"/>
                  </a:schemeClr>
                </a:solidFill>
                <a:latin typeface="Gotham Book" pitchFamily="50" charset="0"/>
                <a:cs typeface="Calibri" panose="020F0502020204030204" pitchFamily="34" charset="0"/>
              </a:rPr>
              <a:t>la eficacia de LIBICARE® (complemento alimenticio con </a:t>
            </a:r>
            <a:r>
              <a:rPr lang="fr-FR" sz="2000" dirty="0">
                <a:solidFill>
                  <a:schemeClr val="accent4">
                    <a:lumMod val="75000"/>
                  </a:schemeClr>
                </a:solidFill>
                <a:latin typeface="Gotham Book" pitchFamily="50" charset="0"/>
                <a:cs typeface="Calibri" panose="020F0502020204030204" pitchFamily="34" charset="0"/>
              </a:rPr>
              <a:t>Trigonella </a:t>
            </a:r>
            <a:r>
              <a:rPr lang="fr-FR" sz="2000" dirty="0" err="1">
                <a:solidFill>
                  <a:schemeClr val="accent4">
                    <a:lumMod val="75000"/>
                  </a:schemeClr>
                </a:solidFill>
                <a:latin typeface="Gotham Book" pitchFamily="50" charset="0"/>
                <a:cs typeface="Calibri" panose="020F0502020204030204" pitchFamily="34" charset="0"/>
              </a:rPr>
              <a:t>foenum-graecum</a:t>
            </a:r>
            <a:r>
              <a:rPr lang="fr-FR" sz="2000" dirty="0">
                <a:solidFill>
                  <a:schemeClr val="accent4">
                    <a:lumMod val="75000"/>
                  </a:schemeClr>
                </a:solidFill>
                <a:latin typeface="Gotham Book" pitchFamily="50" charset="0"/>
                <a:cs typeface="Calibri" panose="020F0502020204030204" pitchFamily="34" charset="0"/>
              </a:rPr>
              <a:t>) para </a:t>
            </a:r>
            <a:r>
              <a:rPr lang="fr-FR" sz="2000" dirty="0" err="1">
                <a:solidFill>
                  <a:schemeClr val="accent4">
                    <a:lumMod val="75000"/>
                  </a:schemeClr>
                </a:solidFill>
                <a:latin typeface="Gotham Book" pitchFamily="50" charset="0"/>
                <a:cs typeface="Calibri" panose="020F0502020204030204" pitchFamily="34" charset="0"/>
              </a:rPr>
              <a:t>mejorar</a:t>
            </a:r>
            <a:r>
              <a:rPr lang="fr-FR" sz="2000" dirty="0">
                <a:solidFill>
                  <a:schemeClr val="accent4">
                    <a:lumMod val="75000"/>
                  </a:schemeClr>
                </a:solidFill>
                <a:latin typeface="Gotham Book" pitchFamily="50" charset="0"/>
                <a:cs typeface="Calibri" panose="020F0502020204030204" pitchFamily="34" charset="0"/>
              </a:rPr>
              <a:t> la </a:t>
            </a:r>
            <a:r>
              <a:rPr lang="fr-FR" sz="2000" dirty="0" err="1">
                <a:solidFill>
                  <a:schemeClr val="accent4">
                    <a:lumMod val="75000"/>
                  </a:schemeClr>
                </a:solidFill>
                <a:latin typeface="Gotham Book" pitchFamily="50" charset="0"/>
                <a:cs typeface="Calibri" panose="020F0502020204030204" pitchFamily="34" charset="0"/>
              </a:rPr>
              <a:t>función</a:t>
            </a:r>
            <a:r>
              <a:rPr lang="fr-FR" sz="2000" dirty="0">
                <a:solidFill>
                  <a:schemeClr val="accent4">
                    <a:lumMod val="75000"/>
                  </a:schemeClr>
                </a:solidFill>
                <a:latin typeface="Gotham Book" pitchFamily="50" charset="0"/>
                <a:cs typeface="Calibri" panose="020F0502020204030204" pitchFamily="34" charset="0"/>
              </a:rPr>
              <a:t> </a:t>
            </a:r>
            <a:r>
              <a:rPr lang="fr-FR" sz="2000" dirty="0" err="1">
                <a:solidFill>
                  <a:schemeClr val="accent4">
                    <a:lumMod val="75000"/>
                  </a:schemeClr>
                </a:solidFill>
                <a:latin typeface="Gotham Book" pitchFamily="50" charset="0"/>
                <a:cs typeface="Calibri" panose="020F0502020204030204" pitchFamily="34" charset="0"/>
              </a:rPr>
              <a:t>sexual</a:t>
            </a:r>
            <a:r>
              <a:rPr lang="fr-FR" sz="2000" dirty="0">
                <a:solidFill>
                  <a:schemeClr val="accent4">
                    <a:lumMod val="75000"/>
                  </a:schemeClr>
                </a:solidFill>
                <a:latin typeface="Gotham Book" pitchFamily="50" charset="0"/>
                <a:cs typeface="Calibri" panose="020F0502020204030204" pitchFamily="34" charset="0"/>
              </a:rPr>
              <a:t> </a:t>
            </a:r>
            <a:r>
              <a:rPr lang="es-ES" sz="2000" dirty="0">
                <a:solidFill>
                  <a:schemeClr val="accent4">
                    <a:lumMod val="75000"/>
                  </a:schemeClr>
                </a:solidFill>
                <a:latin typeface="Gotham Book" pitchFamily="50" charset="0"/>
                <a:cs typeface="Calibri" panose="020F0502020204030204" pitchFamily="34" charset="0"/>
              </a:rPr>
              <a:t>en mujeres peri y posmenopáusicas con bajo deseo sexual.</a:t>
            </a:r>
          </a:p>
        </p:txBody>
      </p:sp>
      <p:sp>
        <p:nvSpPr>
          <p:cNvPr id="8" name="Titre 1">
            <a:extLst>
              <a:ext uri="{FF2B5EF4-FFF2-40B4-BE49-F238E27FC236}">
                <a16:creationId xmlns:a16="http://schemas.microsoft.com/office/drawing/2014/main" id="{8D4429B8-9A9D-42D8-A6B0-2449DCC0EB33}"/>
              </a:ext>
            </a:extLst>
          </p:cNvPr>
          <p:cNvSpPr txBox="1">
            <a:spLocks/>
          </p:cNvSpPr>
          <p:nvPr/>
        </p:nvSpPr>
        <p:spPr>
          <a:xfrm>
            <a:off x="838200" y="1024594"/>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s-ES" sz="2800" dirty="0">
                <a:solidFill>
                  <a:schemeClr val="bg2">
                    <a:lumMod val="50000"/>
                  </a:schemeClr>
                </a:solidFill>
                <a:latin typeface="Calibri" panose="020F0502020204030204" pitchFamily="34" charset="0"/>
              </a:rPr>
              <a:t>Estudio LIBIPIL</a:t>
            </a:r>
            <a:br>
              <a:rPr lang="fr-FR" sz="2800" dirty="0">
                <a:solidFill>
                  <a:schemeClr val="bg2">
                    <a:lumMod val="50000"/>
                  </a:schemeClr>
                </a:solidFill>
                <a:latin typeface="Calibri" panose="020F0502020204030204" pitchFamily="34" charset="0"/>
              </a:rPr>
            </a:br>
            <a:endParaRPr lang="fr-FR" sz="2800" dirty="0">
              <a:solidFill>
                <a:schemeClr val="bg2">
                  <a:lumMod val="50000"/>
                </a:schemeClr>
              </a:solidFill>
              <a:latin typeface="Calibri" panose="020F0502020204030204" pitchFamily="34" charset="0"/>
            </a:endParaRPr>
          </a:p>
        </p:txBody>
      </p:sp>
      <p:pic>
        <p:nvPicPr>
          <p:cNvPr id="10" name="Imagen 9">
            <a:extLst>
              <a:ext uri="{FF2B5EF4-FFF2-40B4-BE49-F238E27FC236}">
                <a16:creationId xmlns:a16="http://schemas.microsoft.com/office/drawing/2014/main" id="{E8199DD3-D476-4B2C-8C5C-65A6083FDED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944869" y="1687375"/>
            <a:ext cx="2836426" cy="4084345"/>
          </a:xfrm>
          <a:prstGeom prst="rect">
            <a:avLst/>
          </a:prstGeom>
          <a:ln>
            <a:solidFill>
              <a:schemeClr val="bg1">
                <a:lumMod val="85000"/>
              </a:schemeClr>
            </a:solidFill>
          </a:ln>
        </p:spPr>
      </p:pic>
      <p:pic>
        <p:nvPicPr>
          <p:cNvPr id="5" name="Marcador de contenido 4">
            <a:extLst>
              <a:ext uri="{FF2B5EF4-FFF2-40B4-BE49-F238E27FC236}">
                <a16:creationId xmlns:a16="http://schemas.microsoft.com/office/drawing/2014/main" id="{606B1923-B346-4333-AB89-4DBD6B8C4923}"/>
              </a:ext>
            </a:extLst>
          </p:cNvPr>
          <p:cNvPicPr>
            <a:picLocks noChangeAspect="1"/>
          </p:cNvPicPr>
          <p:nvPr/>
        </p:nvPicPr>
        <p:blipFill rotWithShape="1">
          <a:blip r:embed="rId4"/>
          <a:srcRect t="26221"/>
          <a:stretch/>
        </p:blipFill>
        <p:spPr>
          <a:xfrm>
            <a:off x="6162720" y="1137532"/>
            <a:ext cx="1499663" cy="549843"/>
          </a:xfrm>
          <a:prstGeom prst="rect">
            <a:avLst/>
          </a:prstGeom>
        </p:spPr>
      </p:pic>
      <p:sp>
        <p:nvSpPr>
          <p:cNvPr id="9" name="Rectángulo 8">
            <a:extLst>
              <a:ext uri="{FF2B5EF4-FFF2-40B4-BE49-F238E27FC236}">
                <a16:creationId xmlns:a16="http://schemas.microsoft.com/office/drawing/2014/main" id="{AB334722-84E3-8748-A8C4-F28C30707C46}"/>
              </a:ext>
            </a:extLst>
          </p:cNvPr>
          <p:cNvSpPr/>
          <p:nvPr/>
        </p:nvSpPr>
        <p:spPr>
          <a:xfrm>
            <a:off x="10638109" y="6114534"/>
            <a:ext cx="1375720" cy="65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a:extLst>
              <a:ext uri="{FF2B5EF4-FFF2-40B4-BE49-F238E27FC236}">
                <a16:creationId xmlns:a16="http://schemas.microsoft.com/office/drawing/2014/main" id="{229A998A-3A58-2340-A260-365E78D33D30}"/>
              </a:ext>
            </a:extLst>
          </p:cNvPr>
          <p:cNvSpPr/>
          <p:nvPr/>
        </p:nvSpPr>
        <p:spPr>
          <a:xfrm>
            <a:off x="0" y="-29983"/>
            <a:ext cx="2100649" cy="1257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8" name="Grupo 17">
            <a:extLst>
              <a:ext uri="{FF2B5EF4-FFF2-40B4-BE49-F238E27FC236}">
                <a16:creationId xmlns:a16="http://schemas.microsoft.com/office/drawing/2014/main" id="{0DA680FA-9970-0C49-986F-9426B44CE723}"/>
              </a:ext>
            </a:extLst>
          </p:cNvPr>
          <p:cNvGrpSpPr/>
          <p:nvPr/>
        </p:nvGrpSpPr>
        <p:grpSpPr>
          <a:xfrm>
            <a:off x="9903951" y="346868"/>
            <a:ext cx="2100649" cy="632307"/>
            <a:chOff x="10521387" y="346868"/>
            <a:chExt cx="1483213" cy="632307"/>
          </a:xfrm>
        </p:grpSpPr>
        <p:sp>
          <p:nvSpPr>
            <p:cNvPr id="19" name="Rectángulo: esquinas redondeadas 26">
              <a:extLst>
                <a:ext uri="{FF2B5EF4-FFF2-40B4-BE49-F238E27FC236}">
                  <a16:creationId xmlns:a16="http://schemas.microsoft.com/office/drawing/2014/main" id="{D5857361-EB30-D041-BE27-F3EE7F23E7F3}"/>
                </a:ext>
              </a:extLst>
            </p:cNvPr>
            <p:cNvSpPr/>
            <p:nvPr/>
          </p:nvSpPr>
          <p:spPr>
            <a:xfrm>
              <a:off x="10521387" y="394400"/>
              <a:ext cx="1483213" cy="584775"/>
            </a:xfrm>
            <a:prstGeom prst="roundRect">
              <a:avLst/>
            </a:prstGeom>
            <a:solidFill>
              <a:srgbClr val="EBE1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7030A0"/>
                  </a:solidFill>
                </a:rPr>
                <a:t>Vitalidad   </a:t>
              </a:r>
            </a:p>
            <a:p>
              <a:pPr algn="ctr"/>
              <a:r>
                <a:rPr lang="es-ES" b="1" dirty="0">
                  <a:solidFill>
                    <a:srgbClr val="7030A0"/>
                  </a:solidFill>
                </a:rPr>
                <a:t>Deseo Sexual</a:t>
              </a:r>
              <a:endParaRPr lang="es-ES" dirty="0">
                <a:solidFill>
                  <a:srgbClr val="7030A0"/>
                </a:solidFill>
              </a:endParaRPr>
            </a:p>
          </p:txBody>
        </p:sp>
        <p:sp>
          <p:nvSpPr>
            <p:cNvPr id="20" name="CuadroTexto 19">
              <a:extLst>
                <a:ext uri="{FF2B5EF4-FFF2-40B4-BE49-F238E27FC236}">
                  <a16:creationId xmlns:a16="http://schemas.microsoft.com/office/drawing/2014/main" id="{71C695E7-5787-FA49-BD49-3F415A84554D}"/>
                </a:ext>
              </a:extLst>
            </p:cNvPr>
            <p:cNvSpPr txBox="1"/>
            <p:nvPr/>
          </p:nvSpPr>
          <p:spPr>
            <a:xfrm>
              <a:off x="10521387" y="346868"/>
              <a:ext cx="344760" cy="584775"/>
            </a:xfrm>
            <a:prstGeom prst="rect">
              <a:avLst/>
            </a:prstGeom>
            <a:noFill/>
          </p:spPr>
          <p:txBody>
            <a:bodyPr wrap="square" rtlCol="0">
              <a:spAutoFit/>
            </a:bodyPr>
            <a:lstStyle/>
            <a:p>
              <a:r>
                <a:rPr lang="es-ES" sz="3200" b="1" dirty="0">
                  <a:ln w="10160">
                    <a:solidFill>
                      <a:srgbClr val="692479"/>
                    </a:solidFill>
                    <a:prstDash val="solid"/>
                  </a:ln>
                  <a:solidFill>
                    <a:srgbClr val="FFFFFF"/>
                  </a:solidFill>
                  <a:effectLst>
                    <a:outerShdw blurRad="38100" dist="22860" dir="5400000" algn="tl" rotWithShape="0">
                      <a:srgbClr val="000000">
                        <a:alpha val="30000"/>
                      </a:srgbClr>
                    </a:outerShdw>
                  </a:effectLst>
                </a:rPr>
                <a:t>2</a:t>
              </a:r>
            </a:p>
          </p:txBody>
        </p:sp>
      </p:grpSp>
    </p:spTree>
    <p:extLst>
      <p:ext uri="{BB962C8B-B14F-4D97-AF65-F5344CB8AC3E}">
        <p14:creationId xmlns:p14="http://schemas.microsoft.com/office/powerpoint/2010/main" val="37740169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380FECAC-0B63-46EB-85F2-E0482AAFF42B}"/>
              </a:ext>
            </a:extLst>
          </p:cNvPr>
          <p:cNvSpPr>
            <a:spLocks noGrp="1"/>
          </p:cNvSpPr>
          <p:nvPr>
            <p:ph type="title"/>
          </p:nvPr>
        </p:nvSpPr>
        <p:spPr>
          <a:xfrm>
            <a:off x="838200" y="1024594"/>
            <a:ext cx="10515600" cy="1325563"/>
          </a:xfrm>
        </p:spPr>
        <p:txBody>
          <a:bodyPr>
            <a:normAutofit/>
          </a:bodyPr>
          <a:lstStyle/>
          <a:p>
            <a:pPr algn="ctr">
              <a:lnSpc>
                <a:spcPct val="100000"/>
              </a:lnSpc>
            </a:pPr>
            <a:r>
              <a:rPr lang="es-ES" sz="2400" dirty="0" err="1">
                <a:solidFill>
                  <a:schemeClr val="accent4">
                    <a:lumMod val="75000"/>
                  </a:schemeClr>
                </a:solidFill>
                <a:latin typeface="Calibri" panose="020F0502020204030204" pitchFamily="34" charset="0"/>
              </a:rPr>
              <a:t>Libicare</a:t>
            </a:r>
            <a:r>
              <a:rPr lang="es-ES" sz="2400" dirty="0">
                <a:solidFill>
                  <a:schemeClr val="accent4">
                    <a:lumMod val="75000"/>
                  </a:schemeClr>
                </a:solidFill>
                <a:latin typeface="Calibri" panose="020F0502020204030204" pitchFamily="34" charset="0"/>
              </a:rPr>
              <a:t>® </a:t>
            </a:r>
            <a:r>
              <a:rPr lang="es-ES" sz="2400" dirty="0">
                <a:solidFill>
                  <a:schemeClr val="bg2">
                    <a:lumMod val="50000"/>
                  </a:schemeClr>
                </a:solidFill>
                <a:latin typeface="Calibri" panose="020F0502020204030204" pitchFamily="34" charset="0"/>
              </a:rPr>
              <a:t>aumenta el deseo, excitación, lubricación, orgasmo y satisfacción en las relaciones sexuales. </a:t>
            </a:r>
            <a:endParaRPr lang="fr-FR" sz="2400" dirty="0">
              <a:solidFill>
                <a:schemeClr val="bg2">
                  <a:lumMod val="50000"/>
                </a:schemeClr>
              </a:solidFill>
              <a:highlight>
                <a:srgbClr val="FFFF00"/>
              </a:highlight>
              <a:latin typeface="Calibri" panose="020F0502020204030204" pitchFamily="34" charset="0"/>
            </a:endParaRPr>
          </a:p>
        </p:txBody>
      </p:sp>
      <p:pic>
        <p:nvPicPr>
          <p:cNvPr id="8" name="Imagen 7">
            <a:extLst>
              <a:ext uri="{FF2B5EF4-FFF2-40B4-BE49-F238E27FC236}">
                <a16:creationId xmlns:a16="http://schemas.microsoft.com/office/drawing/2014/main" id="{A9DC3F3B-262E-4D77-83F5-18549DBD8C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5500" y="2277381"/>
            <a:ext cx="9311214" cy="3898052"/>
          </a:xfrm>
          <a:prstGeom prst="rect">
            <a:avLst/>
          </a:prstGeom>
        </p:spPr>
      </p:pic>
      <p:sp>
        <p:nvSpPr>
          <p:cNvPr id="2" name="CuadroTexto 1">
            <a:extLst>
              <a:ext uri="{FF2B5EF4-FFF2-40B4-BE49-F238E27FC236}">
                <a16:creationId xmlns:a16="http://schemas.microsoft.com/office/drawing/2014/main" id="{BBBABAA1-6A02-4AAB-879A-F4D4ACE56FE8}"/>
              </a:ext>
            </a:extLst>
          </p:cNvPr>
          <p:cNvSpPr txBox="1"/>
          <p:nvPr/>
        </p:nvSpPr>
        <p:spPr>
          <a:xfrm>
            <a:off x="9301747" y="5907693"/>
            <a:ext cx="2689934" cy="276999"/>
          </a:xfrm>
          <a:prstGeom prst="rect">
            <a:avLst/>
          </a:prstGeom>
          <a:noFill/>
        </p:spPr>
        <p:txBody>
          <a:bodyPr wrap="square" rtlCol="0">
            <a:spAutoFit/>
          </a:bodyPr>
          <a:lstStyle/>
          <a:p>
            <a:r>
              <a:rPr lang="es-ES" sz="1200">
                <a:solidFill>
                  <a:schemeClr val="bg2">
                    <a:lumMod val="50000"/>
                  </a:schemeClr>
                </a:solidFill>
              </a:rPr>
              <a:t>FSFI: Índice de Función Sexual Femenina</a:t>
            </a:r>
          </a:p>
        </p:txBody>
      </p:sp>
      <p:pic>
        <p:nvPicPr>
          <p:cNvPr id="11" name="Marcador de contenido 4">
            <a:extLst>
              <a:ext uri="{FF2B5EF4-FFF2-40B4-BE49-F238E27FC236}">
                <a16:creationId xmlns:a16="http://schemas.microsoft.com/office/drawing/2014/main" id="{FF446D60-93DB-4524-9777-64A8EEC72435}"/>
              </a:ext>
            </a:extLst>
          </p:cNvPr>
          <p:cNvPicPr>
            <a:picLocks noGrp="1" noChangeAspect="1"/>
          </p:cNvPicPr>
          <p:nvPr>
            <p:ph idx="1"/>
          </p:nvPr>
        </p:nvPicPr>
        <p:blipFill rotWithShape="1">
          <a:blip r:embed="rId3">
            <a:clrChange>
              <a:clrFrom>
                <a:srgbClr val="FFFFFF"/>
              </a:clrFrom>
              <a:clrTo>
                <a:srgbClr val="FFFFFF">
                  <a:alpha val="0"/>
                </a:srgbClr>
              </a:clrTo>
            </a:clrChange>
          </a:blip>
          <a:srcRect t="26221"/>
          <a:stretch/>
        </p:blipFill>
        <p:spPr>
          <a:xfrm>
            <a:off x="4358638" y="119762"/>
            <a:ext cx="2355926" cy="863787"/>
          </a:xfrm>
        </p:spPr>
      </p:pic>
      <p:sp>
        <p:nvSpPr>
          <p:cNvPr id="17" name="Rectángulo 16">
            <a:extLst>
              <a:ext uri="{FF2B5EF4-FFF2-40B4-BE49-F238E27FC236}">
                <a16:creationId xmlns:a16="http://schemas.microsoft.com/office/drawing/2014/main" id="{A18F3DB5-BDDB-EA44-9A62-1CF756567624}"/>
              </a:ext>
            </a:extLst>
          </p:cNvPr>
          <p:cNvSpPr/>
          <p:nvPr/>
        </p:nvSpPr>
        <p:spPr>
          <a:xfrm>
            <a:off x="10638109" y="6114534"/>
            <a:ext cx="1375720" cy="65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55E26573-984D-8C4B-8286-AC554AF97A99}"/>
              </a:ext>
            </a:extLst>
          </p:cNvPr>
          <p:cNvSpPr/>
          <p:nvPr/>
        </p:nvSpPr>
        <p:spPr>
          <a:xfrm>
            <a:off x="0" y="-29983"/>
            <a:ext cx="2100649" cy="1257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9" name="Grupo 18">
            <a:extLst>
              <a:ext uri="{FF2B5EF4-FFF2-40B4-BE49-F238E27FC236}">
                <a16:creationId xmlns:a16="http://schemas.microsoft.com/office/drawing/2014/main" id="{002AEB51-5DDB-D546-9562-238A75835438}"/>
              </a:ext>
            </a:extLst>
          </p:cNvPr>
          <p:cNvGrpSpPr/>
          <p:nvPr/>
        </p:nvGrpSpPr>
        <p:grpSpPr>
          <a:xfrm>
            <a:off x="9903951" y="346868"/>
            <a:ext cx="2100649" cy="632307"/>
            <a:chOff x="10521387" y="346868"/>
            <a:chExt cx="1483213" cy="632307"/>
          </a:xfrm>
        </p:grpSpPr>
        <p:sp>
          <p:nvSpPr>
            <p:cNvPr id="20" name="Rectángulo: esquinas redondeadas 26">
              <a:extLst>
                <a:ext uri="{FF2B5EF4-FFF2-40B4-BE49-F238E27FC236}">
                  <a16:creationId xmlns:a16="http://schemas.microsoft.com/office/drawing/2014/main" id="{C6CFF24E-E680-7241-99A1-F6A7852F27C1}"/>
                </a:ext>
              </a:extLst>
            </p:cNvPr>
            <p:cNvSpPr/>
            <p:nvPr/>
          </p:nvSpPr>
          <p:spPr>
            <a:xfrm>
              <a:off x="10521387" y="394400"/>
              <a:ext cx="1483213" cy="584775"/>
            </a:xfrm>
            <a:prstGeom prst="roundRect">
              <a:avLst/>
            </a:prstGeom>
            <a:solidFill>
              <a:srgbClr val="EBE1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7030A0"/>
                  </a:solidFill>
                </a:rPr>
                <a:t>Vitalidad   </a:t>
              </a:r>
            </a:p>
            <a:p>
              <a:pPr algn="ctr"/>
              <a:r>
                <a:rPr lang="es-ES" b="1" dirty="0">
                  <a:solidFill>
                    <a:srgbClr val="7030A0"/>
                  </a:solidFill>
                </a:rPr>
                <a:t>Deseo Sexual</a:t>
              </a:r>
              <a:endParaRPr lang="es-ES" dirty="0">
                <a:solidFill>
                  <a:srgbClr val="7030A0"/>
                </a:solidFill>
              </a:endParaRPr>
            </a:p>
          </p:txBody>
        </p:sp>
        <p:sp>
          <p:nvSpPr>
            <p:cNvPr id="21" name="CuadroTexto 20">
              <a:extLst>
                <a:ext uri="{FF2B5EF4-FFF2-40B4-BE49-F238E27FC236}">
                  <a16:creationId xmlns:a16="http://schemas.microsoft.com/office/drawing/2014/main" id="{544EFEAA-F526-9F43-BEDE-F71BE625E317}"/>
                </a:ext>
              </a:extLst>
            </p:cNvPr>
            <p:cNvSpPr txBox="1"/>
            <p:nvPr/>
          </p:nvSpPr>
          <p:spPr>
            <a:xfrm>
              <a:off x="10521387" y="346868"/>
              <a:ext cx="344760" cy="584775"/>
            </a:xfrm>
            <a:prstGeom prst="rect">
              <a:avLst/>
            </a:prstGeom>
            <a:noFill/>
          </p:spPr>
          <p:txBody>
            <a:bodyPr wrap="square" rtlCol="0">
              <a:spAutoFit/>
            </a:bodyPr>
            <a:lstStyle/>
            <a:p>
              <a:r>
                <a:rPr lang="es-ES" sz="3200" b="1" dirty="0">
                  <a:ln w="10160">
                    <a:solidFill>
                      <a:srgbClr val="692479"/>
                    </a:solidFill>
                    <a:prstDash val="solid"/>
                  </a:ln>
                  <a:solidFill>
                    <a:srgbClr val="FFFFFF"/>
                  </a:solidFill>
                  <a:effectLst>
                    <a:outerShdw blurRad="38100" dist="22860" dir="5400000" algn="tl" rotWithShape="0">
                      <a:srgbClr val="000000">
                        <a:alpha val="30000"/>
                      </a:srgbClr>
                    </a:outerShdw>
                  </a:effectLst>
                </a:rPr>
                <a:t>2</a:t>
              </a:r>
            </a:p>
          </p:txBody>
        </p:sp>
      </p:grpSp>
    </p:spTree>
    <p:extLst>
      <p:ext uri="{BB962C8B-B14F-4D97-AF65-F5344CB8AC3E}">
        <p14:creationId xmlns:p14="http://schemas.microsoft.com/office/powerpoint/2010/main" val="28301281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380FECAC-0B63-46EB-85F2-E0482AAFF42B}"/>
              </a:ext>
            </a:extLst>
          </p:cNvPr>
          <p:cNvSpPr>
            <a:spLocks noGrp="1"/>
          </p:cNvSpPr>
          <p:nvPr>
            <p:ph type="title"/>
          </p:nvPr>
        </p:nvSpPr>
        <p:spPr>
          <a:xfrm>
            <a:off x="838200" y="1024594"/>
            <a:ext cx="10515600" cy="1325563"/>
          </a:xfrm>
        </p:spPr>
        <p:txBody>
          <a:bodyPr>
            <a:normAutofit/>
          </a:bodyPr>
          <a:lstStyle/>
          <a:p>
            <a:pPr algn="ctr">
              <a:lnSpc>
                <a:spcPct val="100000"/>
              </a:lnSpc>
            </a:pPr>
            <a:r>
              <a:rPr lang="es-ES" sz="2400" dirty="0" err="1">
                <a:solidFill>
                  <a:schemeClr val="accent4">
                    <a:lumMod val="75000"/>
                  </a:schemeClr>
                </a:solidFill>
                <a:latin typeface="Calibri" panose="020F0502020204030204" pitchFamily="34" charset="0"/>
              </a:rPr>
              <a:t>Libicare</a:t>
            </a:r>
            <a:r>
              <a:rPr lang="es-ES" sz="2400" dirty="0">
                <a:solidFill>
                  <a:schemeClr val="accent4">
                    <a:lumMod val="75000"/>
                  </a:schemeClr>
                </a:solidFill>
                <a:latin typeface="Calibri" panose="020F0502020204030204" pitchFamily="34" charset="0"/>
              </a:rPr>
              <a:t>® </a:t>
            </a:r>
            <a:r>
              <a:rPr lang="es-ES" sz="2400" dirty="0">
                <a:solidFill>
                  <a:schemeClr val="bg2">
                    <a:lumMod val="50000"/>
                  </a:schemeClr>
                </a:solidFill>
                <a:latin typeface="Calibri" panose="020F0502020204030204" pitchFamily="34" charset="0"/>
              </a:rPr>
              <a:t>aumenta los niveles de testosterona libre endógena y disminuye la SHBG* </a:t>
            </a:r>
            <a:r>
              <a:rPr lang="es-ES" sz="1600" dirty="0">
                <a:solidFill>
                  <a:schemeClr val="bg2">
                    <a:lumMod val="50000"/>
                  </a:schemeClr>
                </a:solidFill>
                <a:latin typeface="Calibri" panose="020F0502020204030204" pitchFamily="34" charset="0"/>
              </a:rPr>
              <a:t>(la cual origina un incremento en la testosterona libre endógena)</a:t>
            </a:r>
            <a:endParaRPr lang="fr-FR" sz="2400" dirty="0">
              <a:solidFill>
                <a:schemeClr val="bg2">
                  <a:lumMod val="50000"/>
                </a:schemeClr>
              </a:solidFill>
              <a:latin typeface="Calibri" panose="020F0502020204030204" pitchFamily="34" charset="0"/>
            </a:endParaRPr>
          </a:p>
        </p:txBody>
      </p:sp>
      <p:pic>
        <p:nvPicPr>
          <p:cNvPr id="6" name="Imagen 5">
            <a:extLst>
              <a:ext uri="{FF2B5EF4-FFF2-40B4-BE49-F238E27FC236}">
                <a16:creationId xmlns:a16="http://schemas.microsoft.com/office/drawing/2014/main" id="{8238EA2F-9D9F-4800-B10C-AD9143DE56B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403483" y="2259785"/>
            <a:ext cx="5349251" cy="3697232"/>
          </a:xfrm>
          <a:prstGeom prst="rect">
            <a:avLst/>
          </a:prstGeom>
        </p:spPr>
      </p:pic>
      <p:pic>
        <p:nvPicPr>
          <p:cNvPr id="7" name="Imagen 6" descr="Imagen que contiene iPod&#10;&#10;Descripción generada automáticamente">
            <a:extLst>
              <a:ext uri="{FF2B5EF4-FFF2-40B4-BE49-F238E27FC236}">
                <a16:creationId xmlns:a16="http://schemas.microsoft.com/office/drawing/2014/main" id="{FD938126-E68E-482A-BD10-7A75B89B3FF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6322143" y="2259785"/>
            <a:ext cx="5356601" cy="3710804"/>
          </a:xfrm>
          <a:prstGeom prst="rect">
            <a:avLst/>
          </a:prstGeom>
        </p:spPr>
      </p:pic>
      <p:sp>
        <p:nvSpPr>
          <p:cNvPr id="2" name="CuadroTexto 1">
            <a:extLst>
              <a:ext uri="{FF2B5EF4-FFF2-40B4-BE49-F238E27FC236}">
                <a16:creationId xmlns:a16="http://schemas.microsoft.com/office/drawing/2014/main" id="{5F78B92A-E70C-4743-B5FE-9D2FEDD5A9C2}"/>
              </a:ext>
            </a:extLst>
          </p:cNvPr>
          <p:cNvSpPr txBox="1"/>
          <p:nvPr/>
        </p:nvSpPr>
        <p:spPr>
          <a:xfrm>
            <a:off x="4354611" y="2350157"/>
            <a:ext cx="2084657" cy="510778"/>
          </a:xfrm>
          <a:prstGeom prst="roundRect">
            <a:avLst/>
          </a:prstGeom>
          <a:solidFill>
            <a:schemeClr val="bg1"/>
          </a:solidFill>
          <a:ln w="28575">
            <a:solidFill>
              <a:srgbClr val="692479"/>
            </a:solidFill>
          </a:ln>
        </p:spPr>
        <p:txBody>
          <a:bodyPr wrap="square" rtlCol="0">
            <a:spAutoFit/>
          </a:bodyPr>
          <a:lstStyle/>
          <a:p>
            <a:r>
              <a:rPr lang="es-ES" dirty="0">
                <a:solidFill>
                  <a:srgbClr val="692479"/>
                </a:solidFill>
                <a:latin typeface="Calibri" panose="020F0502020204030204" pitchFamily="34" charset="0"/>
              </a:rPr>
              <a:t>Aumenta </a:t>
            </a:r>
            <a:r>
              <a:rPr lang="es-ES" sz="2400" dirty="0">
                <a:solidFill>
                  <a:srgbClr val="692479"/>
                </a:solidFill>
                <a:latin typeface="Calibri" panose="020F0502020204030204" pitchFamily="34" charset="0"/>
              </a:rPr>
              <a:t>52,4%</a:t>
            </a:r>
            <a:endParaRPr lang="es-ES" dirty="0">
              <a:solidFill>
                <a:srgbClr val="692479"/>
              </a:solidFill>
              <a:latin typeface="Calibri" panose="020F0502020204030204" pitchFamily="34" charset="0"/>
            </a:endParaRPr>
          </a:p>
        </p:txBody>
      </p:sp>
      <p:sp>
        <p:nvSpPr>
          <p:cNvPr id="10" name="CuadroTexto 9">
            <a:extLst>
              <a:ext uri="{FF2B5EF4-FFF2-40B4-BE49-F238E27FC236}">
                <a16:creationId xmlns:a16="http://schemas.microsoft.com/office/drawing/2014/main" id="{B732A0DA-4693-46EF-BC0F-16F2B564D081}"/>
              </a:ext>
            </a:extLst>
          </p:cNvPr>
          <p:cNvSpPr txBox="1"/>
          <p:nvPr/>
        </p:nvSpPr>
        <p:spPr>
          <a:xfrm>
            <a:off x="9937355" y="2350157"/>
            <a:ext cx="2084516" cy="510778"/>
          </a:xfrm>
          <a:prstGeom prst="roundRect">
            <a:avLst/>
          </a:prstGeom>
          <a:solidFill>
            <a:schemeClr val="bg1"/>
          </a:solidFill>
          <a:ln w="28575">
            <a:solidFill>
              <a:srgbClr val="692479"/>
            </a:solidFill>
          </a:ln>
        </p:spPr>
        <p:txBody>
          <a:bodyPr wrap="square" rtlCol="0">
            <a:spAutoFit/>
          </a:bodyPr>
          <a:lstStyle/>
          <a:p>
            <a:r>
              <a:rPr lang="es-ES" dirty="0">
                <a:solidFill>
                  <a:srgbClr val="692479"/>
                </a:solidFill>
                <a:latin typeface="Calibri" panose="020F0502020204030204" pitchFamily="34" charset="0"/>
              </a:rPr>
              <a:t>Disminuye </a:t>
            </a:r>
            <a:r>
              <a:rPr lang="es-ES" sz="2400" dirty="0">
                <a:solidFill>
                  <a:srgbClr val="692479"/>
                </a:solidFill>
                <a:latin typeface="Calibri" panose="020F0502020204030204" pitchFamily="34" charset="0"/>
              </a:rPr>
              <a:t>95,2%</a:t>
            </a:r>
          </a:p>
        </p:txBody>
      </p:sp>
      <p:pic>
        <p:nvPicPr>
          <p:cNvPr id="13" name="Marcador de contenido 4">
            <a:extLst>
              <a:ext uri="{FF2B5EF4-FFF2-40B4-BE49-F238E27FC236}">
                <a16:creationId xmlns:a16="http://schemas.microsoft.com/office/drawing/2014/main" id="{51AB22B6-EEA2-491F-9DBE-B8C8A9B26B6E}"/>
              </a:ext>
            </a:extLst>
          </p:cNvPr>
          <p:cNvPicPr>
            <a:picLocks noChangeAspect="1"/>
          </p:cNvPicPr>
          <p:nvPr/>
        </p:nvPicPr>
        <p:blipFill rotWithShape="1">
          <a:blip r:embed="rId6">
            <a:clrChange>
              <a:clrFrom>
                <a:srgbClr val="FFFFFF"/>
              </a:clrFrom>
              <a:clrTo>
                <a:srgbClr val="FFFFFF">
                  <a:alpha val="0"/>
                </a:srgbClr>
              </a:clrTo>
            </a:clrChange>
          </a:blip>
          <a:srcRect t="26221"/>
          <a:stretch/>
        </p:blipFill>
        <p:spPr>
          <a:xfrm>
            <a:off x="4358638" y="119762"/>
            <a:ext cx="2355926" cy="863787"/>
          </a:xfrm>
          <a:prstGeom prst="rect">
            <a:avLst/>
          </a:prstGeom>
        </p:spPr>
      </p:pic>
      <p:sp>
        <p:nvSpPr>
          <p:cNvPr id="11" name="Rectángulo 10">
            <a:extLst>
              <a:ext uri="{FF2B5EF4-FFF2-40B4-BE49-F238E27FC236}">
                <a16:creationId xmlns:a16="http://schemas.microsoft.com/office/drawing/2014/main" id="{1EC3633F-F3A7-BF42-8167-532757315EF4}"/>
              </a:ext>
            </a:extLst>
          </p:cNvPr>
          <p:cNvSpPr/>
          <p:nvPr/>
        </p:nvSpPr>
        <p:spPr>
          <a:xfrm>
            <a:off x="10638109" y="6114534"/>
            <a:ext cx="1375720" cy="65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E402F0B5-D70C-444E-A6F1-9C58CFBCBABC}"/>
              </a:ext>
            </a:extLst>
          </p:cNvPr>
          <p:cNvSpPr/>
          <p:nvPr/>
        </p:nvSpPr>
        <p:spPr>
          <a:xfrm>
            <a:off x="0" y="-29983"/>
            <a:ext cx="2100649" cy="1257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23D85265-356A-4AA1-8736-EC00C8360104}"/>
              </a:ext>
            </a:extLst>
          </p:cNvPr>
          <p:cNvSpPr txBox="1"/>
          <p:nvPr/>
        </p:nvSpPr>
        <p:spPr>
          <a:xfrm>
            <a:off x="8739184" y="5737795"/>
            <a:ext cx="3282687" cy="646331"/>
          </a:xfrm>
          <a:prstGeom prst="rect">
            <a:avLst/>
          </a:prstGeom>
          <a:noFill/>
        </p:spPr>
        <p:txBody>
          <a:bodyPr wrap="square" rtlCol="0">
            <a:spAutoFit/>
          </a:bodyPr>
          <a:lstStyle/>
          <a:p>
            <a:r>
              <a:rPr lang="es-ES" sz="1200" dirty="0">
                <a:solidFill>
                  <a:schemeClr val="bg2">
                    <a:lumMod val="50000"/>
                  </a:schemeClr>
                </a:solidFill>
              </a:rPr>
              <a:t>*SHBG: Globulina fijadora de hormonas sexuales; Al disminuir la SHBG, incrementa la testosterona libre endógena, pudiendo así ejercer su función</a:t>
            </a:r>
          </a:p>
        </p:txBody>
      </p:sp>
      <p:grpSp>
        <p:nvGrpSpPr>
          <p:cNvPr id="21" name="Grupo 20">
            <a:extLst>
              <a:ext uri="{FF2B5EF4-FFF2-40B4-BE49-F238E27FC236}">
                <a16:creationId xmlns:a16="http://schemas.microsoft.com/office/drawing/2014/main" id="{942B40C8-F93C-E34C-9F2E-A7EA8054E2FE}"/>
              </a:ext>
            </a:extLst>
          </p:cNvPr>
          <p:cNvGrpSpPr/>
          <p:nvPr/>
        </p:nvGrpSpPr>
        <p:grpSpPr>
          <a:xfrm>
            <a:off x="9903951" y="346868"/>
            <a:ext cx="2100649" cy="632307"/>
            <a:chOff x="10521387" y="346868"/>
            <a:chExt cx="1483213" cy="632307"/>
          </a:xfrm>
        </p:grpSpPr>
        <p:sp>
          <p:nvSpPr>
            <p:cNvPr id="22" name="Rectángulo: esquinas redondeadas 26">
              <a:extLst>
                <a:ext uri="{FF2B5EF4-FFF2-40B4-BE49-F238E27FC236}">
                  <a16:creationId xmlns:a16="http://schemas.microsoft.com/office/drawing/2014/main" id="{7A69A968-6116-4443-AC6C-583B34B8F67E}"/>
                </a:ext>
              </a:extLst>
            </p:cNvPr>
            <p:cNvSpPr/>
            <p:nvPr/>
          </p:nvSpPr>
          <p:spPr>
            <a:xfrm>
              <a:off x="10521387" y="394400"/>
              <a:ext cx="1483213" cy="584775"/>
            </a:xfrm>
            <a:prstGeom prst="roundRect">
              <a:avLst/>
            </a:prstGeom>
            <a:solidFill>
              <a:srgbClr val="EBE1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7030A0"/>
                  </a:solidFill>
                </a:rPr>
                <a:t>Vitalidad   </a:t>
              </a:r>
            </a:p>
            <a:p>
              <a:pPr algn="ctr"/>
              <a:r>
                <a:rPr lang="es-ES" b="1" dirty="0">
                  <a:solidFill>
                    <a:srgbClr val="7030A0"/>
                  </a:solidFill>
                </a:rPr>
                <a:t>Deseo Sexual</a:t>
              </a:r>
              <a:endParaRPr lang="es-ES" dirty="0">
                <a:solidFill>
                  <a:srgbClr val="7030A0"/>
                </a:solidFill>
              </a:endParaRPr>
            </a:p>
          </p:txBody>
        </p:sp>
        <p:sp>
          <p:nvSpPr>
            <p:cNvPr id="23" name="CuadroTexto 22">
              <a:extLst>
                <a:ext uri="{FF2B5EF4-FFF2-40B4-BE49-F238E27FC236}">
                  <a16:creationId xmlns:a16="http://schemas.microsoft.com/office/drawing/2014/main" id="{88552E1D-4BD3-4D42-AB51-318F34933957}"/>
                </a:ext>
              </a:extLst>
            </p:cNvPr>
            <p:cNvSpPr txBox="1"/>
            <p:nvPr/>
          </p:nvSpPr>
          <p:spPr>
            <a:xfrm>
              <a:off x="10521387" y="346868"/>
              <a:ext cx="344760" cy="584775"/>
            </a:xfrm>
            <a:prstGeom prst="rect">
              <a:avLst/>
            </a:prstGeom>
            <a:noFill/>
          </p:spPr>
          <p:txBody>
            <a:bodyPr wrap="square" rtlCol="0">
              <a:spAutoFit/>
            </a:bodyPr>
            <a:lstStyle/>
            <a:p>
              <a:r>
                <a:rPr lang="es-ES" sz="3200" b="1" dirty="0">
                  <a:ln w="10160">
                    <a:solidFill>
                      <a:srgbClr val="692479"/>
                    </a:solidFill>
                    <a:prstDash val="solid"/>
                  </a:ln>
                  <a:solidFill>
                    <a:srgbClr val="FFFFFF"/>
                  </a:solidFill>
                  <a:effectLst>
                    <a:outerShdw blurRad="38100" dist="22860" dir="5400000" algn="tl" rotWithShape="0">
                      <a:srgbClr val="000000">
                        <a:alpha val="30000"/>
                      </a:srgbClr>
                    </a:outerShdw>
                  </a:effectLst>
                </a:rPr>
                <a:t>2</a:t>
              </a:r>
            </a:p>
          </p:txBody>
        </p:sp>
      </p:grpSp>
    </p:spTree>
    <p:extLst>
      <p:ext uri="{BB962C8B-B14F-4D97-AF65-F5344CB8AC3E}">
        <p14:creationId xmlns:p14="http://schemas.microsoft.com/office/powerpoint/2010/main" val="14820822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57C60EF2-0B24-45D7-B4A3-3F48521D78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1459" y="1687375"/>
            <a:ext cx="8829597" cy="4746945"/>
          </a:xfrm>
          <a:prstGeom prst="rect">
            <a:avLst/>
          </a:prstGeom>
        </p:spPr>
      </p:pic>
      <p:sp>
        <p:nvSpPr>
          <p:cNvPr id="7" name="CuadroTexto 6">
            <a:extLst>
              <a:ext uri="{FF2B5EF4-FFF2-40B4-BE49-F238E27FC236}">
                <a16:creationId xmlns:a16="http://schemas.microsoft.com/office/drawing/2014/main" id="{D5FF30F1-7E96-47CD-856E-1DCADE902310}"/>
              </a:ext>
            </a:extLst>
          </p:cNvPr>
          <p:cNvSpPr txBox="1"/>
          <p:nvPr/>
        </p:nvSpPr>
        <p:spPr>
          <a:xfrm>
            <a:off x="556176" y="2354146"/>
            <a:ext cx="3884041" cy="2862322"/>
          </a:xfrm>
          <a:prstGeom prst="rect">
            <a:avLst/>
          </a:prstGeom>
          <a:noFill/>
        </p:spPr>
        <p:txBody>
          <a:bodyPr wrap="square">
            <a:spAutoFit/>
          </a:bodyPr>
          <a:lstStyle/>
          <a:p>
            <a:r>
              <a:rPr lang="en-GB" sz="2400" err="1">
                <a:solidFill>
                  <a:schemeClr val="bg2">
                    <a:lumMod val="50000"/>
                  </a:schemeClr>
                </a:solidFill>
              </a:rPr>
              <a:t>Estudio</a:t>
            </a:r>
            <a:r>
              <a:rPr lang="en-GB" sz="2400">
                <a:solidFill>
                  <a:schemeClr val="bg2">
                    <a:lumMod val="50000"/>
                  </a:schemeClr>
                </a:solidFill>
              </a:rPr>
              <a:t> </a:t>
            </a:r>
            <a:r>
              <a:rPr lang="en-GB" sz="2400" err="1">
                <a:solidFill>
                  <a:schemeClr val="bg2">
                    <a:lumMod val="50000"/>
                  </a:schemeClr>
                </a:solidFill>
              </a:rPr>
              <a:t>llevado</a:t>
            </a:r>
            <a:r>
              <a:rPr lang="en-GB" sz="2400">
                <a:solidFill>
                  <a:schemeClr val="bg2">
                    <a:lumMod val="50000"/>
                  </a:schemeClr>
                </a:solidFill>
              </a:rPr>
              <a:t> a </a:t>
            </a:r>
            <a:r>
              <a:rPr lang="en-GB" sz="2400" err="1">
                <a:solidFill>
                  <a:schemeClr val="bg2">
                    <a:lumMod val="50000"/>
                  </a:schemeClr>
                </a:solidFill>
              </a:rPr>
              <a:t>cabo</a:t>
            </a:r>
            <a:r>
              <a:rPr lang="en-GB" sz="2400">
                <a:solidFill>
                  <a:schemeClr val="bg2">
                    <a:lumMod val="50000"/>
                  </a:schemeClr>
                </a:solidFill>
              </a:rPr>
              <a:t> </a:t>
            </a:r>
            <a:r>
              <a:rPr lang="en-GB" sz="2400" err="1">
                <a:solidFill>
                  <a:schemeClr val="bg2">
                    <a:lumMod val="50000"/>
                  </a:schemeClr>
                </a:solidFill>
              </a:rPr>
              <a:t>en</a:t>
            </a:r>
            <a:r>
              <a:rPr lang="en-GB" sz="2400" b="1">
                <a:solidFill>
                  <a:schemeClr val="accent4">
                    <a:lumMod val="75000"/>
                  </a:schemeClr>
                </a:solidFill>
              </a:rPr>
              <a:t> 80 </a:t>
            </a:r>
            <a:r>
              <a:rPr lang="en-GB" sz="2400" b="1" err="1">
                <a:solidFill>
                  <a:schemeClr val="accent4">
                    <a:lumMod val="75000"/>
                  </a:schemeClr>
                </a:solidFill>
              </a:rPr>
              <a:t>centros</a:t>
            </a:r>
            <a:r>
              <a:rPr lang="en-GB" sz="2400" b="1">
                <a:solidFill>
                  <a:schemeClr val="accent4">
                    <a:lumMod val="75000"/>
                  </a:schemeClr>
                </a:solidFill>
              </a:rPr>
              <a:t> </a:t>
            </a:r>
            <a:r>
              <a:rPr lang="en-GB" sz="2400">
                <a:solidFill>
                  <a:schemeClr val="bg2">
                    <a:lumMod val="50000"/>
                  </a:schemeClr>
                </a:solidFill>
              </a:rPr>
              <a:t>de </a:t>
            </a:r>
            <a:r>
              <a:rPr lang="en-GB" sz="2400" err="1">
                <a:solidFill>
                  <a:schemeClr val="bg2">
                    <a:lumMod val="50000"/>
                  </a:schemeClr>
                </a:solidFill>
              </a:rPr>
              <a:t>toda</a:t>
            </a:r>
            <a:r>
              <a:rPr lang="en-GB" sz="2400">
                <a:solidFill>
                  <a:schemeClr val="bg2">
                    <a:lumMod val="50000"/>
                  </a:schemeClr>
                </a:solidFill>
              </a:rPr>
              <a:t> </a:t>
            </a:r>
            <a:r>
              <a:rPr lang="en-GB" sz="2400" err="1">
                <a:solidFill>
                  <a:schemeClr val="bg2">
                    <a:lumMod val="50000"/>
                  </a:schemeClr>
                </a:solidFill>
              </a:rPr>
              <a:t>España</a:t>
            </a:r>
            <a:endParaRPr lang="en-GB" sz="2400">
              <a:solidFill>
                <a:schemeClr val="bg2">
                  <a:lumMod val="50000"/>
                </a:schemeClr>
              </a:solidFill>
            </a:endParaRPr>
          </a:p>
          <a:p>
            <a:endParaRPr lang="en-GB" sz="2400">
              <a:solidFill>
                <a:schemeClr val="bg2">
                  <a:lumMod val="50000"/>
                </a:schemeClr>
              </a:solidFill>
            </a:endParaRPr>
          </a:p>
          <a:p>
            <a:endParaRPr lang="en-GB" sz="2400" dirty="0">
              <a:solidFill>
                <a:schemeClr val="bg2">
                  <a:lumMod val="50000"/>
                </a:schemeClr>
              </a:solidFill>
            </a:endParaRPr>
          </a:p>
          <a:p>
            <a:r>
              <a:rPr lang="en-GB" sz="2400" err="1">
                <a:solidFill>
                  <a:schemeClr val="bg2">
                    <a:lumMod val="50000"/>
                  </a:schemeClr>
                </a:solidFill>
              </a:rPr>
              <a:t>Mujeres</a:t>
            </a:r>
            <a:r>
              <a:rPr lang="en-GB" sz="2400">
                <a:solidFill>
                  <a:schemeClr val="bg2">
                    <a:lumMod val="50000"/>
                  </a:schemeClr>
                </a:solidFill>
              </a:rPr>
              <a:t> de </a:t>
            </a:r>
            <a:r>
              <a:rPr lang="en-GB" sz="2400" b="1">
                <a:solidFill>
                  <a:schemeClr val="accent4">
                    <a:lumMod val="75000"/>
                  </a:schemeClr>
                </a:solidFill>
              </a:rPr>
              <a:t>45 – 65 </a:t>
            </a:r>
            <a:r>
              <a:rPr lang="en-GB" sz="2400" b="1" err="1">
                <a:solidFill>
                  <a:schemeClr val="accent4">
                    <a:lumMod val="75000"/>
                  </a:schemeClr>
                </a:solidFill>
              </a:rPr>
              <a:t>años</a:t>
            </a:r>
            <a:r>
              <a:rPr lang="en-GB" sz="2400" b="1">
                <a:solidFill>
                  <a:schemeClr val="accent4">
                    <a:lumMod val="75000"/>
                  </a:schemeClr>
                </a:solidFill>
              </a:rPr>
              <a:t> </a:t>
            </a:r>
          </a:p>
          <a:p>
            <a:endParaRPr lang="en-GB" sz="2000" b="1">
              <a:solidFill>
                <a:schemeClr val="accent4">
                  <a:lumMod val="50000"/>
                </a:schemeClr>
              </a:solidFill>
            </a:endParaRPr>
          </a:p>
          <a:p>
            <a:endParaRPr lang="en-GB" sz="2000" b="1">
              <a:solidFill>
                <a:schemeClr val="accent4">
                  <a:lumMod val="50000"/>
                </a:schemeClr>
              </a:solidFill>
            </a:endParaRPr>
          </a:p>
          <a:p>
            <a:endParaRPr lang="en-GB" sz="2000" b="1">
              <a:solidFill>
                <a:schemeClr val="accent4">
                  <a:lumMod val="50000"/>
                </a:schemeClr>
              </a:solidFill>
            </a:endParaRPr>
          </a:p>
        </p:txBody>
      </p:sp>
      <p:sp>
        <p:nvSpPr>
          <p:cNvPr id="9" name="Titre 1">
            <a:extLst>
              <a:ext uri="{FF2B5EF4-FFF2-40B4-BE49-F238E27FC236}">
                <a16:creationId xmlns:a16="http://schemas.microsoft.com/office/drawing/2014/main" id="{D5A8B21A-6DB5-4FAE-B0D8-3A8ECCE2CE5D}"/>
              </a:ext>
            </a:extLst>
          </p:cNvPr>
          <p:cNvSpPr txBox="1">
            <a:spLocks/>
          </p:cNvSpPr>
          <p:nvPr/>
        </p:nvSpPr>
        <p:spPr>
          <a:xfrm>
            <a:off x="838200" y="1024594"/>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s-ES" sz="2800" dirty="0">
                <a:solidFill>
                  <a:schemeClr val="bg2">
                    <a:lumMod val="50000"/>
                  </a:schemeClr>
                </a:solidFill>
                <a:latin typeface="Calibri" panose="020F0502020204030204" pitchFamily="34" charset="0"/>
              </a:rPr>
              <a:t>Diseño del estudio</a:t>
            </a:r>
          </a:p>
          <a:p>
            <a:pPr>
              <a:lnSpc>
                <a:spcPct val="150000"/>
              </a:lnSpc>
            </a:pPr>
            <a:endParaRPr lang="fr-FR" sz="2800" dirty="0">
              <a:solidFill>
                <a:schemeClr val="bg2">
                  <a:lumMod val="50000"/>
                </a:schemeClr>
              </a:solidFill>
              <a:latin typeface="Calibri" panose="020F0502020204030204" pitchFamily="34" charset="0"/>
            </a:endParaRPr>
          </a:p>
        </p:txBody>
      </p:sp>
      <p:pic>
        <p:nvPicPr>
          <p:cNvPr id="11" name="Marcador de posición de imagen 2">
            <a:extLst>
              <a:ext uri="{FF2B5EF4-FFF2-40B4-BE49-F238E27FC236}">
                <a16:creationId xmlns:a16="http://schemas.microsoft.com/office/drawing/2014/main" id="{0508429F-50E2-467E-B194-24E481B4599C}"/>
              </a:ext>
            </a:extLst>
          </p:cNvPr>
          <p:cNvPicPr>
            <a:picLocks noChangeAspect="1"/>
          </p:cNvPicPr>
          <p:nvPr/>
        </p:nvPicPr>
        <p:blipFill>
          <a:blip r:embed="rId3" cstate="print">
            <a:extLst>
              <a:ext uri="{28A0092B-C50C-407E-A947-70E740481C1C}">
                <a14:useLocalDpi xmlns:a14="http://schemas.microsoft.com/office/drawing/2010/main" val="0"/>
              </a:ext>
            </a:extLst>
          </a:blip>
          <a:srcRect t="7097" b="7097"/>
          <a:stretch>
            <a:fillRect/>
          </a:stretch>
        </p:blipFill>
        <p:spPr>
          <a:xfrm>
            <a:off x="4867165" y="251961"/>
            <a:ext cx="1833349" cy="561360"/>
          </a:xfrm>
          <a:prstGeom prst="rect">
            <a:avLst/>
          </a:prstGeom>
        </p:spPr>
      </p:pic>
      <p:sp>
        <p:nvSpPr>
          <p:cNvPr id="2" name="Rectángulo: esquinas redondeadas 1">
            <a:extLst>
              <a:ext uri="{FF2B5EF4-FFF2-40B4-BE49-F238E27FC236}">
                <a16:creationId xmlns:a16="http://schemas.microsoft.com/office/drawing/2014/main" id="{D132302A-4306-4679-BA56-B4D8EEDD41F3}"/>
              </a:ext>
            </a:extLst>
          </p:cNvPr>
          <p:cNvSpPr/>
          <p:nvPr/>
        </p:nvSpPr>
        <p:spPr>
          <a:xfrm>
            <a:off x="-142042" y="4722921"/>
            <a:ext cx="3525645" cy="58232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solidFill>
                  <a:schemeClr val="accent4">
                    <a:lumMod val="75000"/>
                  </a:schemeClr>
                </a:solidFill>
              </a:rPr>
              <a:t>(n=190)</a:t>
            </a:r>
          </a:p>
          <a:p>
            <a:pPr algn="ctr"/>
            <a:r>
              <a:rPr lang="es-ES" dirty="0">
                <a:solidFill>
                  <a:schemeClr val="bg2">
                    <a:lumMod val="50000"/>
                  </a:schemeClr>
                </a:solidFill>
              </a:rPr>
              <a:t>Reclutamiento completado</a:t>
            </a:r>
          </a:p>
        </p:txBody>
      </p:sp>
      <p:sp>
        <p:nvSpPr>
          <p:cNvPr id="8" name="Rectángulo 7">
            <a:extLst>
              <a:ext uri="{FF2B5EF4-FFF2-40B4-BE49-F238E27FC236}">
                <a16:creationId xmlns:a16="http://schemas.microsoft.com/office/drawing/2014/main" id="{459EB7EB-5B4E-4543-BD30-8AD7CA492378}"/>
              </a:ext>
            </a:extLst>
          </p:cNvPr>
          <p:cNvSpPr/>
          <p:nvPr/>
        </p:nvSpPr>
        <p:spPr>
          <a:xfrm>
            <a:off x="10638109" y="6114534"/>
            <a:ext cx="1375720" cy="65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19B25F0C-F3A9-344F-9DE1-9DFD7FFF4E24}"/>
              </a:ext>
            </a:extLst>
          </p:cNvPr>
          <p:cNvSpPr/>
          <p:nvPr/>
        </p:nvSpPr>
        <p:spPr>
          <a:xfrm>
            <a:off x="0" y="-29983"/>
            <a:ext cx="2100649" cy="1257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7" name="Grupo 16">
            <a:extLst>
              <a:ext uri="{FF2B5EF4-FFF2-40B4-BE49-F238E27FC236}">
                <a16:creationId xmlns:a16="http://schemas.microsoft.com/office/drawing/2014/main" id="{2DC0B32E-A430-C242-BF1D-02204BDA8078}"/>
              </a:ext>
            </a:extLst>
          </p:cNvPr>
          <p:cNvGrpSpPr/>
          <p:nvPr/>
        </p:nvGrpSpPr>
        <p:grpSpPr>
          <a:xfrm>
            <a:off x="9903951" y="346868"/>
            <a:ext cx="2100649" cy="632307"/>
            <a:chOff x="10521387" y="346868"/>
            <a:chExt cx="1483213" cy="632307"/>
          </a:xfrm>
        </p:grpSpPr>
        <p:sp>
          <p:nvSpPr>
            <p:cNvPr id="18" name="Rectángulo: esquinas redondeadas 26">
              <a:extLst>
                <a:ext uri="{FF2B5EF4-FFF2-40B4-BE49-F238E27FC236}">
                  <a16:creationId xmlns:a16="http://schemas.microsoft.com/office/drawing/2014/main" id="{F56BD5A2-5FB6-B04D-B478-044616A22C1D}"/>
                </a:ext>
              </a:extLst>
            </p:cNvPr>
            <p:cNvSpPr/>
            <p:nvPr/>
          </p:nvSpPr>
          <p:spPr>
            <a:xfrm>
              <a:off x="10521387" y="394400"/>
              <a:ext cx="1483213" cy="584775"/>
            </a:xfrm>
            <a:prstGeom prst="roundRect">
              <a:avLst/>
            </a:prstGeom>
            <a:solidFill>
              <a:srgbClr val="EBE1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7030A0"/>
                  </a:solidFill>
                </a:rPr>
                <a:t>Vitalidad   </a:t>
              </a:r>
            </a:p>
            <a:p>
              <a:pPr algn="ctr"/>
              <a:r>
                <a:rPr lang="es-ES" b="1" dirty="0">
                  <a:solidFill>
                    <a:srgbClr val="7030A0"/>
                  </a:solidFill>
                </a:rPr>
                <a:t>Deseo Sexual</a:t>
              </a:r>
              <a:endParaRPr lang="es-ES" dirty="0">
                <a:solidFill>
                  <a:srgbClr val="7030A0"/>
                </a:solidFill>
              </a:endParaRPr>
            </a:p>
          </p:txBody>
        </p:sp>
        <p:sp>
          <p:nvSpPr>
            <p:cNvPr id="19" name="CuadroTexto 18">
              <a:extLst>
                <a:ext uri="{FF2B5EF4-FFF2-40B4-BE49-F238E27FC236}">
                  <a16:creationId xmlns:a16="http://schemas.microsoft.com/office/drawing/2014/main" id="{274C0029-EBA4-4B45-AB69-2F5EEE797C67}"/>
                </a:ext>
              </a:extLst>
            </p:cNvPr>
            <p:cNvSpPr txBox="1"/>
            <p:nvPr/>
          </p:nvSpPr>
          <p:spPr>
            <a:xfrm>
              <a:off x="10521387" y="346868"/>
              <a:ext cx="344760" cy="584775"/>
            </a:xfrm>
            <a:prstGeom prst="rect">
              <a:avLst/>
            </a:prstGeom>
            <a:noFill/>
          </p:spPr>
          <p:txBody>
            <a:bodyPr wrap="square" rtlCol="0">
              <a:spAutoFit/>
            </a:bodyPr>
            <a:lstStyle/>
            <a:p>
              <a:r>
                <a:rPr lang="es-ES" sz="3200" b="1" dirty="0">
                  <a:ln w="10160">
                    <a:solidFill>
                      <a:srgbClr val="692479"/>
                    </a:solidFill>
                    <a:prstDash val="solid"/>
                  </a:ln>
                  <a:solidFill>
                    <a:srgbClr val="FFFFFF"/>
                  </a:solidFill>
                  <a:effectLst>
                    <a:outerShdw blurRad="38100" dist="22860" dir="5400000" algn="tl" rotWithShape="0">
                      <a:srgbClr val="000000">
                        <a:alpha val="30000"/>
                      </a:srgbClr>
                    </a:outerShdw>
                  </a:effectLst>
                </a:rPr>
                <a:t>2</a:t>
              </a:r>
            </a:p>
          </p:txBody>
        </p:sp>
      </p:grpSp>
    </p:spTree>
    <p:extLst>
      <p:ext uri="{BB962C8B-B14F-4D97-AF65-F5344CB8AC3E}">
        <p14:creationId xmlns:p14="http://schemas.microsoft.com/office/powerpoint/2010/main" val="22788810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380FECAC-0B63-46EB-85F2-E0482AAFF42B}"/>
              </a:ext>
            </a:extLst>
          </p:cNvPr>
          <p:cNvSpPr>
            <a:spLocks noGrp="1"/>
          </p:cNvSpPr>
          <p:nvPr>
            <p:ph type="title"/>
          </p:nvPr>
        </p:nvSpPr>
        <p:spPr>
          <a:xfrm>
            <a:off x="838200" y="1723842"/>
            <a:ext cx="10515600" cy="1325563"/>
          </a:xfrm>
        </p:spPr>
        <p:txBody>
          <a:bodyPr>
            <a:normAutofit/>
          </a:bodyPr>
          <a:lstStyle/>
          <a:p>
            <a:pPr algn="ctr">
              <a:lnSpc>
                <a:spcPct val="150000"/>
              </a:lnSpc>
            </a:pPr>
            <a:r>
              <a:rPr lang="es-ES" sz="2800" dirty="0">
                <a:solidFill>
                  <a:schemeClr val="bg2">
                    <a:lumMod val="50000"/>
                  </a:schemeClr>
                </a:solidFill>
                <a:latin typeface="Calibri" panose="020F0502020204030204" pitchFamily="34" charset="0"/>
              </a:rPr>
              <a:t>Estudio LIBIDOBS – Resultados preliminares</a:t>
            </a:r>
            <a:br>
              <a:rPr lang="fr-FR" sz="2800" dirty="0">
                <a:solidFill>
                  <a:schemeClr val="bg2">
                    <a:lumMod val="50000"/>
                  </a:schemeClr>
                </a:solidFill>
                <a:latin typeface="Calibri" panose="020F0502020204030204" pitchFamily="34" charset="0"/>
              </a:rPr>
            </a:br>
            <a:endParaRPr lang="fr-FR" sz="2800" dirty="0">
              <a:solidFill>
                <a:schemeClr val="bg2">
                  <a:lumMod val="50000"/>
                </a:schemeClr>
              </a:solidFill>
              <a:latin typeface="Calibri" panose="020F0502020204030204" pitchFamily="34" charset="0"/>
            </a:endParaRPr>
          </a:p>
        </p:txBody>
      </p:sp>
      <p:sp>
        <p:nvSpPr>
          <p:cNvPr id="7" name="Rectangle 9">
            <a:extLst>
              <a:ext uri="{FF2B5EF4-FFF2-40B4-BE49-F238E27FC236}">
                <a16:creationId xmlns:a16="http://schemas.microsoft.com/office/drawing/2014/main" id="{35801DBF-A37B-40E6-AA0F-817E859B4388}"/>
              </a:ext>
            </a:extLst>
          </p:cNvPr>
          <p:cNvSpPr>
            <a:spLocks noChangeArrowheads="1"/>
          </p:cNvSpPr>
          <p:nvPr/>
        </p:nvSpPr>
        <p:spPr bwMode="auto">
          <a:xfrm>
            <a:off x="421040" y="2463228"/>
            <a:ext cx="11349919" cy="995422"/>
          </a:xfrm>
          <a:prstGeom prst="roundRect">
            <a:avLst>
              <a:gd name="adj" fmla="val 50000"/>
            </a:avLst>
          </a:prstGeom>
          <a:solidFill>
            <a:schemeClr val="bg1"/>
          </a:solidFill>
          <a:ln w="28575">
            <a:solidFill>
              <a:schemeClr val="accent4">
                <a:lumMod val="75000"/>
              </a:schemeClr>
            </a:solidFill>
          </a:ln>
        </p:spPr>
        <p:txBody>
          <a:bodyPr wrap="square" anchor="ctr">
            <a:spAutoFit/>
          </a:bodyPr>
          <a:lstStyle>
            <a:lvl1pPr>
              <a:spcBef>
                <a:spcPct val="20000"/>
              </a:spcBef>
              <a:buFont typeface="Arial" panose="020B0604020202020204" pitchFamily="34" charset="0"/>
              <a:buChar char="•"/>
              <a:defRPr sz="2400">
                <a:solidFill>
                  <a:srgbClr val="7F7F7F"/>
                </a:solidFill>
                <a:latin typeface="Gotham Light" pitchFamily="2" charset="0"/>
                <a:ea typeface="MS PGothic" panose="020B0600070205080204" pitchFamily="34" charset="-128"/>
                <a:cs typeface="Gotham Light" pitchFamily="2" charset="0"/>
              </a:defRPr>
            </a:lvl1pPr>
            <a:lvl2pPr marL="742950" indent="-285750">
              <a:spcBef>
                <a:spcPct val="20000"/>
              </a:spcBef>
              <a:buFont typeface="Arial" panose="020B0604020202020204" pitchFamily="34" charset="0"/>
              <a:buChar char="–"/>
              <a:defRPr sz="2000">
                <a:solidFill>
                  <a:srgbClr val="7F7F7F"/>
                </a:solidFill>
                <a:latin typeface="Gotham Light" pitchFamily="2" charset="0"/>
                <a:ea typeface="MS PGothic" panose="020B0600070205080204" pitchFamily="34" charset="-128"/>
                <a:cs typeface="Gotham Light" pitchFamily="2" charset="0"/>
              </a:defRPr>
            </a:lvl2pPr>
            <a:lvl3pPr marL="1143000" indent="-228600">
              <a:spcBef>
                <a:spcPct val="20000"/>
              </a:spcBef>
              <a:buFont typeface="Arial" panose="020B0604020202020204" pitchFamily="34" charset="0"/>
              <a:buChar char="•"/>
              <a:defRPr>
                <a:solidFill>
                  <a:srgbClr val="7F7F7F"/>
                </a:solidFill>
                <a:latin typeface="Gotham Light" pitchFamily="2" charset="0"/>
                <a:ea typeface="MS PGothic" panose="020B0600070205080204" pitchFamily="34" charset="-128"/>
                <a:cs typeface="Gotham Light" pitchFamily="2" charset="0"/>
              </a:defRPr>
            </a:lvl3pPr>
            <a:lvl4pPr marL="1600200" indent="-228600">
              <a:spcBef>
                <a:spcPct val="20000"/>
              </a:spcBef>
              <a:buFont typeface="Arial" panose="020B0604020202020204" pitchFamily="34" charset="0"/>
              <a:buChar char="–"/>
              <a:defRPr sz="1600">
                <a:solidFill>
                  <a:srgbClr val="7F7F7F"/>
                </a:solidFill>
                <a:latin typeface="Gotham Light" pitchFamily="2" charset="0"/>
                <a:ea typeface="MS PGothic" panose="020B0600070205080204" pitchFamily="34" charset="-128"/>
                <a:cs typeface="Gotham Light" pitchFamily="2" charset="0"/>
              </a:defRPr>
            </a:lvl4pPr>
            <a:lvl5pPr marL="2057400" indent="-228600">
              <a:spcBef>
                <a:spcPct val="20000"/>
              </a:spcBef>
              <a:buFont typeface="Arial" panose="020B0604020202020204" pitchFamily="34" charset="0"/>
              <a:buChar char="»"/>
              <a:defRPr sz="1600">
                <a:solidFill>
                  <a:srgbClr val="7F7F7F"/>
                </a:solidFill>
                <a:latin typeface="Gotham Light" pitchFamily="2" charset="0"/>
                <a:ea typeface="MS PGothic" panose="020B0600070205080204" pitchFamily="34" charset="-128"/>
                <a:cs typeface="Gotham Light"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rgbClr val="7F7F7F"/>
                </a:solidFill>
                <a:latin typeface="Gotham Light" pitchFamily="2" charset="0"/>
                <a:ea typeface="MS PGothic" panose="020B0600070205080204" pitchFamily="34" charset="-128"/>
                <a:cs typeface="Gotham Light"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rgbClr val="7F7F7F"/>
                </a:solidFill>
                <a:latin typeface="Gotham Light" pitchFamily="2" charset="0"/>
                <a:ea typeface="MS PGothic" panose="020B0600070205080204" pitchFamily="34" charset="-128"/>
                <a:cs typeface="Gotham Light"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rgbClr val="7F7F7F"/>
                </a:solidFill>
                <a:latin typeface="Gotham Light" pitchFamily="2" charset="0"/>
                <a:ea typeface="MS PGothic" panose="020B0600070205080204" pitchFamily="34" charset="-128"/>
                <a:cs typeface="Gotham Light"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rgbClr val="7F7F7F"/>
                </a:solidFill>
                <a:latin typeface="Gotham Light" pitchFamily="2" charset="0"/>
                <a:ea typeface="MS PGothic" panose="020B0600070205080204" pitchFamily="34" charset="-128"/>
                <a:cs typeface="Gotham Light" pitchFamily="2" charset="0"/>
              </a:defRPr>
            </a:lvl9pPr>
          </a:lstStyle>
          <a:p>
            <a:pPr>
              <a:spcBef>
                <a:spcPct val="0"/>
              </a:spcBef>
              <a:buNone/>
            </a:pPr>
            <a:r>
              <a:rPr lang="es-ES" altLang="es-ES" sz="2000" dirty="0">
                <a:solidFill>
                  <a:schemeClr val="accent4">
                    <a:lumMod val="75000"/>
                  </a:schemeClr>
                </a:solidFill>
                <a:latin typeface="Gotham Book" pitchFamily="50" charset="0"/>
                <a:cs typeface="Calibri" panose="020F0502020204030204" pitchFamily="34" charset="0"/>
              </a:rPr>
              <a:t>Estudio observacional, prospectivo, no comparativo para describir la efectividad de LIBICARE® en mujeres con disminución del deseo y la excitación sexual en la vida real</a:t>
            </a:r>
          </a:p>
        </p:txBody>
      </p:sp>
      <p:pic>
        <p:nvPicPr>
          <p:cNvPr id="10" name="Marcador de posición de imagen 2">
            <a:extLst>
              <a:ext uri="{FF2B5EF4-FFF2-40B4-BE49-F238E27FC236}">
                <a16:creationId xmlns:a16="http://schemas.microsoft.com/office/drawing/2014/main" id="{EB852D18-7B80-473A-8441-A7573DC295CF}"/>
              </a:ext>
            </a:extLst>
          </p:cNvPr>
          <p:cNvPicPr>
            <a:picLocks noChangeAspect="1"/>
          </p:cNvPicPr>
          <p:nvPr/>
        </p:nvPicPr>
        <p:blipFill>
          <a:blip r:embed="rId2" cstate="print">
            <a:extLst>
              <a:ext uri="{28A0092B-C50C-407E-A947-70E740481C1C}">
                <a14:useLocalDpi xmlns:a14="http://schemas.microsoft.com/office/drawing/2010/main" val="0"/>
              </a:ext>
            </a:extLst>
          </a:blip>
          <a:srcRect t="7097" b="7097"/>
          <a:stretch>
            <a:fillRect/>
          </a:stretch>
        </p:blipFill>
        <p:spPr>
          <a:xfrm>
            <a:off x="4867165" y="251961"/>
            <a:ext cx="1833349" cy="561360"/>
          </a:xfrm>
          <a:prstGeom prst="rect">
            <a:avLst/>
          </a:prstGeom>
        </p:spPr>
      </p:pic>
      <p:sp>
        <p:nvSpPr>
          <p:cNvPr id="2" name="CuadroTexto 1">
            <a:extLst>
              <a:ext uri="{FF2B5EF4-FFF2-40B4-BE49-F238E27FC236}">
                <a16:creationId xmlns:a16="http://schemas.microsoft.com/office/drawing/2014/main" id="{1679E03F-6777-4DA6-8C31-C1A7614F3F09}"/>
              </a:ext>
            </a:extLst>
          </p:cNvPr>
          <p:cNvSpPr txBox="1"/>
          <p:nvPr/>
        </p:nvSpPr>
        <p:spPr>
          <a:xfrm>
            <a:off x="4023087" y="4257155"/>
            <a:ext cx="7162151" cy="1021556"/>
          </a:xfrm>
          <a:prstGeom prst="roundRect">
            <a:avLst/>
          </a:prstGeom>
          <a:solidFill>
            <a:srgbClr val="692479"/>
          </a:solidFill>
          <a:ln>
            <a:solidFill>
              <a:srgbClr val="692479"/>
            </a:solidFill>
          </a:ln>
        </p:spPr>
        <p:txBody>
          <a:bodyPr wrap="square" lIns="432000" rtlCol="0">
            <a:spAutoFit/>
          </a:bodyPr>
          <a:lstStyle/>
          <a:p>
            <a:r>
              <a:rPr lang="es-ES">
                <a:solidFill>
                  <a:schemeClr val="bg1"/>
                </a:solidFill>
              </a:rPr>
              <a:t>Consta de 8 preguntas de carácter cuantitativo donde se valora la satisfacción, el deseo, la excitación, la lubricación, el orgasmo, el dolor y la cercanía emocional y confianza con la pareja</a:t>
            </a:r>
          </a:p>
        </p:txBody>
      </p:sp>
      <p:sp>
        <p:nvSpPr>
          <p:cNvPr id="3" name="Rectángulo: esquinas redondeadas 2">
            <a:extLst>
              <a:ext uri="{FF2B5EF4-FFF2-40B4-BE49-F238E27FC236}">
                <a16:creationId xmlns:a16="http://schemas.microsoft.com/office/drawing/2014/main" id="{8DB2292B-200D-45BF-BEEA-239511013BB3}"/>
              </a:ext>
            </a:extLst>
          </p:cNvPr>
          <p:cNvSpPr/>
          <p:nvPr/>
        </p:nvSpPr>
        <p:spPr>
          <a:xfrm>
            <a:off x="1050525" y="3983986"/>
            <a:ext cx="3293615" cy="1567895"/>
          </a:xfrm>
          <a:prstGeom prst="roundRect">
            <a:avLst/>
          </a:prstGeom>
          <a:solidFill>
            <a:schemeClr val="bg1"/>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a:solidFill>
                  <a:schemeClr val="accent4">
                    <a:lumMod val="75000"/>
                  </a:schemeClr>
                </a:solidFill>
              </a:rPr>
              <a:t>Encuesta EVAS-M</a:t>
            </a:r>
          </a:p>
          <a:p>
            <a:pPr algn="ctr"/>
            <a:r>
              <a:rPr lang="es-ES">
                <a:solidFill>
                  <a:schemeClr val="accent4">
                    <a:lumMod val="75000"/>
                  </a:schemeClr>
                </a:solidFill>
              </a:rPr>
              <a:t>(Escala de Valoración de la Actividad Sexual en la Mujer)</a:t>
            </a:r>
          </a:p>
        </p:txBody>
      </p:sp>
      <p:sp>
        <p:nvSpPr>
          <p:cNvPr id="8" name="Rectángulo 7">
            <a:extLst>
              <a:ext uri="{FF2B5EF4-FFF2-40B4-BE49-F238E27FC236}">
                <a16:creationId xmlns:a16="http://schemas.microsoft.com/office/drawing/2014/main" id="{85B48076-C0A8-0145-8E29-404C169293AB}"/>
              </a:ext>
            </a:extLst>
          </p:cNvPr>
          <p:cNvSpPr/>
          <p:nvPr/>
        </p:nvSpPr>
        <p:spPr>
          <a:xfrm>
            <a:off x="10638109" y="6114534"/>
            <a:ext cx="1375720" cy="65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a16="http://schemas.microsoft.com/office/drawing/2014/main" id="{6DFA88F3-D9CA-6947-A973-877138314934}"/>
              </a:ext>
            </a:extLst>
          </p:cNvPr>
          <p:cNvSpPr/>
          <p:nvPr/>
        </p:nvSpPr>
        <p:spPr>
          <a:xfrm>
            <a:off x="0" y="-29983"/>
            <a:ext cx="2100649" cy="1257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5" name="Grupo 14">
            <a:extLst>
              <a:ext uri="{FF2B5EF4-FFF2-40B4-BE49-F238E27FC236}">
                <a16:creationId xmlns:a16="http://schemas.microsoft.com/office/drawing/2014/main" id="{BC534DCC-C80E-2D45-97AC-755FB1094811}"/>
              </a:ext>
            </a:extLst>
          </p:cNvPr>
          <p:cNvGrpSpPr/>
          <p:nvPr/>
        </p:nvGrpSpPr>
        <p:grpSpPr>
          <a:xfrm>
            <a:off x="9903951" y="346868"/>
            <a:ext cx="2100649" cy="632307"/>
            <a:chOff x="10521387" y="346868"/>
            <a:chExt cx="1483213" cy="632307"/>
          </a:xfrm>
        </p:grpSpPr>
        <p:sp>
          <p:nvSpPr>
            <p:cNvPr id="16" name="Rectángulo: esquinas redondeadas 26">
              <a:extLst>
                <a:ext uri="{FF2B5EF4-FFF2-40B4-BE49-F238E27FC236}">
                  <a16:creationId xmlns:a16="http://schemas.microsoft.com/office/drawing/2014/main" id="{F09C657E-5CB6-E248-9095-312C6FED2666}"/>
                </a:ext>
              </a:extLst>
            </p:cNvPr>
            <p:cNvSpPr/>
            <p:nvPr/>
          </p:nvSpPr>
          <p:spPr>
            <a:xfrm>
              <a:off x="10521387" y="394400"/>
              <a:ext cx="1483213" cy="584775"/>
            </a:xfrm>
            <a:prstGeom prst="roundRect">
              <a:avLst/>
            </a:prstGeom>
            <a:solidFill>
              <a:srgbClr val="EBE1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7030A0"/>
                  </a:solidFill>
                </a:rPr>
                <a:t>Vitalidad   </a:t>
              </a:r>
            </a:p>
            <a:p>
              <a:pPr algn="ctr"/>
              <a:r>
                <a:rPr lang="es-ES" b="1" dirty="0">
                  <a:solidFill>
                    <a:srgbClr val="7030A0"/>
                  </a:solidFill>
                </a:rPr>
                <a:t>Deseo Sexual</a:t>
              </a:r>
              <a:endParaRPr lang="es-ES" dirty="0">
                <a:solidFill>
                  <a:srgbClr val="7030A0"/>
                </a:solidFill>
              </a:endParaRPr>
            </a:p>
          </p:txBody>
        </p:sp>
        <p:sp>
          <p:nvSpPr>
            <p:cNvPr id="17" name="CuadroTexto 16">
              <a:extLst>
                <a:ext uri="{FF2B5EF4-FFF2-40B4-BE49-F238E27FC236}">
                  <a16:creationId xmlns:a16="http://schemas.microsoft.com/office/drawing/2014/main" id="{DE24A3B1-8A0D-F942-A720-60A8455DA881}"/>
                </a:ext>
              </a:extLst>
            </p:cNvPr>
            <p:cNvSpPr txBox="1"/>
            <p:nvPr/>
          </p:nvSpPr>
          <p:spPr>
            <a:xfrm>
              <a:off x="10521387" y="346868"/>
              <a:ext cx="344760" cy="584775"/>
            </a:xfrm>
            <a:prstGeom prst="rect">
              <a:avLst/>
            </a:prstGeom>
            <a:noFill/>
          </p:spPr>
          <p:txBody>
            <a:bodyPr wrap="square" rtlCol="0">
              <a:spAutoFit/>
            </a:bodyPr>
            <a:lstStyle/>
            <a:p>
              <a:r>
                <a:rPr lang="es-ES" sz="3200" b="1" dirty="0">
                  <a:ln w="10160">
                    <a:solidFill>
                      <a:srgbClr val="692479"/>
                    </a:solidFill>
                    <a:prstDash val="solid"/>
                  </a:ln>
                  <a:solidFill>
                    <a:srgbClr val="FFFFFF"/>
                  </a:solidFill>
                  <a:effectLst>
                    <a:outerShdw blurRad="38100" dist="22860" dir="5400000" algn="tl" rotWithShape="0">
                      <a:srgbClr val="000000">
                        <a:alpha val="30000"/>
                      </a:srgbClr>
                    </a:outerShdw>
                  </a:effectLst>
                </a:rPr>
                <a:t>2</a:t>
              </a:r>
            </a:p>
          </p:txBody>
        </p:sp>
      </p:grpSp>
    </p:spTree>
    <p:extLst>
      <p:ext uri="{BB962C8B-B14F-4D97-AF65-F5344CB8AC3E}">
        <p14:creationId xmlns:p14="http://schemas.microsoft.com/office/powerpoint/2010/main" val="11293913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Marcador de contenido 7">
            <a:extLst>
              <a:ext uri="{FF2B5EF4-FFF2-40B4-BE49-F238E27FC236}">
                <a16:creationId xmlns:a16="http://schemas.microsoft.com/office/drawing/2014/main" id="{AFD7DE62-FBCF-440B-88EC-1D53A8DFFAD5}"/>
              </a:ext>
            </a:extLst>
          </p:cNvPr>
          <p:cNvGraphicFramePr>
            <a:graphicFrameLocks noGrp="1"/>
          </p:cNvGraphicFramePr>
          <p:nvPr>
            <p:ph idx="1"/>
          </p:nvPr>
        </p:nvGraphicFramePr>
        <p:xfrm>
          <a:off x="78771" y="2919446"/>
          <a:ext cx="5809674" cy="3313112"/>
        </p:xfrm>
        <a:graphic>
          <a:graphicData uri="http://schemas.openxmlformats.org/drawingml/2006/chart">
            <c:chart xmlns:c="http://schemas.openxmlformats.org/drawingml/2006/chart" xmlns:r="http://schemas.openxmlformats.org/officeDocument/2006/relationships" r:id="rId2"/>
          </a:graphicData>
        </a:graphic>
      </p:graphicFrame>
      <p:sp>
        <p:nvSpPr>
          <p:cNvPr id="31" name="Cerrar corchete 30">
            <a:extLst>
              <a:ext uri="{FF2B5EF4-FFF2-40B4-BE49-F238E27FC236}">
                <a16:creationId xmlns:a16="http://schemas.microsoft.com/office/drawing/2014/main" id="{871D3646-6DBD-4F15-B84F-7C1B55D3AC5E}"/>
              </a:ext>
            </a:extLst>
          </p:cNvPr>
          <p:cNvSpPr/>
          <p:nvPr/>
        </p:nvSpPr>
        <p:spPr>
          <a:xfrm rot="16200000">
            <a:off x="3261076" y="2335135"/>
            <a:ext cx="72008" cy="2618660"/>
          </a:xfrm>
          <a:prstGeom prst="rightBracket">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s-ES" sz="1100"/>
          </a:p>
        </p:txBody>
      </p:sp>
      <p:sp>
        <p:nvSpPr>
          <p:cNvPr id="32" name="CuadroTexto 31">
            <a:extLst>
              <a:ext uri="{FF2B5EF4-FFF2-40B4-BE49-F238E27FC236}">
                <a16:creationId xmlns:a16="http://schemas.microsoft.com/office/drawing/2014/main" id="{557EC304-E566-478B-A983-33037F35A061}"/>
              </a:ext>
            </a:extLst>
          </p:cNvPr>
          <p:cNvSpPr txBox="1"/>
          <p:nvPr/>
        </p:nvSpPr>
        <p:spPr>
          <a:xfrm>
            <a:off x="1987750" y="3389383"/>
            <a:ext cx="2618660" cy="169277"/>
          </a:xfrm>
          <a:prstGeom prst="rect">
            <a:avLst/>
          </a:prstGeom>
          <a:noFill/>
        </p:spPr>
        <p:txBody>
          <a:bodyPr wrap="square" tIns="0" rIns="0" bIns="0" rtlCol="0">
            <a:spAutoFit/>
          </a:bodyPr>
          <a:lstStyle>
            <a:defPPr>
              <a:defRPr lang="es-ES"/>
            </a:defPPr>
            <a:lvl1pPr>
              <a:defRPr sz="1100" i="1">
                <a:solidFill>
                  <a:schemeClr val="accent2"/>
                </a:solidFill>
              </a:defRPr>
            </a:lvl1pPr>
          </a:lstStyle>
          <a:p>
            <a:pPr algn="ctr"/>
            <a:r>
              <a:rPr lang="es-ES">
                <a:sym typeface="Symbol" panose="05050102010706020507" pitchFamily="18" charset="2"/>
              </a:rPr>
              <a:t> medio = </a:t>
            </a:r>
            <a:r>
              <a:rPr lang="ca-ES"/>
              <a:t>27,74 (21,76-33,72) *</a:t>
            </a:r>
            <a:endParaRPr lang="es-ES"/>
          </a:p>
        </p:txBody>
      </p:sp>
      <p:sp>
        <p:nvSpPr>
          <p:cNvPr id="33" name="CuadroTexto 1">
            <a:extLst>
              <a:ext uri="{FF2B5EF4-FFF2-40B4-BE49-F238E27FC236}">
                <a16:creationId xmlns:a16="http://schemas.microsoft.com/office/drawing/2014/main" id="{5EDD9088-3E06-409C-9528-7FA96B720FBB}"/>
              </a:ext>
            </a:extLst>
          </p:cNvPr>
          <p:cNvSpPr txBox="1"/>
          <p:nvPr/>
        </p:nvSpPr>
        <p:spPr>
          <a:xfrm>
            <a:off x="1987750" y="5704765"/>
            <a:ext cx="2618660" cy="165573"/>
          </a:xfrm>
          <a:prstGeom prst="rect">
            <a:avLst/>
          </a:prstGeom>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ES" sz="900">
                <a:solidFill>
                  <a:schemeClr val="accent2"/>
                </a:solidFill>
              </a:rPr>
              <a:t>* p&lt;0,0001</a:t>
            </a:r>
          </a:p>
        </p:txBody>
      </p:sp>
      <p:graphicFrame>
        <p:nvGraphicFramePr>
          <p:cNvPr id="43" name="Marcador de contenido 7">
            <a:extLst>
              <a:ext uri="{FF2B5EF4-FFF2-40B4-BE49-F238E27FC236}">
                <a16:creationId xmlns:a16="http://schemas.microsoft.com/office/drawing/2014/main" id="{1A6BCCDD-5FDC-4976-BDE2-E7DEE850E1A3}"/>
              </a:ext>
            </a:extLst>
          </p:cNvPr>
          <p:cNvGraphicFramePr>
            <a:graphicFrameLocks/>
          </p:cNvGraphicFramePr>
          <p:nvPr/>
        </p:nvGraphicFramePr>
        <p:xfrm>
          <a:off x="6165535" y="2914218"/>
          <a:ext cx="5726545" cy="3313112"/>
        </p:xfrm>
        <a:graphic>
          <a:graphicData uri="http://schemas.openxmlformats.org/drawingml/2006/chart">
            <c:chart xmlns:c="http://schemas.openxmlformats.org/drawingml/2006/chart" xmlns:r="http://schemas.openxmlformats.org/officeDocument/2006/relationships" r:id="rId3"/>
          </a:graphicData>
        </a:graphic>
      </p:graphicFrame>
      <p:sp>
        <p:nvSpPr>
          <p:cNvPr id="44" name="Cerrar corchete 43">
            <a:extLst>
              <a:ext uri="{FF2B5EF4-FFF2-40B4-BE49-F238E27FC236}">
                <a16:creationId xmlns:a16="http://schemas.microsoft.com/office/drawing/2014/main" id="{4BF13A34-F981-451D-A937-131BCFE10D8E}"/>
              </a:ext>
            </a:extLst>
          </p:cNvPr>
          <p:cNvSpPr/>
          <p:nvPr/>
        </p:nvSpPr>
        <p:spPr>
          <a:xfrm rot="16200000">
            <a:off x="9167080" y="2128325"/>
            <a:ext cx="72008" cy="2536922"/>
          </a:xfrm>
          <a:prstGeom prst="rightBracket">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s-ES" sz="1100"/>
          </a:p>
        </p:txBody>
      </p:sp>
      <p:sp>
        <p:nvSpPr>
          <p:cNvPr id="45" name="CuadroTexto 44">
            <a:extLst>
              <a:ext uri="{FF2B5EF4-FFF2-40B4-BE49-F238E27FC236}">
                <a16:creationId xmlns:a16="http://schemas.microsoft.com/office/drawing/2014/main" id="{93628D4B-A6E2-47C6-858F-72FC53A2B776}"/>
              </a:ext>
            </a:extLst>
          </p:cNvPr>
          <p:cNvSpPr txBox="1"/>
          <p:nvPr/>
        </p:nvSpPr>
        <p:spPr>
          <a:xfrm>
            <a:off x="7934622" y="3141704"/>
            <a:ext cx="2536920" cy="169277"/>
          </a:xfrm>
          <a:prstGeom prst="rect">
            <a:avLst/>
          </a:prstGeom>
          <a:noFill/>
        </p:spPr>
        <p:txBody>
          <a:bodyPr wrap="square" tIns="0" rIns="0" bIns="0" rtlCol="0">
            <a:spAutoFit/>
          </a:bodyPr>
          <a:lstStyle>
            <a:defPPr>
              <a:defRPr lang="es-ES"/>
            </a:defPPr>
            <a:lvl1pPr>
              <a:defRPr sz="1100" i="1">
                <a:solidFill>
                  <a:schemeClr val="accent2"/>
                </a:solidFill>
              </a:defRPr>
            </a:lvl1pPr>
          </a:lstStyle>
          <a:p>
            <a:pPr algn="ctr"/>
            <a:r>
              <a:rPr lang="es-ES">
                <a:sym typeface="Symbol" panose="05050102010706020507" pitchFamily="18" charset="2"/>
              </a:rPr>
              <a:t> medio = </a:t>
            </a:r>
            <a:r>
              <a:rPr lang="ca-ES"/>
              <a:t>40,91 (30,71-51,10) *</a:t>
            </a:r>
            <a:endParaRPr lang="es-ES"/>
          </a:p>
        </p:txBody>
      </p:sp>
      <p:sp>
        <p:nvSpPr>
          <p:cNvPr id="46" name="CuadroTexto 1">
            <a:extLst>
              <a:ext uri="{FF2B5EF4-FFF2-40B4-BE49-F238E27FC236}">
                <a16:creationId xmlns:a16="http://schemas.microsoft.com/office/drawing/2014/main" id="{C34F9291-8DF8-4CF3-B4C9-3549C5737B23}"/>
              </a:ext>
            </a:extLst>
          </p:cNvPr>
          <p:cNvSpPr txBox="1"/>
          <p:nvPr/>
        </p:nvSpPr>
        <p:spPr>
          <a:xfrm>
            <a:off x="7934625" y="5745996"/>
            <a:ext cx="2536920" cy="165573"/>
          </a:xfrm>
          <a:prstGeom prst="rect">
            <a:avLst/>
          </a:prstGeom>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ES" sz="900">
                <a:solidFill>
                  <a:schemeClr val="accent2"/>
                </a:solidFill>
              </a:rPr>
              <a:t>* p&lt;0,0001</a:t>
            </a:r>
          </a:p>
        </p:txBody>
      </p:sp>
      <p:sp>
        <p:nvSpPr>
          <p:cNvPr id="49" name="Titre 1">
            <a:extLst>
              <a:ext uri="{FF2B5EF4-FFF2-40B4-BE49-F238E27FC236}">
                <a16:creationId xmlns:a16="http://schemas.microsoft.com/office/drawing/2014/main" id="{CF73571D-D5E2-41CC-B89C-9F2CE5305AA6}"/>
              </a:ext>
            </a:extLst>
          </p:cNvPr>
          <p:cNvSpPr txBox="1">
            <a:spLocks/>
          </p:cNvSpPr>
          <p:nvPr/>
        </p:nvSpPr>
        <p:spPr>
          <a:xfrm>
            <a:off x="838199" y="1143649"/>
            <a:ext cx="10515600" cy="132556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s-ES" sz="3000" dirty="0" err="1">
                <a:solidFill>
                  <a:schemeClr val="accent4">
                    <a:lumMod val="75000"/>
                  </a:schemeClr>
                </a:solidFill>
                <a:latin typeface="Calibri" panose="020F0502020204030204" pitchFamily="34" charset="0"/>
              </a:rPr>
              <a:t>Libicare</a:t>
            </a:r>
            <a:r>
              <a:rPr lang="es-ES" sz="3000" dirty="0">
                <a:solidFill>
                  <a:schemeClr val="accent4">
                    <a:lumMod val="75000"/>
                  </a:schemeClr>
                </a:solidFill>
                <a:latin typeface="Calibri" panose="020F0502020204030204" pitchFamily="34" charset="0"/>
              </a:rPr>
              <a:t>® y </a:t>
            </a:r>
            <a:r>
              <a:rPr lang="es-ES" sz="3000" dirty="0" err="1">
                <a:solidFill>
                  <a:schemeClr val="accent4">
                    <a:lumMod val="75000"/>
                  </a:schemeClr>
                </a:solidFill>
                <a:latin typeface="Calibri" panose="020F0502020204030204" pitchFamily="34" charset="0"/>
              </a:rPr>
              <a:t>Libicare</a:t>
            </a:r>
            <a:r>
              <a:rPr lang="es-ES" sz="3000" dirty="0">
                <a:solidFill>
                  <a:schemeClr val="accent4">
                    <a:lumMod val="75000"/>
                  </a:schemeClr>
                </a:solidFill>
                <a:latin typeface="Calibri" panose="020F0502020204030204" pitchFamily="34" charset="0"/>
              </a:rPr>
              <a:t> </a:t>
            </a:r>
            <a:r>
              <a:rPr lang="es-ES" sz="3000" dirty="0">
                <a:solidFill>
                  <a:srgbClr val="692479"/>
                </a:solidFill>
                <a:latin typeface="Calibri" panose="020F0502020204030204" pitchFamily="34" charset="0"/>
              </a:rPr>
              <a:t>Meno®</a:t>
            </a:r>
            <a:r>
              <a:rPr lang="es-ES" sz="3000" dirty="0">
                <a:solidFill>
                  <a:schemeClr val="accent4">
                    <a:lumMod val="75000"/>
                  </a:schemeClr>
                </a:solidFill>
                <a:latin typeface="Calibri" panose="020F0502020204030204" pitchFamily="34" charset="0"/>
              </a:rPr>
              <a:t> </a:t>
            </a:r>
            <a:r>
              <a:rPr lang="es-ES" sz="3000" dirty="0">
                <a:solidFill>
                  <a:schemeClr val="bg2">
                    <a:lumMod val="50000"/>
                  </a:schemeClr>
                </a:solidFill>
                <a:latin typeface="Calibri" panose="020F0502020204030204" pitchFamily="34" charset="0"/>
              </a:rPr>
              <a:t>aumentan la calidad de la actividad sexual en mujeres </a:t>
            </a:r>
            <a:r>
              <a:rPr lang="es-ES" sz="3000" dirty="0" err="1">
                <a:solidFill>
                  <a:schemeClr val="bg2">
                    <a:lumMod val="50000"/>
                  </a:schemeClr>
                </a:solidFill>
                <a:latin typeface="Calibri" panose="020F0502020204030204" pitchFamily="34" charset="0"/>
              </a:rPr>
              <a:t>perimenopáusicas</a:t>
            </a:r>
            <a:r>
              <a:rPr lang="es-ES" sz="3000" dirty="0">
                <a:solidFill>
                  <a:schemeClr val="bg2">
                    <a:lumMod val="50000"/>
                  </a:schemeClr>
                </a:solidFill>
                <a:latin typeface="Calibri" panose="020F0502020204030204" pitchFamily="34" charset="0"/>
              </a:rPr>
              <a:t>.  </a:t>
            </a:r>
          </a:p>
          <a:p>
            <a:pPr algn="ctr">
              <a:lnSpc>
                <a:spcPct val="100000"/>
              </a:lnSpc>
            </a:pPr>
            <a:endParaRPr lang="es-ES" sz="1100" dirty="0">
              <a:solidFill>
                <a:schemeClr val="bg2">
                  <a:lumMod val="50000"/>
                </a:schemeClr>
              </a:solidFill>
              <a:latin typeface="Calibri" panose="020F0502020204030204" pitchFamily="34" charset="0"/>
            </a:endParaRPr>
          </a:p>
          <a:p>
            <a:pPr algn="ctr">
              <a:lnSpc>
                <a:spcPct val="100000"/>
              </a:lnSpc>
            </a:pPr>
            <a:r>
              <a:rPr lang="es-ES" sz="1900" dirty="0">
                <a:solidFill>
                  <a:schemeClr val="bg2">
                    <a:lumMod val="50000"/>
                  </a:schemeClr>
                </a:solidFill>
                <a:latin typeface="Calibri" panose="020F0502020204030204" pitchFamily="34" charset="0"/>
              </a:rPr>
              <a:t>Escala EVAS-M </a:t>
            </a:r>
          </a:p>
          <a:p>
            <a:pPr algn="ctr">
              <a:lnSpc>
                <a:spcPct val="100000"/>
              </a:lnSpc>
            </a:pPr>
            <a:r>
              <a:rPr lang="es-ES" sz="1700" dirty="0">
                <a:solidFill>
                  <a:schemeClr val="bg2">
                    <a:lumMod val="50000"/>
                  </a:schemeClr>
                </a:solidFill>
                <a:latin typeface="Calibri" panose="020F0502020204030204" pitchFamily="34" charset="0"/>
              </a:rPr>
              <a:t>Mide la satisfacción, el deseo, la excitación, la lubricación, el orgasmo, el dolor y la cercanía emocional y confianza con la pareja</a:t>
            </a:r>
            <a:endParaRPr lang="fr-FR" sz="1700" dirty="0">
              <a:solidFill>
                <a:schemeClr val="bg2">
                  <a:lumMod val="50000"/>
                </a:schemeClr>
              </a:solidFill>
              <a:latin typeface="Calibri" panose="020F0502020204030204" pitchFamily="34" charset="0"/>
            </a:endParaRPr>
          </a:p>
        </p:txBody>
      </p:sp>
      <p:sp>
        <p:nvSpPr>
          <p:cNvPr id="50" name="CuadroTexto 49">
            <a:extLst>
              <a:ext uri="{FF2B5EF4-FFF2-40B4-BE49-F238E27FC236}">
                <a16:creationId xmlns:a16="http://schemas.microsoft.com/office/drawing/2014/main" id="{550EADED-0DDF-42A8-BDC0-2569A70A97CE}"/>
              </a:ext>
            </a:extLst>
          </p:cNvPr>
          <p:cNvSpPr txBox="1"/>
          <p:nvPr/>
        </p:nvSpPr>
        <p:spPr>
          <a:xfrm>
            <a:off x="81252" y="6308571"/>
            <a:ext cx="3197658" cy="430887"/>
          </a:xfrm>
          <a:prstGeom prst="rect">
            <a:avLst/>
          </a:prstGeom>
          <a:noFill/>
        </p:spPr>
        <p:txBody>
          <a:bodyPr wrap="square" lIns="0" tIns="0" rIns="0" bIns="0" rtlCol="0">
            <a:spAutoFit/>
          </a:bodyPr>
          <a:lstStyle/>
          <a:p>
            <a:r>
              <a:rPr lang="es-US" sz="700" i="1">
                <a:solidFill>
                  <a:schemeClr val="tx1">
                    <a:lumMod val="50000"/>
                    <a:lumOff val="50000"/>
                  </a:schemeClr>
                </a:solidFill>
              </a:rPr>
              <a:t>Puntuación de la Escala de Valoración de la Actividad Sexual (</a:t>
            </a:r>
            <a:r>
              <a:rPr lang="es-US" sz="700" i="1" err="1">
                <a:solidFill>
                  <a:schemeClr val="tx1">
                    <a:lumMod val="50000"/>
                    <a:lumOff val="50000"/>
                  </a:schemeClr>
                </a:solidFill>
              </a:rPr>
              <a:t>EVAS</a:t>
            </a:r>
            <a:r>
              <a:rPr lang="es-US" sz="700" i="1">
                <a:solidFill>
                  <a:schemeClr val="tx1">
                    <a:lumMod val="50000"/>
                    <a:lumOff val="50000"/>
                  </a:schemeClr>
                </a:solidFill>
              </a:rPr>
              <a:t>-M) (datos pareados) </a:t>
            </a:r>
          </a:p>
          <a:p>
            <a:r>
              <a:rPr lang="es-ES" sz="700">
                <a:solidFill>
                  <a:schemeClr val="tx1">
                    <a:lumMod val="50000"/>
                    <a:lumOff val="50000"/>
                  </a:schemeClr>
                </a:solidFill>
                <a:sym typeface="Symbol" panose="05050102010706020507" pitchFamily="18" charset="2"/>
              </a:rPr>
              <a:t> </a:t>
            </a:r>
            <a:r>
              <a:rPr lang="es-US" sz="700" i="1">
                <a:solidFill>
                  <a:schemeClr val="tx1">
                    <a:lumMod val="50000"/>
                    <a:lumOff val="50000"/>
                  </a:schemeClr>
                </a:solidFill>
              </a:rPr>
              <a:t>% medio: Promedio del Cambio relativo= 100% x [(valor final-valor basal)/valor basal] de cada paciente</a:t>
            </a:r>
          </a:p>
          <a:p>
            <a:r>
              <a:rPr lang="es-ES_tradnl" sz="700" i="1">
                <a:solidFill>
                  <a:schemeClr val="tx1">
                    <a:lumMod val="50000"/>
                    <a:lumOff val="50000"/>
                  </a:schemeClr>
                </a:solidFill>
              </a:rPr>
              <a:t>* Wilcoxon test </a:t>
            </a:r>
          </a:p>
        </p:txBody>
      </p:sp>
      <p:sp>
        <p:nvSpPr>
          <p:cNvPr id="53" name="CuadroTexto 52">
            <a:extLst>
              <a:ext uri="{FF2B5EF4-FFF2-40B4-BE49-F238E27FC236}">
                <a16:creationId xmlns:a16="http://schemas.microsoft.com/office/drawing/2014/main" id="{BDEED5DE-3474-48AA-92E1-759C31821E9F}"/>
              </a:ext>
            </a:extLst>
          </p:cNvPr>
          <p:cNvSpPr txBox="1"/>
          <p:nvPr/>
        </p:nvSpPr>
        <p:spPr>
          <a:xfrm>
            <a:off x="738522" y="2565498"/>
            <a:ext cx="5287944" cy="461665"/>
          </a:xfrm>
          <a:prstGeom prst="rect">
            <a:avLst/>
          </a:prstGeom>
          <a:noFill/>
        </p:spPr>
        <p:txBody>
          <a:bodyPr wrap="square" rtlCol="0">
            <a:spAutoFit/>
          </a:bodyPr>
          <a:lstStyle/>
          <a:p>
            <a:r>
              <a:rPr lang="es-ES" dirty="0">
                <a:solidFill>
                  <a:schemeClr val="accent4">
                    <a:lumMod val="75000"/>
                  </a:schemeClr>
                </a:solidFill>
                <a:latin typeface="Calibri" panose="020F0502020204030204" pitchFamily="34" charset="0"/>
              </a:rPr>
              <a:t>Aumento</a:t>
            </a:r>
            <a:r>
              <a:rPr lang="es-ES" dirty="0">
                <a:latin typeface="Calibri" panose="020F0502020204030204" pitchFamily="34" charset="0"/>
              </a:rPr>
              <a:t> </a:t>
            </a:r>
            <a:r>
              <a:rPr lang="es-ES" dirty="0">
                <a:solidFill>
                  <a:schemeClr val="bg2">
                    <a:lumMod val="50000"/>
                  </a:schemeClr>
                </a:solidFill>
                <a:latin typeface="Calibri" panose="020F0502020204030204" pitchFamily="34" charset="0"/>
              </a:rPr>
              <a:t>del </a:t>
            </a:r>
            <a:r>
              <a:rPr lang="es-ES" sz="2400" dirty="0">
                <a:solidFill>
                  <a:schemeClr val="accent4">
                    <a:lumMod val="75000"/>
                  </a:schemeClr>
                </a:solidFill>
                <a:latin typeface="Calibri" panose="020F0502020204030204" pitchFamily="34" charset="0"/>
              </a:rPr>
              <a:t>27,7% </a:t>
            </a:r>
            <a:r>
              <a:rPr lang="es-ES" dirty="0">
                <a:solidFill>
                  <a:schemeClr val="bg2">
                    <a:lumMod val="50000"/>
                  </a:schemeClr>
                </a:solidFill>
                <a:latin typeface="Calibri" panose="020F0502020204030204" pitchFamily="34" charset="0"/>
              </a:rPr>
              <a:t>a los 2 meses de tratamiento </a:t>
            </a:r>
          </a:p>
        </p:txBody>
      </p:sp>
      <p:sp>
        <p:nvSpPr>
          <p:cNvPr id="54" name="CuadroTexto 53">
            <a:extLst>
              <a:ext uri="{FF2B5EF4-FFF2-40B4-BE49-F238E27FC236}">
                <a16:creationId xmlns:a16="http://schemas.microsoft.com/office/drawing/2014/main" id="{0D9A0675-D4BE-4725-B69D-8DE4D13A0C73}"/>
              </a:ext>
            </a:extLst>
          </p:cNvPr>
          <p:cNvSpPr txBox="1"/>
          <p:nvPr/>
        </p:nvSpPr>
        <p:spPr>
          <a:xfrm>
            <a:off x="6686217" y="2547036"/>
            <a:ext cx="5287944" cy="461665"/>
          </a:xfrm>
          <a:prstGeom prst="rect">
            <a:avLst/>
          </a:prstGeom>
          <a:noFill/>
        </p:spPr>
        <p:txBody>
          <a:bodyPr wrap="square" rtlCol="0">
            <a:spAutoFit/>
          </a:bodyPr>
          <a:lstStyle/>
          <a:p>
            <a:r>
              <a:rPr lang="es-ES" dirty="0">
                <a:solidFill>
                  <a:schemeClr val="accent4">
                    <a:lumMod val="75000"/>
                  </a:schemeClr>
                </a:solidFill>
                <a:latin typeface="Calibri" panose="020F0502020204030204" pitchFamily="34" charset="0"/>
              </a:rPr>
              <a:t>Aumento</a:t>
            </a:r>
            <a:r>
              <a:rPr lang="es-ES" dirty="0">
                <a:latin typeface="Calibri" panose="020F0502020204030204" pitchFamily="34" charset="0"/>
              </a:rPr>
              <a:t> </a:t>
            </a:r>
            <a:r>
              <a:rPr lang="es-ES" dirty="0">
                <a:solidFill>
                  <a:schemeClr val="bg2">
                    <a:lumMod val="50000"/>
                  </a:schemeClr>
                </a:solidFill>
                <a:latin typeface="Calibri" panose="020F0502020204030204" pitchFamily="34" charset="0"/>
              </a:rPr>
              <a:t>del</a:t>
            </a:r>
            <a:r>
              <a:rPr lang="es-ES" dirty="0">
                <a:latin typeface="Calibri" panose="020F0502020204030204" pitchFamily="34" charset="0"/>
              </a:rPr>
              <a:t> </a:t>
            </a:r>
            <a:r>
              <a:rPr lang="es-ES" sz="2400" dirty="0">
                <a:solidFill>
                  <a:schemeClr val="accent4">
                    <a:lumMod val="75000"/>
                  </a:schemeClr>
                </a:solidFill>
                <a:latin typeface="Calibri" panose="020F0502020204030204" pitchFamily="34" charset="0"/>
              </a:rPr>
              <a:t>40,9 %</a:t>
            </a:r>
            <a:r>
              <a:rPr lang="es-ES" dirty="0">
                <a:solidFill>
                  <a:schemeClr val="bg2">
                    <a:lumMod val="50000"/>
                  </a:schemeClr>
                </a:solidFill>
                <a:latin typeface="Calibri" panose="020F0502020204030204" pitchFamily="34" charset="0"/>
              </a:rPr>
              <a:t> a los 4 meses de tratamiento </a:t>
            </a:r>
          </a:p>
        </p:txBody>
      </p:sp>
      <p:pic>
        <p:nvPicPr>
          <p:cNvPr id="16" name="Marcador de posición de imagen 2">
            <a:extLst>
              <a:ext uri="{FF2B5EF4-FFF2-40B4-BE49-F238E27FC236}">
                <a16:creationId xmlns:a16="http://schemas.microsoft.com/office/drawing/2014/main" id="{0D184654-31D0-4F40-B401-0C38D20B838F}"/>
              </a:ext>
            </a:extLst>
          </p:cNvPr>
          <p:cNvPicPr>
            <a:picLocks noChangeAspect="1"/>
          </p:cNvPicPr>
          <p:nvPr/>
        </p:nvPicPr>
        <p:blipFill>
          <a:blip r:embed="rId4" cstate="print">
            <a:extLst>
              <a:ext uri="{28A0092B-C50C-407E-A947-70E740481C1C}">
                <a14:useLocalDpi xmlns:a14="http://schemas.microsoft.com/office/drawing/2010/main" val="0"/>
              </a:ext>
            </a:extLst>
          </a:blip>
          <a:srcRect t="7097" b="7097"/>
          <a:stretch>
            <a:fillRect/>
          </a:stretch>
        </p:blipFill>
        <p:spPr>
          <a:xfrm>
            <a:off x="4867165" y="251961"/>
            <a:ext cx="1833349" cy="561360"/>
          </a:xfrm>
          <a:prstGeom prst="rect">
            <a:avLst/>
          </a:prstGeom>
        </p:spPr>
      </p:pic>
      <p:sp>
        <p:nvSpPr>
          <p:cNvPr id="18" name="Rectángulo 17">
            <a:extLst>
              <a:ext uri="{FF2B5EF4-FFF2-40B4-BE49-F238E27FC236}">
                <a16:creationId xmlns:a16="http://schemas.microsoft.com/office/drawing/2014/main" id="{D3A10984-700E-0C40-AFC5-138BA0198F4F}"/>
              </a:ext>
            </a:extLst>
          </p:cNvPr>
          <p:cNvSpPr/>
          <p:nvPr/>
        </p:nvSpPr>
        <p:spPr>
          <a:xfrm>
            <a:off x="10638109" y="6114534"/>
            <a:ext cx="1375720" cy="65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4E5BE859-F578-6A44-9C41-8A2FCF298BF4}"/>
              </a:ext>
            </a:extLst>
          </p:cNvPr>
          <p:cNvSpPr/>
          <p:nvPr/>
        </p:nvSpPr>
        <p:spPr>
          <a:xfrm>
            <a:off x="0" y="-29983"/>
            <a:ext cx="2100649" cy="1257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3" name="Grupo 22">
            <a:extLst>
              <a:ext uri="{FF2B5EF4-FFF2-40B4-BE49-F238E27FC236}">
                <a16:creationId xmlns:a16="http://schemas.microsoft.com/office/drawing/2014/main" id="{512E37F5-8E58-A240-9365-06BC5FC0C1E2}"/>
              </a:ext>
            </a:extLst>
          </p:cNvPr>
          <p:cNvGrpSpPr/>
          <p:nvPr/>
        </p:nvGrpSpPr>
        <p:grpSpPr>
          <a:xfrm>
            <a:off x="9903951" y="346868"/>
            <a:ext cx="2100649" cy="632307"/>
            <a:chOff x="10521387" y="346868"/>
            <a:chExt cx="1483213" cy="632307"/>
          </a:xfrm>
        </p:grpSpPr>
        <p:sp>
          <p:nvSpPr>
            <p:cNvPr id="24" name="Rectángulo: esquinas redondeadas 26">
              <a:extLst>
                <a:ext uri="{FF2B5EF4-FFF2-40B4-BE49-F238E27FC236}">
                  <a16:creationId xmlns:a16="http://schemas.microsoft.com/office/drawing/2014/main" id="{C6E7F313-D34D-234D-8388-2E904E527CED}"/>
                </a:ext>
              </a:extLst>
            </p:cNvPr>
            <p:cNvSpPr/>
            <p:nvPr/>
          </p:nvSpPr>
          <p:spPr>
            <a:xfrm>
              <a:off x="10521387" y="394400"/>
              <a:ext cx="1483213" cy="584775"/>
            </a:xfrm>
            <a:prstGeom prst="roundRect">
              <a:avLst/>
            </a:prstGeom>
            <a:solidFill>
              <a:srgbClr val="EBE1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7030A0"/>
                  </a:solidFill>
                </a:rPr>
                <a:t>Vitalidad   </a:t>
              </a:r>
            </a:p>
            <a:p>
              <a:pPr algn="ctr"/>
              <a:r>
                <a:rPr lang="es-ES" b="1" dirty="0">
                  <a:solidFill>
                    <a:srgbClr val="7030A0"/>
                  </a:solidFill>
                </a:rPr>
                <a:t>Deseo Sexual</a:t>
              </a:r>
              <a:endParaRPr lang="es-ES" dirty="0">
                <a:solidFill>
                  <a:srgbClr val="7030A0"/>
                </a:solidFill>
              </a:endParaRPr>
            </a:p>
          </p:txBody>
        </p:sp>
        <p:sp>
          <p:nvSpPr>
            <p:cNvPr id="25" name="CuadroTexto 24">
              <a:extLst>
                <a:ext uri="{FF2B5EF4-FFF2-40B4-BE49-F238E27FC236}">
                  <a16:creationId xmlns:a16="http://schemas.microsoft.com/office/drawing/2014/main" id="{214386E9-46CF-E44A-8C8D-E6E6DE422204}"/>
                </a:ext>
              </a:extLst>
            </p:cNvPr>
            <p:cNvSpPr txBox="1"/>
            <p:nvPr/>
          </p:nvSpPr>
          <p:spPr>
            <a:xfrm>
              <a:off x="10521387" y="346868"/>
              <a:ext cx="344760" cy="584775"/>
            </a:xfrm>
            <a:prstGeom prst="rect">
              <a:avLst/>
            </a:prstGeom>
            <a:noFill/>
          </p:spPr>
          <p:txBody>
            <a:bodyPr wrap="square" rtlCol="0">
              <a:spAutoFit/>
            </a:bodyPr>
            <a:lstStyle/>
            <a:p>
              <a:r>
                <a:rPr lang="es-ES" sz="3200" b="1" dirty="0">
                  <a:ln w="10160">
                    <a:solidFill>
                      <a:srgbClr val="692479"/>
                    </a:solidFill>
                    <a:prstDash val="solid"/>
                  </a:ln>
                  <a:solidFill>
                    <a:srgbClr val="FFFFFF"/>
                  </a:solidFill>
                  <a:effectLst>
                    <a:outerShdw blurRad="38100" dist="22860" dir="5400000" algn="tl" rotWithShape="0">
                      <a:srgbClr val="000000">
                        <a:alpha val="30000"/>
                      </a:srgbClr>
                    </a:outerShdw>
                  </a:effectLst>
                </a:rPr>
                <a:t>2</a:t>
              </a:r>
            </a:p>
          </p:txBody>
        </p:sp>
      </p:grpSp>
    </p:spTree>
    <p:extLst>
      <p:ext uri="{BB962C8B-B14F-4D97-AF65-F5344CB8AC3E}">
        <p14:creationId xmlns:p14="http://schemas.microsoft.com/office/powerpoint/2010/main" val="4710176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1EFF6634-38A1-43B1-863E-FE9CAE396AAF}"/>
              </a:ext>
            </a:extLst>
          </p:cNvPr>
          <p:cNvPicPr>
            <a:picLocks noChangeAspect="1"/>
          </p:cNvPicPr>
          <p:nvPr/>
        </p:nvPicPr>
        <p:blipFill>
          <a:blip r:embed="rId2"/>
          <a:stretch>
            <a:fillRect/>
          </a:stretch>
        </p:blipFill>
        <p:spPr>
          <a:xfrm>
            <a:off x="6197600" y="2002971"/>
            <a:ext cx="5831853" cy="3859775"/>
          </a:xfrm>
          <a:prstGeom prst="rect">
            <a:avLst/>
          </a:prstGeom>
          <a:ln>
            <a:noFill/>
          </a:ln>
          <a:effectLst>
            <a:outerShdw blurRad="292100" dist="139700" dir="2700000" algn="tl" rotWithShape="0">
              <a:srgbClr val="333333">
                <a:alpha val="65000"/>
              </a:srgbClr>
            </a:outerShdw>
          </a:effectLst>
        </p:spPr>
      </p:pic>
      <p:pic>
        <p:nvPicPr>
          <p:cNvPr id="19" name="Imagen 18">
            <a:extLst>
              <a:ext uri="{FF2B5EF4-FFF2-40B4-BE49-F238E27FC236}">
                <a16:creationId xmlns:a16="http://schemas.microsoft.com/office/drawing/2014/main" id="{47CBAD0F-1852-4157-B2A5-B2DCD48B7E24}"/>
              </a:ext>
            </a:extLst>
          </p:cNvPr>
          <p:cNvPicPr>
            <a:picLocks noChangeAspect="1"/>
          </p:cNvPicPr>
          <p:nvPr/>
        </p:nvPicPr>
        <p:blipFill>
          <a:blip r:embed="rId3"/>
          <a:stretch>
            <a:fillRect/>
          </a:stretch>
        </p:blipFill>
        <p:spPr>
          <a:xfrm>
            <a:off x="159141" y="2002971"/>
            <a:ext cx="5835260" cy="3859775"/>
          </a:xfrm>
          <a:prstGeom prst="rect">
            <a:avLst/>
          </a:prstGeom>
          <a:ln>
            <a:noFill/>
          </a:ln>
          <a:effectLst>
            <a:outerShdw blurRad="292100" dist="139700" dir="2700000" algn="tl" rotWithShape="0">
              <a:srgbClr val="333333">
                <a:alpha val="65000"/>
              </a:srgbClr>
            </a:outerShdw>
          </a:effectLst>
        </p:spPr>
      </p:pic>
      <p:sp>
        <p:nvSpPr>
          <p:cNvPr id="3" name="CuadroTexto 2">
            <a:extLst>
              <a:ext uri="{FF2B5EF4-FFF2-40B4-BE49-F238E27FC236}">
                <a16:creationId xmlns:a16="http://schemas.microsoft.com/office/drawing/2014/main" id="{48C7A9D3-07E3-3B46-A7E0-448D50017F95}"/>
              </a:ext>
            </a:extLst>
          </p:cNvPr>
          <p:cNvSpPr txBox="1"/>
          <p:nvPr/>
        </p:nvSpPr>
        <p:spPr>
          <a:xfrm>
            <a:off x="2712127" y="306421"/>
            <a:ext cx="6970946" cy="523220"/>
          </a:xfrm>
          <a:prstGeom prst="rect">
            <a:avLst/>
          </a:prstGeom>
          <a:noFill/>
        </p:spPr>
        <p:txBody>
          <a:bodyPr wrap="square" rtlCol="0">
            <a:spAutoFit/>
          </a:bodyPr>
          <a:lstStyle/>
          <a:p>
            <a:r>
              <a:rPr lang="es-ES" sz="2800" spc="300" dirty="0">
                <a:solidFill>
                  <a:srgbClr val="7030A0"/>
                </a:solidFill>
              </a:rPr>
              <a:t>MANEJO INTEGRAL EN MENOPAUSIA </a:t>
            </a:r>
          </a:p>
        </p:txBody>
      </p:sp>
      <p:sp>
        <p:nvSpPr>
          <p:cNvPr id="8" name="Rectángulo 7">
            <a:extLst>
              <a:ext uri="{FF2B5EF4-FFF2-40B4-BE49-F238E27FC236}">
                <a16:creationId xmlns:a16="http://schemas.microsoft.com/office/drawing/2014/main" id="{54CF10B7-480C-154B-852D-AA3C1E92872A}"/>
              </a:ext>
            </a:extLst>
          </p:cNvPr>
          <p:cNvSpPr/>
          <p:nvPr/>
        </p:nvSpPr>
        <p:spPr>
          <a:xfrm>
            <a:off x="-7528" y="56072"/>
            <a:ext cx="2100649"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a16="http://schemas.microsoft.com/office/drawing/2014/main" id="{B1A945ED-DF4A-034C-960B-6E483421169B}"/>
              </a:ext>
            </a:extLst>
          </p:cNvPr>
          <p:cNvSpPr/>
          <p:nvPr/>
        </p:nvSpPr>
        <p:spPr>
          <a:xfrm>
            <a:off x="10744200" y="6011171"/>
            <a:ext cx="1270244" cy="846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0" name="Grupo 9">
            <a:extLst>
              <a:ext uri="{FF2B5EF4-FFF2-40B4-BE49-F238E27FC236}">
                <a16:creationId xmlns:a16="http://schemas.microsoft.com/office/drawing/2014/main" id="{E7C83101-7C79-C34D-8482-7C5AEE58E089}"/>
              </a:ext>
            </a:extLst>
          </p:cNvPr>
          <p:cNvGrpSpPr/>
          <p:nvPr/>
        </p:nvGrpSpPr>
        <p:grpSpPr>
          <a:xfrm>
            <a:off x="9903951" y="346868"/>
            <a:ext cx="2100649" cy="632307"/>
            <a:chOff x="10521387" y="346868"/>
            <a:chExt cx="1483213" cy="632307"/>
          </a:xfrm>
        </p:grpSpPr>
        <p:sp>
          <p:nvSpPr>
            <p:cNvPr id="11" name="Rectángulo: esquinas redondeadas 26">
              <a:extLst>
                <a:ext uri="{FF2B5EF4-FFF2-40B4-BE49-F238E27FC236}">
                  <a16:creationId xmlns:a16="http://schemas.microsoft.com/office/drawing/2014/main" id="{4025B603-C13B-A947-AA06-FD820AF8C534}"/>
                </a:ext>
              </a:extLst>
            </p:cNvPr>
            <p:cNvSpPr/>
            <p:nvPr/>
          </p:nvSpPr>
          <p:spPr>
            <a:xfrm>
              <a:off x="10521387" y="394400"/>
              <a:ext cx="1483213" cy="584775"/>
            </a:xfrm>
            <a:prstGeom prst="roundRect">
              <a:avLst/>
            </a:prstGeom>
            <a:solidFill>
              <a:srgbClr val="EBE1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7030A0"/>
                  </a:solidFill>
                </a:rPr>
                <a:t>Vitalidad   </a:t>
              </a:r>
            </a:p>
            <a:p>
              <a:pPr algn="ctr"/>
              <a:r>
                <a:rPr lang="es-ES" b="1" dirty="0">
                  <a:solidFill>
                    <a:srgbClr val="7030A0"/>
                  </a:solidFill>
                </a:rPr>
                <a:t>Deseo Sexual</a:t>
              </a:r>
              <a:endParaRPr lang="es-ES" dirty="0">
                <a:solidFill>
                  <a:srgbClr val="7030A0"/>
                </a:solidFill>
              </a:endParaRPr>
            </a:p>
          </p:txBody>
        </p:sp>
        <p:sp>
          <p:nvSpPr>
            <p:cNvPr id="12" name="CuadroTexto 11">
              <a:extLst>
                <a:ext uri="{FF2B5EF4-FFF2-40B4-BE49-F238E27FC236}">
                  <a16:creationId xmlns:a16="http://schemas.microsoft.com/office/drawing/2014/main" id="{ECD12190-C1F4-9C4C-B70B-A81444CB7AB7}"/>
                </a:ext>
              </a:extLst>
            </p:cNvPr>
            <p:cNvSpPr txBox="1"/>
            <p:nvPr/>
          </p:nvSpPr>
          <p:spPr>
            <a:xfrm>
              <a:off x="10521387" y="346868"/>
              <a:ext cx="344760" cy="584775"/>
            </a:xfrm>
            <a:prstGeom prst="rect">
              <a:avLst/>
            </a:prstGeom>
            <a:noFill/>
          </p:spPr>
          <p:txBody>
            <a:bodyPr wrap="square" rtlCol="0">
              <a:spAutoFit/>
            </a:bodyPr>
            <a:lstStyle/>
            <a:p>
              <a:r>
                <a:rPr lang="es-ES" sz="3200" b="1" dirty="0">
                  <a:ln w="10160">
                    <a:solidFill>
                      <a:srgbClr val="692479"/>
                    </a:solidFill>
                    <a:prstDash val="solid"/>
                  </a:ln>
                  <a:solidFill>
                    <a:srgbClr val="FFFFFF"/>
                  </a:solidFill>
                  <a:effectLst>
                    <a:outerShdw blurRad="38100" dist="22860" dir="5400000" algn="tl" rotWithShape="0">
                      <a:srgbClr val="000000">
                        <a:alpha val="30000"/>
                      </a:srgbClr>
                    </a:outerShdw>
                  </a:effectLst>
                </a:rPr>
                <a:t>2</a:t>
              </a:r>
            </a:p>
          </p:txBody>
        </p:sp>
      </p:grpSp>
      <p:sp>
        <p:nvSpPr>
          <p:cNvPr id="2" name="Rectángulo 1">
            <a:extLst>
              <a:ext uri="{FF2B5EF4-FFF2-40B4-BE49-F238E27FC236}">
                <a16:creationId xmlns:a16="http://schemas.microsoft.com/office/drawing/2014/main" id="{EAEC70F2-94DE-8B49-AF53-AA52A32B1802}"/>
              </a:ext>
            </a:extLst>
          </p:cNvPr>
          <p:cNvSpPr/>
          <p:nvPr/>
        </p:nvSpPr>
        <p:spPr>
          <a:xfrm>
            <a:off x="159141" y="2002971"/>
            <a:ext cx="1042797" cy="76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78E0E11-A5C2-CA4E-ADD0-2889F0CCDFEA}"/>
              </a:ext>
            </a:extLst>
          </p:cNvPr>
          <p:cNvSpPr/>
          <p:nvPr/>
        </p:nvSpPr>
        <p:spPr>
          <a:xfrm>
            <a:off x="6256723" y="2004308"/>
            <a:ext cx="1042797" cy="641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2F603505-344A-B944-A99D-23EAC4CC4E36}"/>
              </a:ext>
            </a:extLst>
          </p:cNvPr>
          <p:cNvSpPr/>
          <p:nvPr/>
        </p:nvSpPr>
        <p:spPr>
          <a:xfrm>
            <a:off x="5262341" y="5535900"/>
            <a:ext cx="660064" cy="295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0765BF4C-3429-ED4D-A9EE-D4854D6913FD}"/>
              </a:ext>
            </a:extLst>
          </p:cNvPr>
          <p:cNvSpPr/>
          <p:nvPr/>
        </p:nvSpPr>
        <p:spPr>
          <a:xfrm>
            <a:off x="11326584" y="5493450"/>
            <a:ext cx="660064" cy="295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501922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C6C7DF-C16E-48C4-85A3-C85E92F58CB6}"/>
              </a:ext>
            </a:extLst>
          </p:cNvPr>
          <p:cNvSpPr>
            <a:spLocks noGrp="1"/>
          </p:cNvSpPr>
          <p:nvPr>
            <p:ph type="title"/>
          </p:nvPr>
        </p:nvSpPr>
        <p:spPr>
          <a:xfrm>
            <a:off x="2383971" y="578344"/>
            <a:ext cx="9384284" cy="969745"/>
          </a:xfrm>
        </p:spPr>
        <p:txBody>
          <a:bodyPr>
            <a:noAutofit/>
          </a:bodyPr>
          <a:lstStyle/>
          <a:p>
            <a:pPr algn="ctr"/>
            <a:r>
              <a:rPr lang="es-ES" sz="3200" b="1" dirty="0">
                <a:solidFill>
                  <a:srgbClr val="7030A0"/>
                </a:solidFill>
                <a:latin typeface="+mn-lt"/>
              </a:rPr>
              <a:t>1 de cada 4 </a:t>
            </a:r>
            <a:r>
              <a:rPr lang="es-ES" sz="2000" b="1" dirty="0">
                <a:solidFill>
                  <a:srgbClr val="7030A0"/>
                </a:solidFill>
                <a:latin typeface="+mn-lt"/>
              </a:rPr>
              <a:t>mujeres verá afectada su calidad de vida </a:t>
            </a:r>
            <a:r>
              <a:rPr lang="es-ES" sz="2000" b="1" dirty="0">
                <a:solidFill>
                  <a:schemeClr val="bg2">
                    <a:lumMod val="50000"/>
                  </a:schemeClr>
                </a:solidFill>
                <a:latin typeface="+mn-lt"/>
              </a:rPr>
              <a:t>por la sintomatología de la menopausia y requerirá tratamiento</a:t>
            </a:r>
            <a:endParaRPr lang="es-ES" sz="2000" baseline="30000" dirty="0">
              <a:solidFill>
                <a:schemeClr val="bg2">
                  <a:lumMod val="50000"/>
                </a:schemeClr>
              </a:solidFill>
              <a:latin typeface="+mn-lt"/>
            </a:endParaRPr>
          </a:p>
        </p:txBody>
      </p:sp>
      <p:sp>
        <p:nvSpPr>
          <p:cNvPr id="17" name="CuadroTexto 16">
            <a:extLst>
              <a:ext uri="{FF2B5EF4-FFF2-40B4-BE49-F238E27FC236}">
                <a16:creationId xmlns:a16="http://schemas.microsoft.com/office/drawing/2014/main" id="{2E247EB8-4A8D-4D9A-A261-E7F2330D8C37}"/>
              </a:ext>
            </a:extLst>
          </p:cNvPr>
          <p:cNvSpPr txBox="1"/>
          <p:nvPr/>
        </p:nvSpPr>
        <p:spPr>
          <a:xfrm>
            <a:off x="0" y="6452157"/>
            <a:ext cx="6710289" cy="276999"/>
          </a:xfrm>
          <a:prstGeom prst="rect">
            <a:avLst/>
          </a:prstGeom>
          <a:noFill/>
        </p:spPr>
        <p:txBody>
          <a:bodyPr wrap="square" rtlCol="0">
            <a:spAutoFit/>
          </a:bodyPr>
          <a:lstStyle/>
          <a:p>
            <a:r>
              <a:rPr lang="es-ES" sz="1200" dirty="0" err="1"/>
              <a:t>Menoguía</a:t>
            </a:r>
            <a:r>
              <a:rPr lang="es-ES" sz="1200" dirty="0"/>
              <a:t> AEEM – </a:t>
            </a:r>
            <a:r>
              <a:rPr lang="es-ES" sz="1200" dirty="0" err="1"/>
              <a:t>Perimenopausia</a:t>
            </a:r>
            <a:r>
              <a:rPr lang="es-ES" sz="1200" dirty="0"/>
              <a:t>. </a:t>
            </a:r>
            <a:r>
              <a:rPr lang="es-ES" sz="1200" dirty="0" err="1"/>
              <a:t>Maturitas</a:t>
            </a:r>
            <a:r>
              <a:rPr lang="es-ES" sz="1200" dirty="0"/>
              <a:t>, 74 (2013) 283-290</a:t>
            </a:r>
            <a:r>
              <a:rPr lang="en-US" sz="1200" dirty="0"/>
              <a:t>.</a:t>
            </a:r>
            <a:endParaRPr lang="es-ES" sz="1200" dirty="0"/>
          </a:p>
        </p:txBody>
      </p:sp>
      <p:sp>
        <p:nvSpPr>
          <p:cNvPr id="3" name="CuadroTexto 2">
            <a:extLst>
              <a:ext uri="{FF2B5EF4-FFF2-40B4-BE49-F238E27FC236}">
                <a16:creationId xmlns:a16="http://schemas.microsoft.com/office/drawing/2014/main" id="{87CFB517-C10B-FC47-930D-01953DE03122}"/>
              </a:ext>
            </a:extLst>
          </p:cNvPr>
          <p:cNvSpPr txBox="1"/>
          <p:nvPr/>
        </p:nvSpPr>
        <p:spPr>
          <a:xfrm>
            <a:off x="1257301" y="1908797"/>
            <a:ext cx="3552063" cy="369332"/>
          </a:xfrm>
          <a:prstGeom prst="rect">
            <a:avLst/>
          </a:prstGeom>
          <a:noFill/>
        </p:spPr>
        <p:txBody>
          <a:bodyPr wrap="none" rtlCol="0">
            <a:spAutoFit/>
          </a:bodyPr>
          <a:lstStyle/>
          <a:p>
            <a:r>
              <a:rPr lang="es-ES" dirty="0"/>
              <a:t>Calidad de vida: </a:t>
            </a:r>
            <a:r>
              <a:rPr lang="es-ES" dirty="0" err="1"/>
              <a:t>Quality</a:t>
            </a:r>
            <a:r>
              <a:rPr lang="es-ES" dirty="0"/>
              <a:t> of </a:t>
            </a:r>
            <a:r>
              <a:rPr lang="es-ES" dirty="0" err="1"/>
              <a:t>Life</a:t>
            </a:r>
            <a:r>
              <a:rPr lang="es-ES" dirty="0"/>
              <a:t>, </a:t>
            </a:r>
            <a:r>
              <a:rPr lang="es-ES" dirty="0" err="1"/>
              <a:t>QoL</a:t>
            </a:r>
            <a:endParaRPr lang="es-ES" dirty="0"/>
          </a:p>
        </p:txBody>
      </p:sp>
      <p:sp>
        <p:nvSpPr>
          <p:cNvPr id="5" name="CuadroTexto 4">
            <a:extLst>
              <a:ext uri="{FF2B5EF4-FFF2-40B4-BE49-F238E27FC236}">
                <a16:creationId xmlns:a16="http://schemas.microsoft.com/office/drawing/2014/main" id="{FA3B7C20-A768-7041-A259-24BF0FD6E96F}"/>
              </a:ext>
            </a:extLst>
          </p:cNvPr>
          <p:cNvSpPr txBox="1"/>
          <p:nvPr/>
        </p:nvSpPr>
        <p:spPr>
          <a:xfrm>
            <a:off x="6221186" y="1724188"/>
            <a:ext cx="2965812" cy="646331"/>
          </a:xfrm>
          <a:prstGeom prst="rect">
            <a:avLst/>
          </a:prstGeom>
          <a:noFill/>
        </p:spPr>
        <p:txBody>
          <a:bodyPr wrap="none" rtlCol="0">
            <a:spAutoFit/>
          </a:bodyPr>
          <a:lstStyle/>
          <a:p>
            <a:r>
              <a:rPr lang="es-ES" dirty="0"/>
              <a:t>Variable, individual</a:t>
            </a:r>
          </a:p>
          <a:p>
            <a:r>
              <a:rPr lang="es-ES" dirty="0"/>
              <a:t>Factores objetivos, subjetivos </a:t>
            </a:r>
          </a:p>
        </p:txBody>
      </p:sp>
      <p:sp>
        <p:nvSpPr>
          <p:cNvPr id="14" name="CuadroTexto 13">
            <a:extLst>
              <a:ext uri="{FF2B5EF4-FFF2-40B4-BE49-F238E27FC236}">
                <a16:creationId xmlns:a16="http://schemas.microsoft.com/office/drawing/2014/main" id="{0B6A235E-2A86-4642-AA14-B1538710A42D}"/>
              </a:ext>
            </a:extLst>
          </p:cNvPr>
          <p:cNvSpPr txBox="1"/>
          <p:nvPr/>
        </p:nvSpPr>
        <p:spPr>
          <a:xfrm>
            <a:off x="1328457" y="2454171"/>
            <a:ext cx="7491025" cy="369332"/>
          </a:xfrm>
          <a:prstGeom prst="rect">
            <a:avLst/>
          </a:prstGeom>
          <a:noFill/>
        </p:spPr>
        <p:txBody>
          <a:bodyPr wrap="none" rtlCol="0">
            <a:spAutoFit/>
          </a:bodyPr>
          <a:lstStyle/>
          <a:p>
            <a:r>
              <a:rPr lang="es-ES" dirty="0"/>
              <a:t>Calidad de vida relacionada con la salud : </a:t>
            </a:r>
            <a:r>
              <a:rPr lang="es-ES" dirty="0" err="1"/>
              <a:t>Healt-related</a:t>
            </a:r>
            <a:r>
              <a:rPr lang="es-ES" dirty="0"/>
              <a:t> </a:t>
            </a:r>
            <a:r>
              <a:rPr lang="es-ES" dirty="0" err="1"/>
              <a:t>Quality</a:t>
            </a:r>
            <a:r>
              <a:rPr lang="es-ES" dirty="0"/>
              <a:t> of </a:t>
            </a:r>
            <a:r>
              <a:rPr lang="es-ES" dirty="0" err="1"/>
              <a:t>Life</a:t>
            </a:r>
            <a:r>
              <a:rPr lang="es-ES" dirty="0"/>
              <a:t>, </a:t>
            </a:r>
            <a:r>
              <a:rPr lang="es-ES" dirty="0" err="1"/>
              <a:t>HRQoL</a:t>
            </a:r>
            <a:endParaRPr lang="es-ES" dirty="0"/>
          </a:p>
        </p:txBody>
      </p:sp>
      <p:pic>
        <p:nvPicPr>
          <p:cNvPr id="8" name="Imagen 7" descr="Imagen que contiene Tabla&#10;&#10;Descripción generada automáticamente">
            <a:extLst>
              <a:ext uri="{FF2B5EF4-FFF2-40B4-BE49-F238E27FC236}">
                <a16:creationId xmlns:a16="http://schemas.microsoft.com/office/drawing/2014/main" id="{F74EFD02-B587-E341-85DD-B1E78E129727}"/>
              </a:ext>
            </a:extLst>
          </p:cNvPr>
          <p:cNvPicPr>
            <a:picLocks noChangeAspect="1"/>
          </p:cNvPicPr>
          <p:nvPr/>
        </p:nvPicPr>
        <p:blipFill>
          <a:blip r:embed="rId3"/>
          <a:stretch>
            <a:fillRect/>
          </a:stretch>
        </p:blipFill>
        <p:spPr>
          <a:xfrm>
            <a:off x="2807891" y="3000132"/>
            <a:ext cx="3288109" cy="3279524"/>
          </a:xfrm>
          <a:prstGeom prst="rect">
            <a:avLst/>
          </a:prstGeom>
        </p:spPr>
      </p:pic>
      <p:sp>
        <p:nvSpPr>
          <p:cNvPr id="9" name="CuadroTexto 8">
            <a:extLst>
              <a:ext uri="{FF2B5EF4-FFF2-40B4-BE49-F238E27FC236}">
                <a16:creationId xmlns:a16="http://schemas.microsoft.com/office/drawing/2014/main" id="{42157D9A-5BFE-AC4A-96E3-D0FD70FEB762}"/>
              </a:ext>
            </a:extLst>
          </p:cNvPr>
          <p:cNvSpPr txBox="1"/>
          <p:nvPr/>
        </p:nvSpPr>
        <p:spPr>
          <a:xfrm>
            <a:off x="6753287" y="3445328"/>
            <a:ext cx="2726871" cy="1754326"/>
          </a:xfrm>
          <a:prstGeom prst="rect">
            <a:avLst/>
          </a:prstGeom>
          <a:ln w="25400"/>
        </p:spPr>
        <p:style>
          <a:lnRef idx="2">
            <a:schemeClr val="accent5"/>
          </a:lnRef>
          <a:fillRef idx="1">
            <a:schemeClr val="lt1"/>
          </a:fillRef>
          <a:effectRef idx="0">
            <a:schemeClr val="accent5"/>
          </a:effectRef>
          <a:fontRef idx="minor">
            <a:schemeClr val="dk1"/>
          </a:fontRef>
        </p:style>
        <p:txBody>
          <a:bodyPr wrap="square" rtlCol="0">
            <a:spAutoFit/>
          </a:bodyPr>
          <a:lstStyle/>
          <a:p>
            <a:r>
              <a:rPr lang="es-ES" dirty="0"/>
              <a:t>Puntuación global</a:t>
            </a:r>
          </a:p>
          <a:p>
            <a:r>
              <a:rPr lang="es-ES" dirty="0"/>
              <a:t>Dominios:</a:t>
            </a:r>
          </a:p>
          <a:p>
            <a:r>
              <a:rPr lang="es-ES" dirty="0"/>
              <a:t>Menopausia-salud</a:t>
            </a:r>
          </a:p>
          <a:p>
            <a:r>
              <a:rPr lang="es-ES" dirty="0"/>
              <a:t>Psíquico</a:t>
            </a:r>
          </a:p>
          <a:p>
            <a:r>
              <a:rPr lang="es-ES" dirty="0"/>
              <a:t>Sexualidad</a:t>
            </a:r>
          </a:p>
          <a:p>
            <a:r>
              <a:rPr lang="es-ES" dirty="0"/>
              <a:t>Pareja</a:t>
            </a:r>
          </a:p>
        </p:txBody>
      </p:sp>
    </p:spTree>
    <p:extLst>
      <p:ext uri="{BB962C8B-B14F-4D97-AF65-F5344CB8AC3E}">
        <p14:creationId xmlns:p14="http://schemas.microsoft.com/office/powerpoint/2010/main" val="188102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p:tgtEl>
                                          <p:spTgt spid="14"/>
                                        </p:tgtEl>
                                        <p:attrNameLst>
                                          <p:attrName>ppt_y</p:attrName>
                                        </p:attrNameLst>
                                      </p:cBhvr>
                                      <p:tavLst>
                                        <p:tav tm="0">
                                          <p:val>
                                            <p:strVal val="#ppt_y+#ppt_h*1.125000"/>
                                          </p:val>
                                        </p:tav>
                                        <p:tav tm="100000">
                                          <p:val>
                                            <p:strVal val="#ppt_y"/>
                                          </p:val>
                                        </p:tav>
                                      </p:tavLst>
                                    </p:anim>
                                    <p:animEffect transition="in" filter="wipe(up)">
                                      <p:cBhvr>
                                        <p:cTn id="20" dur="500"/>
                                        <p:tgtEl>
                                          <p:spTgt spid="14"/>
                                        </p:tgtEl>
                                      </p:cBhvr>
                                    </p:animEffect>
                                  </p:childTnLst>
                                </p:cTn>
                              </p:par>
                            </p:childTnLst>
                          </p:cTn>
                        </p:par>
                        <p:par>
                          <p:cTn id="21" fill="hold">
                            <p:stCondLst>
                              <p:cond delay="500"/>
                            </p:stCondLst>
                            <p:childTnLst>
                              <p:par>
                                <p:cTn id="22" presetID="9"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dissolve">
                                      <p:cBhvr>
                                        <p:cTn id="24" dur="1000"/>
                                        <p:tgtEl>
                                          <p:spTgt spid="8"/>
                                        </p:tgtEl>
                                      </p:cBhvr>
                                    </p:animEffect>
                                  </p:childTnLst>
                                </p:cTn>
                              </p:par>
                            </p:childTnLst>
                          </p:cTn>
                        </p:par>
                        <p:par>
                          <p:cTn id="25" fill="hold">
                            <p:stCondLst>
                              <p:cond delay="1500"/>
                            </p:stCondLst>
                            <p:childTnLst>
                              <p:par>
                                <p:cTn id="26" presetID="6" presetClass="entr" presetSubtype="16"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4" grpId="0"/>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BA8D1F01-7AA2-234D-A68F-67E666968BEC}"/>
              </a:ext>
            </a:extLst>
          </p:cNvPr>
          <p:cNvSpPr/>
          <p:nvPr/>
        </p:nvSpPr>
        <p:spPr>
          <a:xfrm>
            <a:off x="0" y="0"/>
            <a:ext cx="2100649"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a:extLst>
              <a:ext uri="{FF2B5EF4-FFF2-40B4-BE49-F238E27FC236}">
                <a16:creationId xmlns:a16="http://schemas.microsoft.com/office/drawing/2014/main" id="{BFB71E2A-F918-5144-AAC4-04E27D40F336}"/>
              </a:ext>
            </a:extLst>
          </p:cNvPr>
          <p:cNvSpPr/>
          <p:nvPr/>
        </p:nvSpPr>
        <p:spPr>
          <a:xfrm>
            <a:off x="10638724" y="6011170"/>
            <a:ext cx="1375720"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Diagrama&#10;&#10;Descripción generada automáticamente">
            <a:extLst>
              <a:ext uri="{FF2B5EF4-FFF2-40B4-BE49-F238E27FC236}">
                <a16:creationId xmlns:a16="http://schemas.microsoft.com/office/drawing/2014/main" id="{63D3D8C0-AA1A-A845-86E3-3E7381F96E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260574">
            <a:off x="-18850" y="626396"/>
            <a:ext cx="5520911" cy="5428279"/>
          </a:xfrm>
          <a:prstGeom prst="rect">
            <a:avLst/>
          </a:prstGeom>
        </p:spPr>
      </p:pic>
      <p:grpSp>
        <p:nvGrpSpPr>
          <p:cNvPr id="28" name="Grupo 27">
            <a:extLst>
              <a:ext uri="{FF2B5EF4-FFF2-40B4-BE49-F238E27FC236}">
                <a16:creationId xmlns:a16="http://schemas.microsoft.com/office/drawing/2014/main" id="{4CCD359A-1F33-3F4D-8539-8622C309A3DB}"/>
              </a:ext>
            </a:extLst>
          </p:cNvPr>
          <p:cNvGrpSpPr/>
          <p:nvPr/>
        </p:nvGrpSpPr>
        <p:grpSpPr>
          <a:xfrm>
            <a:off x="4215111" y="1112970"/>
            <a:ext cx="7799333" cy="3590347"/>
            <a:chOff x="4052047" y="640518"/>
            <a:chExt cx="7799333" cy="3590347"/>
          </a:xfrm>
        </p:grpSpPr>
        <p:grpSp>
          <p:nvGrpSpPr>
            <p:cNvPr id="27" name="Grupo 26">
              <a:extLst>
                <a:ext uri="{FF2B5EF4-FFF2-40B4-BE49-F238E27FC236}">
                  <a16:creationId xmlns:a16="http://schemas.microsoft.com/office/drawing/2014/main" id="{78DC0840-0C53-E843-8E9F-B9F1B0401826}"/>
                </a:ext>
              </a:extLst>
            </p:cNvPr>
            <p:cNvGrpSpPr/>
            <p:nvPr/>
          </p:nvGrpSpPr>
          <p:grpSpPr>
            <a:xfrm>
              <a:off x="8309700" y="640518"/>
              <a:ext cx="3541680" cy="3590347"/>
              <a:chOff x="8309700" y="640518"/>
              <a:chExt cx="3541680" cy="3590347"/>
            </a:xfrm>
          </p:grpSpPr>
          <p:grpSp>
            <p:nvGrpSpPr>
              <p:cNvPr id="16" name="Grupo 15">
                <a:extLst>
                  <a:ext uri="{FF2B5EF4-FFF2-40B4-BE49-F238E27FC236}">
                    <a16:creationId xmlns:a16="http://schemas.microsoft.com/office/drawing/2014/main" id="{481F581A-9037-4A4C-A9A2-7E3E7BBAC6E5}"/>
                  </a:ext>
                </a:extLst>
              </p:cNvPr>
              <p:cNvGrpSpPr/>
              <p:nvPr/>
            </p:nvGrpSpPr>
            <p:grpSpPr>
              <a:xfrm>
                <a:off x="8309700" y="640518"/>
                <a:ext cx="3541680" cy="1776617"/>
                <a:chOff x="6182644" y="640517"/>
                <a:chExt cx="3541680" cy="1776617"/>
              </a:xfrm>
            </p:grpSpPr>
            <p:pic>
              <p:nvPicPr>
                <p:cNvPr id="12" name="Imagen 11">
                  <a:extLst>
                    <a:ext uri="{FF2B5EF4-FFF2-40B4-BE49-F238E27FC236}">
                      <a16:creationId xmlns:a16="http://schemas.microsoft.com/office/drawing/2014/main" id="{FE525F67-1478-7740-B820-F20130F9AC2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3206" t="17430" b="8690"/>
                <a:stretch/>
              </p:blipFill>
              <p:spPr>
                <a:xfrm>
                  <a:off x="6182644" y="887261"/>
                  <a:ext cx="3541680" cy="1529873"/>
                </a:xfrm>
                <a:prstGeom prst="rect">
                  <a:avLst/>
                </a:prstGeom>
                <a:ln>
                  <a:noFill/>
                </a:ln>
                <a:effectLst>
                  <a:outerShdw blurRad="292100" dist="139700" dir="2700000" algn="tl" rotWithShape="0">
                    <a:srgbClr val="333333">
                      <a:alpha val="65000"/>
                    </a:srgbClr>
                  </a:outerShdw>
                </a:effectLst>
              </p:spPr>
            </p:pic>
            <p:sp>
              <p:nvSpPr>
                <p:cNvPr id="15" name="CuadroTexto 14">
                  <a:extLst>
                    <a:ext uri="{FF2B5EF4-FFF2-40B4-BE49-F238E27FC236}">
                      <a16:creationId xmlns:a16="http://schemas.microsoft.com/office/drawing/2014/main" id="{AFBAADF9-8ED0-6944-884E-8FE64B93C1CC}"/>
                    </a:ext>
                  </a:extLst>
                </p:cNvPr>
                <p:cNvSpPr txBox="1"/>
                <p:nvPr/>
              </p:nvSpPr>
              <p:spPr>
                <a:xfrm>
                  <a:off x="7603324" y="640517"/>
                  <a:ext cx="927652" cy="276999"/>
                </a:xfrm>
                <a:prstGeom prst="rect">
                  <a:avLst/>
                </a:prstGeom>
                <a:noFill/>
              </p:spPr>
              <p:txBody>
                <a:bodyPr wrap="square" rtlCol="0">
                  <a:spAutoFit/>
                </a:bodyPr>
                <a:lstStyle/>
                <a:p>
                  <a:r>
                    <a:rPr lang="es-ES" sz="1200" dirty="0">
                      <a:solidFill>
                        <a:srgbClr val="B09636"/>
                      </a:solidFill>
                    </a:rPr>
                    <a:t>LIBIPILL</a:t>
                  </a:r>
                </a:p>
              </p:txBody>
            </p:sp>
          </p:grpSp>
          <p:grpSp>
            <p:nvGrpSpPr>
              <p:cNvPr id="19" name="Grupo 18">
                <a:extLst>
                  <a:ext uri="{FF2B5EF4-FFF2-40B4-BE49-F238E27FC236}">
                    <a16:creationId xmlns:a16="http://schemas.microsoft.com/office/drawing/2014/main" id="{41D63CB5-AF64-8A43-9FA8-DA5280BBB2FF}"/>
                  </a:ext>
                </a:extLst>
              </p:cNvPr>
              <p:cNvGrpSpPr/>
              <p:nvPr/>
            </p:nvGrpSpPr>
            <p:grpSpPr>
              <a:xfrm>
                <a:off x="8518906" y="2417135"/>
                <a:ext cx="3123268" cy="1813730"/>
                <a:chOff x="9443460" y="610263"/>
                <a:chExt cx="3123268" cy="1813730"/>
              </a:xfrm>
            </p:grpSpPr>
            <p:pic>
              <p:nvPicPr>
                <p:cNvPr id="14" name="Imagen 13">
                  <a:extLst>
                    <a:ext uri="{FF2B5EF4-FFF2-40B4-BE49-F238E27FC236}">
                      <a16:creationId xmlns:a16="http://schemas.microsoft.com/office/drawing/2014/main" id="{72CC7D23-E92F-CD49-A287-6DCB9C27E95D}"/>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t="18308" r="2515" b="9219"/>
                <a:stretch/>
              </p:blipFill>
              <p:spPr>
                <a:xfrm>
                  <a:off x="9443460" y="887263"/>
                  <a:ext cx="3123268" cy="1536730"/>
                </a:xfrm>
                <a:prstGeom prst="rect">
                  <a:avLst/>
                </a:prstGeom>
                <a:ln>
                  <a:noFill/>
                </a:ln>
                <a:effectLst>
                  <a:outerShdw blurRad="292100" dist="139700" dir="2700000" algn="tl" rotWithShape="0">
                    <a:srgbClr val="333333">
                      <a:alpha val="65000"/>
                    </a:srgbClr>
                  </a:outerShdw>
                </a:effectLst>
              </p:spPr>
            </p:pic>
            <p:sp>
              <p:nvSpPr>
                <p:cNvPr id="18" name="CuadroTexto 17">
                  <a:extLst>
                    <a:ext uri="{FF2B5EF4-FFF2-40B4-BE49-F238E27FC236}">
                      <a16:creationId xmlns:a16="http://schemas.microsoft.com/office/drawing/2014/main" id="{5AFF1043-E8FD-AE4C-9C3B-911E591BF002}"/>
                    </a:ext>
                  </a:extLst>
                </p:cNvPr>
                <p:cNvSpPr txBox="1"/>
                <p:nvPr/>
              </p:nvSpPr>
              <p:spPr>
                <a:xfrm>
                  <a:off x="10548235" y="610263"/>
                  <a:ext cx="927652" cy="276999"/>
                </a:xfrm>
                <a:prstGeom prst="rect">
                  <a:avLst/>
                </a:prstGeom>
                <a:noFill/>
              </p:spPr>
              <p:txBody>
                <a:bodyPr wrap="square" rtlCol="0">
                  <a:spAutoFit/>
                </a:bodyPr>
                <a:lstStyle/>
                <a:p>
                  <a:r>
                    <a:rPr lang="es-ES" sz="1200" dirty="0">
                      <a:solidFill>
                        <a:srgbClr val="8F4898"/>
                      </a:solidFill>
                    </a:rPr>
                    <a:t>LIBIDOBS</a:t>
                  </a:r>
                </a:p>
              </p:txBody>
            </p:sp>
          </p:grpSp>
        </p:grpSp>
        <p:grpSp>
          <p:nvGrpSpPr>
            <p:cNvPr id="25" name="Grupo 24">
              <a:extLst>
                <a:ext uri="{FF2B5EF4-FFF2-40B4-BE49-F238E27FC236}">
                  <a16:creationId xmlns:a16="http://schemas.microsoft.com/office/drawing/2014/main" id="{2A0738A6-B990-3A45-8D58-80E1B648B489}"/>
                </a:ext>
              </a:extLst>
            </p:cNvPr>
            <p:cNvGrpSpPr/>
            <p:nvPr/>
          </p:nvGrpSpPr>
          <p:grpSpPr>
            <a:xfrm>
              <a:off x="5349240" y="926818"/>
              <a:ext cx="6096000" cy="2044761"/>
              <a:chOff x="5349240" y="926818"/>
              <a:chExt cx="6096000" cy="2044761"/>
            </a:xfrm>
          </p:grpSpPr>
          <p:sp>
            <p:nvSpPr>
              <p:cNvPr id="21" name="Rectángulo 20">
                <a:extLst>
                  <a:ext uri="{FF2B5EF4-FFF2-40B4-BE49-F238E27FC236}">
                    <a16:creationId xmlns:a16="http://schemas.microsoft.com/office/drawing/2014/main" id="{069430A5-3404-4544-8B5C-BADE90F67396}"/>
                  </a:ext>
                </a:extLst>
              </p:cNvPr>
              <p:cNvSpPr/>
              <p:nvPr/>
            </p:nvSpPr>
            <p:spPr>
              <a:xfrm>
                <a:off x="5349240" y="926818"/>
                <a:ext cx="6096000" cy="1754326"/>
              </a:xfrm>
              <a:prstGeom prst="rect">
                <a:avLst/>
              </a:prstGeom>
            </p:spPr>
            <p:txBody>
              <a:bodyPr>
                <a:spAutoFit/>
              </a:bodyPr>
              <a:lstStyle/>
              <a:p>
                <a:pPr>
                  <a:lnSpc>
                    <a:spcPct val="100000"/>
                  </a:lnSpc>
                </a:pPr>
                <a:r>
                  <a:rPr lang="fr-FR" b="1" i="1" dirty="0">
                    <a:solidFill>
                      <a:schemeClr val="accent4">
                        <a:lumMod val="75000"/>
                      </a:schemeClr>
                    </a:solidFill>
                    <a:latin typeface="Gotham Book" panose="02000603040000020004" pitchFamily="2" charset="0"/>
                  </a:rPr>
                  <a:t>Trigonella </a:t>
                </a:r>
                <a:r>
                  <a:rPr lang="fr-FR" b="1" i="1" dirty="0" err="1">
                    <a:solidFill>
                      <a:schemeClr val="accent4">
                        <a:lumMod val="75000"/>
                      </a:schemeClr>
                    </a:solidFill>
                    <a:latin typeface="Gotham Book" panose="02000603040000020004" pitchFamily="2" charset="0"/>
                  </a:rPr>
                  <a:t>foenum-graecum</a:t>
                </a:r>
                <a:endParaRPr lang="fr-FR" b="1" i="1" dirty="0">
                  <a:solidFill>
                    <a:schemeClr val="accent4">
                      <a:lumMod val="75000"/>
                    </a:schemeClr>
                  </a:solidFill>
                  <a:latin typeface="Gotham Book" panose="02000603040000020004" pitchFamily="2" charset="0"/>
                </a:endParaRPr>
              </a:p>
              <a:p>
                <a:pPr>
                  <a:lnSpc>
                    <a:spcPct val="100000"/>
                  </a:lnSpc>
                </a:pPr>
                <a:r>
                  <a:rPr lang="fr-FR" b="1" i="1" dirty="0" err="1">
                    <a:solidFill>
                      <a:schemeClr val="accent4">
                        <a:lumMod val="75000"/>
                      </a:schemeClr>
                    </a:solidFill>
                    <a:latin typeface="Gotham Book" panose="02000603040000020004" pitchFamily="2" charset="0"/>
                    <a:sym typeface="Wingdings" panose="05000000000000000000" pitchFamily="2" charset="2"/>
                  </a:rPr>
                  <a:t>Damiana</a:t>
                </a:r>
                <a:endParaRPr lang="fr-FR" b="1" i="1" dirty="0">
                  <a:solidFill>
                    <a:schemeClr val="accent4">
                      <a:lumMod val="75000"/>
                    </a:schemeClr>
                  </a:solidFill>
                  <a:latin typeface="Gotham Book" panose="02000603040000020004" pitchFamily="2" charset="0"/>
                  <a:sym typeface="Wingdings" panose="05000000000000000000" pitchFamily="2" charset="2"/>
                </a:endParaRPr>
              </a:p>
              <a:p>
                <a:pPr>
                  <a:lnSpc>
                    <a:spcPct val="100000"/>
                  </a:lnSpc>
                </a:pPr>
                <a:r>
                  <a:rPr lang="fr-FR" b="1" i="1" dirty="0" err="1">
                    <a:solidFill>
                      <a:schemeClr val="accent4">
                        <a:lumMod val="75000"/>
                      </a:schemeClr>
                    </a:solidFill>
                    <a:latin typeface="Gotham Book" panose="02000603040000020004" pitchFamily="2" charset="0"/>
                  </a:rPr>
                  <a:t>Tribulus</a:t>
                </a:r>
                <a:r>
                  <a:rPr lang="fr-FR" b="1" i="1" dirty="0">
                    <a:solidFill>
                      <a:schemeClr val="accent4">
                        <a:lumMod val="75000"/>
                      </a:schemeClr>
                    </a:solidFill>
                    <a:latin typeface="Gotham Book" panose="02000603040000020004" pitchFamily="2" charset="0"/>
                  </a:rPr>
                  <a:t> </a:t>
                </a:r>
                <a:r>
                  <a:rPr lang="fr-FR" b="1" i="1" dirty="0" err="1">
                    <a:solidFill>
                      <a:schemeClr val="accent4">
                        <a:lumMod val="75000"/>
                      </a:schemeClr>
                    </a:solidFill>
                    <a:latin typeface="Gotham Book" panose="02000603040000020004" pitchFamily="2" charset="0"/>
                  </a:rPr>
                  <a:t>terrestris</a:t>
                </a:r>
                <a:endParaRPr lang="fr-FR" b="1" i="1" dirty="0">
                  <a:solidFill>
                    <a:schemeClr val="accent4">
                      <a:lumMod val="75000"/>
                    </a:schemeClr>
                  </a:solidFill>
                  <a:latin typeface="Gotham Book" panose="02000603040000020004" pitchFamily="2" charset="0"/>
                </a:endParaRPr>
              </a:p>
              <a:p>
                <a:pPr>
                  <a:lnSpc>
                    <a:spcPct val="100000"/>
                  </a:lnSpc>
                </a:pPr>
                <a:r>
                  <a:rPr lang="fr-FR" b="1" i="1" dirty="0" err="1">
                    <a:solidFill>
                      <a:schemeClr val="accent4">
                        <a:lumMod val="75000"/>
                      </a:schemeClr>
                    </a:solidFill>
                    <a:latin typeface="Gotham Book" panose="02000603040000020004" pitchFamily="2" charset="0"/>
                  </a:rPr>
                  <a:t>Fitosomas</a:t>
                </a:r>
                <a:r>
                  <a:rPr lang="fr-FR" b="1" i="1" dirty="0">
                    <a:solidFill>
                      <a:schemeClr val="accent4">
                        <a:lumMod val="75000"/>
                      </a:schemeClr>
                    </a:solidFill>
                    <a:latin typeface="Gotham Book" panose="02000603040000020004" pitchFamily="2" charset="0"/>
                  </a:rPr>
                  <a:t> de Ginkgo </a:t>
                </a:r>
                <a:r>
                  <a:rPr lang="fr-FR" b="1" i="1" dirty="0" err="1">
                    <a:solidFill>
                      <a:schemeClr val="accent4">
                        <a:lumMod val="75000"/>
                      </a:schemeClr>
                    </a:solidFill>
                    <a:latin typeface="Gotham Book" panose="02000603040000020004" pitchFamily="2" charset="0"/>
                  </a:rPr>
                  <a:t>biloba</a:t>
                </a:r>
                <a:endParaRPr lang="fr-FR" b="1" i="1" dirty="0">
                  <a:solidFill>
                    <a:schemeClr val="accent4">
                      <a:lumMod val="75000"/>
                    </a:schemeClr>
                  </a:solidFill>
                  <a:latin typeface="Gotham Book" panose="02000603040000020004" pitchFamily="2" charset="0"/>
                </a:endParaRPr>
              </a:p>
              <a:p>
                <a:pPr>
                  <a:lnSpc>
                    <a:spcPct val="100000"/>
                  </a:lnSpc>
                </a:pPr>
                <a:endParaRPr lang="fr-FR" b="1" i="1" dirty="0">
                  <a:solidFill>
                    <a:schemeClr val="accent4">
                      <a:lumMod val="75000"/>
                    </a:schemeClr>
                  </a:solidFill>
                  <a:latin typeface="Gotham Book" panose="02000603040000020004" pitchFamily="2" charset="0"/>
                </a:endParaRPr>
              </a:p>
              <a:p>
                <a:pPr>
                  <a:lnSpc>
                    <a:spcPct val="100000"/>
                  </a:lnSpc>
                </a:pPr>
                <a:endParaRPr lang="fr-FR" b="1" i="1" dirty="0">
                  <a:solidFill>
                    <a:schemeClr val="accent4">
                      <a:lumMod val="75000"/>
                    </a:schemeClr>
                  </a:solidFill>
                  <a:latin typeface="Gotham Book" panose="02000603040000020004" pitchFamily="2" charset="0"/>
                </a:endParaRPr>
              </a:p>
            </p:txBody>
          </p:sp>
          <p:sp>
            <p:nvSpPr>
              <p:cNvPr id="23" name="Rectángulo 22">
                <a:extLst>
                  <a:ext uri="{FF2B5EF4-FFF2-40B4-BE49-F238E27FC236}">
                    <a16:creationId xmlns:a16="http://schemas.microsoft.com/office/drawing/2014/main" id="{4F2A2B61-9CEE-5148-8C55-CDEA6E2C52B9}"/>
                  </a:ext>
                </a:extLst>
              </p:cNvPr>
              <p:cNvSpPr/>
              <p:nvPr/>
            </p:nvSpPr>
            <p:spPr>
              <a:xfrm>
                <a:off x="5361348" y="2048249"/>
                <a:ext cx="2811191" cy="923330"/>
              </a:xfrm>
              <a:prstGeom prst="rect">
                <a:avLst/>
              </a:prstGeom>
            </p:spPr>
            <p:txBody>
              <a:bodyPr wrap="square">
                <a:spAutoFit/>
              </a:bodyPr>
              <a:lstStyle/>
              <a:p>
                <a:r>
                  <a:rPr lang="fr-FR" b="1" i="1" dirty="0">
                    <a:solidFill>
                      <a:schemeClr val="accent4">
                        <a:lumMod val="75000"/>
                      </a:schemeClr>
                    </a:solidFill>
                    <a:latin typeface="Gotham Book" panose="02000603040000020004" pitchFamily="2" charset="0"/>
                  </a:rPr>
                  <a:t>Humulus </a:t>
                </a:r>
                <a:r>
                  <a:rPr lang="fr-FR" b="1" i="1" dirty="0" err="1">
                    <a:solidFill>
                      <a:schemeClr val="accent4">
                        <a:lumMod val="75000"/>
                      </a:schemeClr>
                    </a:solidFill>
                    <a:latin typeface="Gotham Book" panose="02000603040000020004" pitchFamily="2" charset="0"/>
                  </a:rPr>
                  <a:t>lupulus</a:t>
                </a:r>
                <a:r>
                  <a:rPr lang="fr-FR" b="1" i="1" dirty="0">
                    <a:solidFill>
                      <a:schemeClr val="accent4">
                        <a:lumMod val="75000"/>
                      </a:schemeClr>
                    </a:solidFill>
                    <a:latin typeface="Gotham Book" panose="02000603040000020004" pitchFamily="2" charset="0"/>
                  </a:rPr>
                  <a:t> L.</a:t>
                </a:r>
              </a:p>
              <a:p>
                <a:r>
                  <a:rPr lang="fr-FR" b="1" i="1" dirty="0" err="1">
                    <a:solidFill>
                      <a:schemeClr val="accent4">
                        <a:lumMod val="75000"/>
                      </a:schemeClr>
                    </a:solidFill>
                    <a:latin typeface="Gotham Book" panose="02000603040000020004" pitchFamily="2" charset="0"/>
                  </a:rPr>
                  <a:t>Cimicifuga</a:t>
                </a:r>
                <a:r>
                  <a:rPr lang="fr-FR" b="1" i="1" dirty="0">
                    <a:solidFill>
                      <a:schemeClr val="accent4">
                        <a:lumMod val="75000"/>
                      </a:schemeClr>
                    </a:solidFill>
                    <a:latin typeface="Gotham Book" panose="02000603040000020004" pitchFamily="2" charset="0"/>
                  </a:rPr>
                  <a:t> </a:t>
                </a:r>
                <a:r>
                  <a:rPr lang="fr-FR" b="1" i="1" dirty="0" err="1">
                    <a:solidFill>
                      <a:schemeClr val="accent4">
                        <a:lumMod val="75000"/>
                      </a:schemeClr>
                    </a:solidFill>
                    <a:latin typeface="Gotham Book" panose="02000603040000020004" pitchFamily="2" charset="0"/>
                  </a:rPr>
                  <a:t>racemosa</a:t>
                </a:r>
                <a:endParaRPr lang="fr-FR" b="1" i="1" dirty="0">
                  <a:solidFill>
                    <a:schemeClr val="accent4">
                      <a:lumMod val="75000"/>
                    </a:schemeClr>
                  </a:solidFill>
                  <a:latin typeface="Gotham Book" panose="02000603040000020004" pitchFamily="2" charset="0"/>
                </a:endParaRPr>
              </a:p>
              <a:p>
                <a:r>
                  <a:rPr lang="fr-FR" b="1" i="1" dirty="0" err="1">
                    <a:solidFill>
                      <a:schemeClr val="accent4">
                        <a:lumMod val="75000"/>
                      </a:schemeClr>
                    </a:solidFill>
                    <a:latin typeface="Gotham Book" panose="02000603040000020004" pitchFamily="2" charset="0"/>
                  </a:rPr>
                  <a:t>Vitaminas</a:t>
                </a:r>
                <a:r>
                  <a:rPr lang="fr-FR" b="1" i="1" dirty="0">
                    <a:solidFill>
                      <a:schemeClr val="accent4">
                        <a:lumMod val="75000"/>
                      </a:schemeClr>
                    </a:solidFill>
                    <a:latin typeface="Gotham Book" panose="02000603040000020004" pitchFamily="2" charset="0"/>
                  </a:rPr>
                  <a:t> D. Grupo B</a:t>
                </a:r>
              </a:p>
            </p:txBody>
          </p:sp>
        </p:grpSp>
        <p:cxnSp>
          <p:nvCxnSpPr>
            <p:cNvPr id="7" name="Conector recto de flecha 6">
              <a:extLst>
                <a:ext uri="{FF2B5EF4-FFF2-40B4-BE49-F238E27FC236}">
                  <a16:creationId xmlns:a16="http://schemas.microsoft.com/office/drawing/2014/main" id="{0B73125A-A98B-5F49-9CA1-D41D598E81CB}"/>
                </a:ext>
              </a:extLst>
            </p:cNvPr>
            <p:cNvCxnSpPr>
              <a:cxnSpLocks/>
            </p:cNvCxnSpPr>
            <p:nvPr/>
          </p:nvCxnSpPr>
          <p:spPr>
            <a:xfrm>
              <a:off x="4052047" y="1179589"/>
              <a:ext cx="1297193" cy="0"/>
            </a:xfrm>
            <a:prstGeom prst="straightConnector1">
              <a:avLst/>
            </a:prstGeom>
            <a:ln w="28575">
              <a:solidFill>
                <a:srgbClr val="8F4898"/>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Grupo 28">
            <a:extLst>
              <a:ext uri="{FF2B5EF4-FFF2-40B4-BE49-F238E27FC236}">
                <a16:creationId xmlns:a16="http://schemas.microsoft.com/office/drawing/2014/main" id="{47171717-423A-D746-A041-ACAED194B330}"/>
              </a:ext>
            </a:extLst>
          </p:cNvPr>
          <p:cNvGrpSpPr/>
          <p:nvPr/>
        </p:nvGrpSpPr>
        <p:grpSpPr>
          <a:xfrm>
            <a:off x="4969945" y="3532756"/>
            <a:ext cx="4415634" cy="2487570"/>
            <a:chOff x="4969945" y="3532756"/>
            <a:chExt cx="4415634" cy="2487570"/>
          </a:xfrm>
        </p:grpSpPr>
        <p:cxnSp>
          <p:nvCxnSpPr>
            <p:cNvPr id="5" name="Conector recto de flecha 4">
              <a:extLst>
                <a:ext uri="{FF2B5EF4-FFF2-40B4-BE49-F238E27FC236}">
                  <a16:creationId xmlns:a16="http://schemas.microsoft.com/office/drawing/2014/main" id="{1C73DA88-3483-7D4D-B4DD-A5C980023962}"/>
                </a:ext>
              </a:extLst>
            </p:cNvPr>
            <p:cNvCxnSpPr>
              <a:cxnSpLocks/>
            </p:cNvCxnSpPr>
            <p:nvPr/>
          </p:nvCxnSpPr>
          <p:spPr>
            <a:xfrm>
              <a:off x="4969945" y="3532756"/>
              <a:ext cx="1520034" cy="1450724"/>
            </a:xfrm>
            <a:prstGeom prst="straightConnector1">
              <a:avLst/>
            </a:prstGeom>
            <a:ln w="28575">
              <a:solidFill>
                <a:srgbClr val="8F4898"/>
              </a:solidFill>
              <a:tailEnd type="triangle"/>
            </a:ln>
          </p:spPr>
          <p:style>
            <a:lnRef idx="1">
              <a:schemeClr val="accent1"/>
            </a:lnRef>
            <a:fillRef idx="0">
              <a:schemeClr val="accent1"/>
            </a:fillRef>
            <a:effectRef idx="0">
              <a:schemeClr val="accent1"/>
            </a:effectRef>
            <a:fontRef idx="minor">
              <a:schemeClr val="tx1"/>
            </a:fontRef>
          </p:style>
        </p:cxnSp>
        <p:sp>
          <p:nvSpPr>
            <p:cNvPr id="26" name="CuadroTexto 25">
              <a:extLst>
                <a:ext uri="{FF2B5EF4-FFF2-40B4-BE49-F238E27FC236}">
                  <a16:creationId xmlns:a16="http://schemas.microsoft.com/office/drawing/2014/main" id="{AED6B042-8F26-894F-8714-1687218C2E93}"/>
                </a:ext>
              </a:extLst>
            </p:cNvPr>
            <p:cNvSpPr txBox="1"/>
            <p:nvPr/>
          </p:nvSpPr>
          <p:spPr>
            <a:xfrm>
              <a:off x="6489979" y="4819997"/>
              <a:ext cx="2895600" cy="1200329"/>
            </a:xfrm>
            <a:prstGeom prst="rect">
              <a:avLst/>
            </a:prstGeom>
            <a:noFill/>
          </p:spPr>
          <p:txBody>
            <a:bodyPr wrap="square" rtlCol="0">
              <a:spAutoFit/>
            </a:bodyPr>
            <a:lstStyle/>
            <a:p>
              <a:pPr>
                <a:lnSpc>
                  <a:spcPct val="100000"/>
                </a:lnSpc>
              </a:pPr>
              <a:r>
                <a:rPr lang="fr-FR" b="1" i="1" dirty="0">
                  <a:solidFill>
                    <a:srgbClr val="8F4898"/>
                  </a:solidFill>
                  <a:latin typeface="Gotham Book" panose="02000603040000020004" pitchFamily="2" charset="0"/>
                </a:rPr>
                <a:t>Trigonella </a:t>
              </a:r>
              <a:r>
                <a:rPr lang="fr-FR" b="1" i="1" dirty="0" err="1">
                  <a:solidFill>
                    <a:srgbClr val="8F4898"/>
                  </a:solidFill>
                  <a:latin typeface="Gotham Book" panose="02000603040000020004" pitchFamily="2" charset="0"/>
                </a:rPr>
                <a:t>foenum-graecum</a:t>
              </a:r>
              <a:endParaRPr lang="fr-FR" b="1" i="1" dirty="0">
                <a:solidFill>
                  <a:srgbClr val="8F4898"/>
                </a:solidFill>
                <a:latin typeface="Gotham Book" panose="02000603040000020004" pitchFamily="2" charset="0"/>
              </a:endParaRPr>
            </a:p>
            <a:p>
              <a:pPr>
                <a:lnSpc>
                  <a:spcPct val="100000"/>
                </a:lnSpc>
              </a:pPr>
              <a:r>
                <a:rPr lang="fr-FR" b="1" i="1" dirty="0" err="1">
                  <a:solidFill>
                    <a:srgbClr val="8F4898"/>
                  </a:solidFill>
                  <a:latin typeface="Gotham Book" panose="02000603040000020004" pitchFamily="2" charset="0"/>
                </a:rPr>
                <a:t>Tribulus</a:t>
              </a:r>
              <a:r>
                <a:rPr lang="fr-FR" b="1" i="1" dirty="0">
                  <a:solidFill>
                    <a:srgbClr val="8F4898"/>
                  </a:solidFill>
                  <a:latin typeface="Gotham Book" panose="02000603040000020004" pitchFamily="2" charset="0"/>
                </a:rPr>
                <a:t> </a:t>
              </a:r>
              <a:r>
                <a:rPr lang="fr-FR" b="1" i="1" dirty="0" err="1">
                  <a:solidFill>
                    <a:srgbClr val="8F4898"/>
                  </a:solidFill>
                  <a:latin typeface="Gotham Book" panose="02000603040000020004" pitchFamily="2" charset="0"/>
                </a:rPr>
                <a:t>terrestris</a:t>
              </a:r>
              <a:endParaRPr lang="fr-FR" b="1" i="1" dirty="0">
                <a:solidFill>
                  <a:srgbClr val="8F4898"/>
                </a:solidFill>
                <a:latin typeface="Gotham Book" panose="02000603040000020004" pitchFamily="2" charset="0"/>
              </a:endParaRPr>
            </a:p>
            <a:p>
              <a:pPr>
                <a:lnSpc>
                  <a:spcPct val="100000"/>
                </a:lnSpc>
              </a:pPr>
              <a:r>
                <a:rPr lang="fr-FR" b="1" i="1" dirty="0" err="1">
                  <a:solidFill>
                    <a:srgbClr val="8F4898"/>
                  </a:solidFill>
                  <a:latin typeface="Gotham Book" panose="02000603040000020004" pitchFamily="2" charset="0"/>
                </a:rPr>
                <a:t>Vitaminas</a:t>
              </a:r>
              <a:r>
                <a:rPr lang="fr-FR" b="1" i="1" dirty="0">
                  <a:solidFill>
                    <a:srgbClr val="8F4898"/>
                  </a:solidFill>
                  <a:latin typeface="Gotham Book" panose="02000603040000020004" pitchFamily="2" charset="0"/>
                </a:rPr>
                <a:t> D. Grupo B</a:t>
              </a:r>
            </a:p>
            <a:p>
              <a:pPr>
                <a:lnSpc>
                  <a:spcPct val="100000"/>
                </a:lnSpc>
              </a:pPr>
              <a:r>
                <a:rPr lang="fr-FR" b="1" i="1" dirty="0" err="1">
                  <a:solidFill>
                    <a:srgbClr val="8F4898"/>
                  </a:solidFill>
                  <a:latin typeface="Gotham Book" panose="02000603040000020004" pitchFamily="2" charset="0"/>
                </a:rPr>
                <a:t>Selenio</a:t>
              </a:r>
              <a:endParaRPr lang="fr-FR" b="1" i="1" dirty="0">
                <a:solidFill>
                  <a:srgbClr val="8F4898"/>
                </a:solidFill>
                <a:latin typeface="Gotham Book" panose="02000603040000020004" pitchFamily="2" charset="0"/>
              </a:endParaRPr>
            </a:p>
          </p:txBody>
        </p:sp>
      </p:grpSp>
      <p:sp>
        <p:nvSpPr>
          <p:cNvPr id="30" name="CuadroTexto 29">
            <a:extLst>
              <a:ext uri="{FF2B5EF4-FFF2-40B4-BE49-F238E27FC236}">
                <a16:creationId xmlns:a16="http://schemas.microsoft.com/office/drawing/2014/main" id="{631A40E6-EFF9-2A49-BE30-652C8B346F26}"/>
              </a:ext>
            </a:extLst>
          </p:cNvPr>
          <p:cNvSpPr txBox="1"/>
          <p:nvPr/>
        </p:nvSpPr>
        <p:spPr>
          <a:xfrm>
            <a:off x="1914704" y="41133"/>
            <a:ext cx="8362591" cy="523220"/>
          </a:xfrm>
          <a:prstGeom prst="rect">
            <a:avLst/>
          </a:prstGeom>
          <a:noFill/>
        </p:spPr>
        <p:txBody>
          <a:bodyPr wrap="square" rtlCol="0">
            <a:spAutoFit/>
          </a:bodyPr>
          <a:lstStyle/>
          <a:p>
            <a:pPr algn="ctr"/>
            <a:r>
              <a:rPr lang="es-ES" sz="2800" spc="300" dirty="0">
                <a:solidFill>
                  <a:srgbClr val="8F4898"/>
                </a:solidFill>
              </a:rPr>
              <a:t>MANEJO INTEGRAL EN MENOPAUSIA </a:t>
            </a:r>
          </a:p>
        </p:txBody>
      </p:sp>
      <p:grpSp>
        <p:nvGrpSpPr>
          <p:cNvPr id="34" name="Grupo 33">
            <a:extLst>
              <a:ext uri="{FF2B5EF4-FFF2-40B4-BE49-F238E27FC236}">
                <a16:creationId xmlns:a16="http://schemas.microsoft.com/office/drawing/2014/main" id="{2B604CA7-98A4-C649-BB98-326041C3BF25}"/>
              </a:ext>
            </a:extLst>
          </p:cNvPr>
          <p:cNvGrpSpPr/>
          <p:nvPr/>
        </p:nvGrpSpPr>
        <p:grpSpPr>
          <a:xfrm>
            <a:off x="9893444" y="260367"/>
            <a:ext cx="2100649" cy="632307"/>
            <a:chOff x="10521387" y="346868"/>
            <a:chExt cx="1483213" cy="632307"/>
          </a:xfrm>
        </p:grpSpPr>
        <p:sp>
          <p:nvSpPr>
            <p:cNvPr id="35" name="Rectángulo: esquinas redondeadas 26">
              <a:extLst>
                <a:ext uri="{FF2B5EF4-FFF2-40B4-BE49-F238E27FC236}">
                  <a16:creationId xmlns:a16="http://schemas.microsoft.com/office/drawing/2014/main" id="{E3B959CE-CDC8-3F44-82E9-9531B7A1A22E}"/>
                </a:ext>
              </a:extLst>
            </p:cNvPr>
            <p:cNvSpPr/>
            <p:nvPr/>
          </p:nvSpPr>
          <p:spPr>
            <a:xfrm>
              <a:off x="10521387" y="394400"/>
              <a:ext cx="1483213" cy="584775"/>
            </a:xfrm>
            <a:prstGeom prst="roundRect">
              <a:avLst/>
            </a:prstGeom>
            <a:solidFill>
              <a:srgbClr val="EBE1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7030A0"/>
                  </a:solidFill>
                </a:rPr>
                <a:t>Vitalidad   </a:t>
              </a:r>
            </a:p>
            <a:p>
              <a:pPr algn="ctr"/>
              <a:r>
                <a:rPr lang="es-ES" b="1" dirty="0">
                  <a:solidFill>
                    <a:srgbClr val="7030A0"/>
                  </a:solidFill>
                </a:rPr>
                <a:t>Deseo Sexual</a:t>
              </a:r>
              <a:endParaRPr lang="es-ES" dirty="0">
                <a:solidFill>
                  <a:srgbClr val="7030A0"/>
                </a:solidFill>
              </a:endParaRPr>
            </a:p>
          </p:txBody>
        </p:sp>
        <p:sp>
          <p:nvSpPr>
            <p:cNvPr id="36" name="CuadroTexto 35">
              <a:extLst>
                <a:ext uri="{FF2B5EF4-FFF2-40B4-BE49-F238E27FC236}">
                  <a16:creationId xmlns:a16="http://schemas.microsoft.com/office/drawing/2014/main" id="{204E7E17-1FB1-9141-A0D3-07482982B0D3}"/>
                </a:ext>
              </a:extLst>
            </p:cNvPr>
            <p:cNvSpPr txBox="1"/>
            <p:nvPr/>
          </p:nvSpPr>
          <p:spPr>
            <a:xfrm>
              <a:off x="10521387" y="346868"/>
              <a:ext cx="344760" cy="584775"/>
            </a:xfrm>
            <a:prstGeom prst="rect">
              <a:avLst/>
            </a:prstGeom>
            <a:noFill/>
          </p:spPr>
          <p:txBody>
            <a:bodyPr wrap="square" rtlCol="0">
              <a:spAutoFit/>
            </a:bodyPr>
            <a:lstStyle/>
            <a:p>
              <a:r>
                <a:rPr lang="es-ES" sz="3200" b="1" dirty="0">
                  <a:ln w="10160">
                    <a:solidFill>
                      <a:srgbClr val="692479"/>
                    </a:solidFill>
                    <a:prstDash val="solid"/>
                  </a:ln>
                  <a:solidFill>
                    <a:srgbClr val="FFFFFF"/>
                  </a:solidFill>
                  <a:effectLst>
                    <a:outerShdw blurRad="38100" dist="22860" dir="5400000" algn="tl" rotWithShape="0">
                      <a:srgbClr val="000000">
                        <a:alpha val="30000"/>
                      </a:srgbClr>
                    </a:outerShdw>
                  </a:effectLst>
                </a:rPr>
                <a:t>2</a:t>
              </a:r>
            </a:p>
          </p:txBody>
        </p:sp>
      </p:grpSp>
    </p:spTree>
    <p:extLst>
      <p:ext uri="{BB962C8B-B14F-4D97-AF65-F5344CB8AC3E}">
        <p14:creationId xmlns:p14="http://schemas.microsoft.com/office/powerpoint/2010/main" val="161256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200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900" decel="100000" fill="hold"/>
                                        <p:tgtEl>
                                          <p:spTgt spid="2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B815F737-4F0E-5C4F-9391-C6A3ED17C3FB}"/>
              </a:ext>
            </a:extLst>
          </p:cNvPr>
          <p:cNvGrpSpPr/>
          <p:nvPr/>
        </p:nvGrpSpPr>
        <p:grpSpPr>
          <a:xfrm>
            <a:off x="2461403" y="1040157"/>
            <a:ext cx="6810089" cy="4911681"/>
            <a:chOff x="3017691" y="1353211"/>
            <a:chExt cx="5893047" cy="4911681"/>
          </a:xfrm>
        </p:grpSpPr>
        <p:grpSp>
          <p:nvGrpSpPr>
            <p:cNvPr id="144" name="Agrupar 1"/>
            <p:cNvGrpSpPr/>
            <p:nvPr/>
          </p:nvGrpSpPr>
          <p:grpSpPr>
            <a:xfrm>
              <a:off x="3017691" y="1353211"/>
              <a:ext cx="5893047" cy="3913510"/>
              <a:chOff x="0" y="-468942"/>
              <a:chExt cx="5893046" cy="3913508"/>
            </a:xfrm>
          </p:grpSpPr>
          <p:sp>
            <p:nvSpPr>
              <p:cNvPr id="136" name="CuadroTexto 39"/>
              <p:cNvSpPr txBox="1"/>
              <p:nvPr/>
            </p:nvSpPr>
            <p:spPr>
              <a:xfrm>
                <a:off x="1821786" y="-468942"/>
                <a:ext cx="2182880" cy="5847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defRPr sz="1600" b="1">
                    <a:solidFill>
                      <a:srgbClr val="808080"/>
                    </a:solidFill>
                    <a:latin typeface="+mj-lt"/>
                    <a:ea typeface="+mj-ea"/>
                    <a:cs typeface="+mj-cs"/>
                    <a:sym typeface="Helvetica"/>
                  </a:defRPr>
                </a:pPr>
                <a:r>
                  <a:rPr sz="1600" dirty="0"/>
                  <a:t>SINTOMATOLOGÍA PSICOEMOCIONAL</a:t>
                </a:r>
              </a:p>
            </p:txBody>
          </p:sp>
          <p:sp>
            <p:nvSpPr>
              <p:cNvPr id="137" name="CuadroTexto 40"/>
              <p:cNvSpPr txBox="1"/>
              <p:nvPr/>
            </p:nvSpPr>
            <p:spPr>
              <a:xfrm>
                <a:off x="4114717" y="831401"/>
                <a:ext cx="1145691" cy="3385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400"/>
                </a:lvl1pPr>
              </a:lstStyle>
              <a:p>
                <a:r>
                  <a:rPr sz="1600" dirty="0" err="1"/>
                  <a:t>Insomnio</a:t>
                </a:r>
                <a:endParaRPr sz="1600" dirty="0"/>
              </a:p>
            </p:txBody>
          </p:sp>
          <p:sp>
            <p:nvSpPr>
              <p:cNvPr id="138" name="CuadroTexto 41"/>
              <p:cNvSpPr txBox="1"/>
              <p:nvPr/>
            </p:nvSpPr>
            <p:spPr>
              <a:xfrm>
                <a:off x="4210231" y="1860207"/>
                <a:ext cx="1682815" cy="3385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400"/>
                </a:lvl1pPr>
              </a:lstStyle>
              <a:p>
                <a:r>
                  <a:rPr sz="1600" dirty="0" err="1"/>
                  <a:t>Irritabilidad</a:t>
                </a:r>
                <a:endParaRPr sz="1600" dirty="0"/>
              </a:p>
            </p:txBody>
          </p:sp>
          <p:sp>
            <p:nvSpPr>
              <p:cNvPr id="139" name="CuadroTexto 42"/>
              <p:cNvSpPr txBox="1"/>
              <p:nvPr/>
            </p:nvSpPr>
            <p:spPr>
              <a:xfrm>
                <a:off x="4470776" y="2799737"/>
                <a:ext cx="1383121" cy="3385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400"/>
                </a:lvl1pPr>
              </a:lstStyle>
              <a:p>
                <a:r>
                  <a:rPr sz="1600" dirty="0" err="1"/>
                  <a:t>Nerviosismo</a:t>
                </a:r>
                <a:endParaRPr sz="1600" dirty="0"/>
              </a:p>
            </p:txBody>
          </p:sp>
          <p:sp>
            <p:nvSpPr>
              <p:cNvPr id="140" name="CuadroTexto 43"/>
              <p:cNvSpPr txBox="1"/>
              <p:nvPr/>
            </p:nvSpPr>
            <p:spPr>
              <a:xfrm>
                <a:off x="258868" y="750823"/>
                <a:ext cx="1407993" cy="5847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400"/>
                </a:lvl1pPr>
              </a:lstStyle>
              <a:p>
                <a:r>
                  <a:rPr sz="1600" dirty="0" err="1"/>
                  <a:t>Problemas</a:t>
                </a:r>
                <a:r>
                  <a:rPr sz="1600" dirty="0"/>
                  <a:t> de </a:t>
                </a:r>
                <a:r>
                  <a:rPr sz="1600" dirty="0" err="1"/>
                  <a:t>concentración</a:t>
                </a:r>
                <a:endParaRPr sz="1600" dirty="0"/>
              </a:p>
            </p:txBody>
          </p:sp>
          <p:sp>
            <p:nvSpPr>
              <p:cNvPr id="141" name="CuadroTexto 44"/>
              <p:cNvSpPr txBox="1"/>
              <p:nvPr/>
            </p:nvSpPr>
            <p:spPr>
              <a:xfrm>
                <a:off x="0" y="2017315"/>
                <a:ext cx="1504295" cy="3385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400"/>
                </a:lvl1pPr>
              </a:lstStyle>
              <a:p>
                <a:r>
                  <a:rPr sz="1600" dirty="0" err="1"/>
                  <a:t>Ansiedad</a:t>
                </a:r>
                <a:endParaRPr sz="1600" dirty="0"/>
              </a:p>
            </p:txBody>
          </p:sp>
          <p:sp>
            <p:nvSpPr>
              <p:cNvPr id="142" name="CuadroTexto 45"/>
              <p:cNvSpPr txBox="1"/>
              <p:nvPr/>
            </p:nvSpPr>
            <p:spPr>
              <a:xfrm>
                <a:off x="494464" y="3106014"/>
                <a:ext cx="1145692" cy="3385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400"/>
                </a:lvl1pPr>
              </a:lstStyle>
              <a:p>
                <a:r>
                  <a:rPr sz="1600"/>
                  <a:t>Depresión</a:t>
                </a:r>
              </a:p>
            </p:txBody>
          </p:sp>
        </p:grpSp>
        <p:grpSp>
          <p:nvGrpSpPr>
            <p:cNvPr id="2" name="Grupo 1">
              <a:extLst>
                <a:ext uri="{FF2B5EF4-FFF2-40B4-BE49-F238E27FC236}">
                  <a16:creationId xmlns:a16="http://schemas.microsoft.com/office/drawing/2014/main" id="{3C75AE5E-4D8D-7E42-BF0E-6243C17DE938}"/>
                </a:ext>
              </a:extLst>
            </p:cNvPr>
            <p:cNvGrpSpPr/>
            <p:nvPr/>
          </p:nvGrpSpPr>
          <p:grpSpPr>
            <a:xfrm>
              <a:off x="4380507" y="2463222"/>
              <a:ext cx="3401305" cy="3801670"/>
              <a:chOff x="4380507" y="2463222"/>
              <a:chExt cx="3401305" cy="3801670"/>
            </a:xfrm>
          </p:grpSpPr>
          <p:grpSp>
            <p:nvGrpSpPr>
              <p:cNvPr id="147" name="Elipse 49"/>
              <p:cNvGrpSpPr/>
              <p:nvPr/>
            </p:nvGrpSpPr>
            <p:grpSpPr>
              <a:xfrm>
                <a:off x="5382640" y="3356994"/>
                <a:ext cx="1167290" cy="1153685"/>
                <a:chOff x="0" y="-1"/>
                <a:chExt cx="1167288" cy="1153684"/>
              </a:xfrm>
            </p:grpSpPr>
            <p:sp>
              <p:nvSpPr>
                <p:cNvPr id="145" name="Óvalo"/>
                <p:cNvSpPr/>
                <p:nvPr/>
              </p:nvSpPr>
              <p:spPr>
                <a:xfrm>
                  <a:off x="0" y="-1"/>
                  <a:ext cx="1167288" cy="1153684"/>
                </a:xfrm>
                <a:prstGeom prst="ellipse">
                  <a:avLst/>
                </a:prstGeom>
                <a:solidFill>
                  <a:srgbClr val="692479"/>
                </a:solidFill>
                <a:ln w="9525" cap="flat">
                  <a:solidFill>
                    <a:srgbClr val="404040"/>
                  </a:solidFill>
                  <a:prstDash val="solid"/>
                  <a:round/>
                </a:ln>
                <a:effectLst/>
              </p:spPr>
              <p:txBody>
                <a:bodyPr wrap="square" lIns="45719" tIns="45719" rIns="45719" bIns="45719" numCol="1" anchor="ctr">
                  <a:noAutofit/>
                </a:bodyPr>
                <a:lstStyle/>
                <a:p>
                  <a:pPr algn="ctr">
                    <a:defRPr>
                      <a:solidFill>
                        <a:srgbClr val="FFFFFF"/>
                      </a:solidFill>
                    </a:defRPr>
                  </a:pPr>
                  <a:endParaRPr>
                    <a:effectLst>
                      <a:outerShdw blurRad="50800" dist="38100" dir="2700000" algn="tl" rotWithShape="0">
                        <a:prstClr val="black">
                          <a:alpha val="40000"/>
                        </a:prstClr>
                      </a:outerShdw>
                    </a:effectLst>
                  </a:endParaRPr>
                </a:p>
              </p:txBody>
            </p:sp>
            <p:sp>
              <p:nvSpPr>
                <p:cNvPr id="146" name="MENOPAUSIA"/>
                <p:cNvSpPr txBox="1"/>
                <p:nvPr/>
              </p:nvSpPr>
              <p:spPr>
                <a:xfrm>
                  <a:off x="77410" y="490838"/>
                  <a:ext cx="1009040" cy="1846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1100" b="1">
                      <a:solidFill>
                        <a:srgbClr val="FFFFFF"/>
                      </a:solidFill>
                      <a:latin typeface="+mj-lt"/>
                      <a:ea typeface="+mj-ea"/>
                      <a:cs typeface="+mj-cs"/>
                      <a:sym typeface="Helvetica"/>
                    </a:defRPr>
                  </a:lvl1pPr>
                </a:lstStyle>
                <a:p>
                  <a:r>
                    <a:rPr sz="1200" dirty="0">
                      <a:effectLst>
                        <a:outerShdw blurRad="50800" dist="38100" dir="2700000" algn="tl" rotWithShape="0">
                          <a:prstClr val="black">
                            <a:alpha val="40000"/>
                          </a:prstClr>
                        </a:outerShdw>
                      </a:effectLst>
                    </a:rPr>
                    <a:t>MENOPAUSIA</a:t>
                  </a:r>
                  <a:endParaRPr dirty="0">
                    <a:effectLst>
                      <a:outerShdw blurRad="50800" dist="38100" dir="2700000" algn="tl" rotWithShape="0">
                        <a:prstClr val="black">
                          <a:alpha val="40000"/>
                        </a:prstClr>
                      </a:outerShdw>
                    </a:effectLst>
                  </a:endParaRPr>
                </a:p>
              </p:txBody>
            </p:sp>
          </p:grpSp>
          <p:sp>
            <p:nvSpPr>
              <p:cNvPr id="148" name="Elipse 50"/>
              <p:cNvSpPr/>
              <p:nvPr/>
            </p:nvSpPr>
            <p:spPr>
              <a:xfrm>
                <a:off x="5229804" y="3236195"/>
                <a:ext cx="1468827" cy="1398231"/>
              </a:xfrm>
              <a:prstGeom prst="ellipse">
                <a:avLst/>
              </a:prstGeom>
              <a:ln>
                <a:solidFill>
                  <a:srgbClr val="404040"/>
                </a:solidFill>
                <a:prstDash val="sysDash"/>
              </a:ln>
            </p:spPr>
            <p:txBody>
              <a:bodyPr lIns="45719" rIns="45719" anchor="ctr"/>
              <a:lstStyle/>
              <a:p>
                <a:pPr algn="ctr">
                  <a:defRPr>
                    <a:solidFill>
                      <a:srgbClr val="FFFFFF"/>
                    </a:solidFill>
                  </a:defRPr>
                </a:pPr>
                <a:endParaRPr/>
              </a:p>
            </p:txBody>
          </p:sp>
          <p:sp>
            <p:nvSpPr>
              <p:cNvPr id="149" name="Conector recto 12"/>
              <p:cNvSpPr/>
              <p:nvPr/>
            </p:nvSpPr>
            <p:spPr>
              <a:xfrm flipV="1">
                <a:off x="6493342" y="2911335"/>
                <a:ext cx="636112" cy="521574"/>
              </a:xfrm>
              <a:prstGeom prst="line">
                <a:avLst/>
              </a:prstGeom>
              <a:ln w="25400">
                <a:solidFill>
                  <a:srgbClr val="692479"/>
                </a:solidFill>
                <a:prstDash val="sysDash"/>
                <a:headEnd type="oval"/>
                <a:tailEnd type="oval"/>
              </a:ln>
            </p:spPr>
            <p:txBody>
              <a:bodyPr lIns="45719" rIns="45719"/>
              <a:lstStyle/>
              <a:p>
                <a:endParaRPr/>
              </a:p>
            </p:txBody>
          </p:sp>
          <p:sp>
            <p:nvSpPr>
              <p:cNvPr id="150" name="Conector recto 13"/>
              <p:cNvSpPr/>
              <p:nvPr/>
            </p:nvSpPr>
            <p:spPr>
              <a:xfrm flipV="1">
                <a:off x="6711327" y="3879423"/>
                <a:ext cx="762831" cy="55887"/>
              </a:xfrm>
              <a:prstGeom prst="line">
                <a:avLst/>
              </a:prstGeom>
              <a:ln w="25400">
                <a:solidFill>
                  <a:srgbClr val="692479"/>
                </a:solidFill>
                <a:prstDash val="sysDash"/>
                <a:headEnd type="oval"/>
                <a:tailEnd type="oval"/>
              </a:ln>
            </p:spPr>
            <p:txBody>
              <a:bodyPr lIns="45719" rIns="45719"/>
              <a:lstStyle/>
              <a:p>
                <a:endParaRPr/>
              </a:p>
            </p:txBody>
          </p:sp>
          <p:sp>
            <p:nvSpPr>
              <p:cNvPr id="151" name="Conector recto 16"/>
              <p:cNvSpPr/>
              <p:nvPr/>
            </p:nvSpPr>
            <p:spPr>
              <a:xfrm>
                <a:off x="6649669" y="4320226"/>
                <a:ext cx="824488" cy="358410"/>
              </a:xfrm>
              <a:prstGeom prst="line">
                <a:avLst/>
              </a:prstGeom>
              <a:ln w="25400">
                <a:solidFill>
                  <a:srgbClr val="692479"/>
                </a:solidFill>
                <a:prstDash val="sysDash"/>
                <a:headEnd type="oval"/>
                <a:tailEnd type="oval"/>
              </a:ln>
            </p:spPr>
            <p:txBody>
              <a:bodyPr lIns="45719" rIns="45719"/>
              <a:lstStyle/>
              <a:p>
                <a:endParaRPr/>
              </a:p>
            </p:txBody>
          </p:sp>
          <p:sp>
            <p:nvSpPr>
              <p:cNvPr id="152" name="Conector recto 19"/>
              <p:cNvSpPr/>
              <p:nvPr/>
            </p:nvSpPr>
            <p:spPr>
              <a:xfrm flipH="1">
                <a:off x="5964215" y="4653476"/>
                <a:ext cx="3" cy="1079783"/>
              </a:xfrm>
              <a:prstGeom prst="line">
                <a:avLst/>
              </a:prstGeom>
              <a:ln w="38100">
                <a:solidFill>
                  <a:srgbClr val="692479"/>
                </a:solidFill>
                <a:prstDash val="dash"/>
                <a:headEnd type="oval"/>
                <a:tailEnd type="triangle"/>
              </a:ln>
            </p:spPr>
            <p:txBody>
              <a:bodyPr lIns="45719" rIns="45719"/>
              <a:lstStyle/>
              <a:p>
                <a:endParaRPr/>
              </a:p>
            </p:txBody>
          </p:sp>
          <p:sp>
            <p:nvSpPr>
              <p:cNvPr id="153" name="Conector recto 22"/>
              <p:cNvSpPr/>
              <p:nvPr/>
            </p:nvSpPr>
            <p:spPr>
              <a:xfrm flipV="1">
                <a:off x="5964217" y="2463222"/>
                <a:ext cx="1" cy="760274"/>
              </a:xfrm>
              <a:prstGeom prst="line">
                <a:avLst/>
              </a:prstGeom>
              <a:ln w="38100">
                <a:solidFill>
                  <a:srgbClr val="692479"/>
                </a:solidFill>
                <a:prstDash val="sysDash"/>
                <a:headEnd type="oval"/>
                <a:tailEnd type="oval"/>
              </a:ln>
            </p:spPr>
            <p:txBody>
              <a:bodyPr lIns="45719" rIns="45719"/>
              <a:lstStyle/>
              <a:p>
                <a:endParaRPr/>
              </a:p>
            </p:txBody>
          </p:sp>
          <p:sp>
            <p:nvSpPr>
              <p:cNvPr id="154" name="Conector recto 25"/>
              <p:cNvSpPr/>
              <p:nvPr/>
            </p:nvSpPr>
            <p:spPr>
              <a:xfrm>
                <a:off x="4839513" y="3003933"/>
                <a:ext cx="595099" cy="429597"/>
              </a:xfrm>
              <a:prstGeom prst="line">
                <a:avLst/>
              </a:prstGeom>
              <a:ln w="25400">
                <a:solidFill>
                  <a:srgbClr val="692479"/>
                </a:solidFill>
                <a:prstDash val="sysDash"/>
                <a:headEnd type="oval"/>
                <a:tailEnd type="oval"/>
              </a:ln>
            </p:spPr>
            <p:txBody>
              <a:bodyPr lIns="45719" rIns="45719"/>
              <a:lstStyle/>
              <a:p>
                <a:endParaRPr/>
              </a:p>
            </p:txBody>
          </p:sp>
          <p:sp>
            <p:nvSpPr>
              <p:cNvPr id="155" name="Conector recto 28"/>
              <p:cNvSpPr/>
              <p:nvPr/>
            </p:nvSpPr>
            <p:spPr>
              <a:xfrm>
                <a:off x="4380507" y="3935311"/>
                <a:ext cx="836596" cy="1"/>
              </a:xfrm>
              <a:prstGeom prst="line">
                <a:avLst/>
              </a:prstGeom>
              <a:ln w="25400">
                <a:solidFill>
                  <a:srgbClr val="692479"/>
                </a:solidFill>
                <a:prstDash val="sysDash"/>
                <a:headEnd type="oval"/>
                <a:tailEnd type="oval"/>
              </a:ln>
            </p:spPr>
            <p:txBody>
              <a:bodyPr lIns="45719" rIns="45719"/>
              <a:lstStyle/>
              <a:p>
                <a:endParaRPr/>
              </a:p>
            </p:txBody>
          </p:sp>
          <p:sp>
            <p:nvSpPr>
              <p:cNvPr id="156" name="Conector recto 32"/>
              <p:cNvSpPr/>
              <p:nvPr/>
            </p:nvSpPr>
            <p:spPr>
              <a:xfrm flipV="1">
                <a:off x="4705917" y="4437182"/>
                <a:ext cx="728761" cy="535948"/>
              </a:xfrm>
              <a:prstGeom prst="line">
                <a:avLst/>
              </a:prstGeom>
              <a:ln w="25400">
                <a:solidFill>
                  <a:srgbClr val="692479"/>
                </a:solidFill>
                <a:prstDash val="sysDash"/>
                <a:headEnd type="oval"/>
                <a:tailEnd type="oval"/>
              </a:ln>
            </p:spPr>
            <p:txBody>
              <a:bodyPr lIns="45719" rIns="45719"/>
              <a:lstStyle/>
              <a:p>
                <a:endParaRPr/>
              </a:p>
            </p:txBody>
          </p:sp>
          <p:sp>
            <p:nvSpPr>
              <p:cNvPr id="26" name="Conector recto 16">
                <a:extLst>
                  <a:ext uri="{FF2B5EF4-FFF2-40B4-BE49-F238E27FC236}">
                    <a16:creationId xmlns:a16="http://schemas.microsoft.com/office/drawing/2014/main" id="{36D95218-4DC6-B84F-9E63-A24C0217075B}"/>
                  </a:ext>
                </a:extLst>
              </p:cNvPr>
              <p:cNvSpPr/>
              <p:nvPr/>
            </p:nvSpPr>
            <p:spPr>
              <a:xfrm>
                <a:off x="6358905" y="4554890"/>
                <a:ext cx="636097" cy="712665"/>
              </a:xfrm>
              <a:prstGeom prst="line">
                <a:avLst/>
              </a:prstGeom>
              <a:ln w="25400">
                <a:solidFill>
                  <a:srgbClr val="692479"/>
                </a:solidFill>
                <a:prstDash val="sysDash"/>
                <a:headEnd type="oval"/>
                <a:tailEnd type="oval"/>
              </a:ln>
            </p:spPr>
            <p:txBody>
              <a:bodyPr lIns="45719" rIns="45719"/>
              <a:lstStyle/>
              <a:p>
                <a:endParaRPr/>
              </a:p>
            </p:txBody>
          </p:sp>
          <p:sp>
            <p:nvSpPr>
              <p:cNvPr id="27" name="CuadroTexto 42">
                <a:extLst>
                  <a:ext uri="{FF2B5EF4-FFF2-40B4-BE49-F238E27FC236}">
                    <a16:creationId xmlns:a16="http://schemas.microsoft.com/office/drawing/2014/main" id="{4B08CC8A-DD28-224C-9E96-EF19F22987FD}"/>
                  </a:ext>
                </a:extLst>
              </p:cNvPr>
              <p:cNvSpPr txBox="1"/>
              <p:nvPr/>
            </p:nvSpPr>
            <p:spPr>
              <a:xfrm>
                <a:off x="6398691" y="5349149"/>
                <a:ext cx="1383121" cy="3385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400"/>
                </a:lvl1pPr>
              </a:lstStyle>
              <a:p>
                <a:r>
                  <a:rPr lang="es-ES" sz="1600" dirty="0"/>
                  <a:t>Fatiga</a:t>
                </a:r>
                <a:endParaRPr sz="1600" dirty="0"/>
              </a:p>
            </p:txBody>
          </p:sp>
          <p:pic>
            <p:nvPicPr>
              <p:cNvPr id="28" name="Imagen 27">
                <a:extLst>
                  <a:ext uri="{FF2B5EF4-FFF2-40B4-BE49-F238E27FC236}">
                    <a16:creationId xmlns:a16="http://schemas.microsoft.com/office/drawing/2014/main" id="{C43BBCD2-9E7A-E844-B865-77F03F75CF4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048765" y="5733259"/>
                <a:ext cx="1662562" cy="531633"/>
              </a:xfrm>
              <a:prstGeom prst="rect">
                <a:avLst/>
              </a:prstGeom>
            </p:spPr>
          </p:pic>
        </p:grpSp>
      </p:grpSp>
      <p:sp>
        <p:nvSpPr>
          <p:cNvPr id="29" name="CuadroTexto 28">
            <a:extLst>
              <a:ext uri="{FF2B5EF4-FFF2-40B4-BE49-F238E27FC236}">
                <a16:creationId xmlns:a16="http://schemas.microsoft.com/office/drawing/2014/main" id="{11DC5E4B-7861-3648-B4E1-1F2BF8CD043B}"/>
              </a:ext>
            </a:extLst>
          </p:cNvPr>
          <p:cNvSpPr txBox="1"/>
          <p:nvPr/>
        </p:nvSpPr>
        <p:spPr>
          <a:xfrm>
            <a:off x="2920510" y="142329"/>
            <a:ext cx="6544765" cy="584775"/>
          </a:xfrm>
          <a:prstGeom prst="rect">
            <a:avLst/>
          </a:prstGeom>
          <a:noFill/>
        </p:spPr>
        <p:txBody>
          <a:bodyPr wrap="square" rtlCol="0">
            <a:spAutoFit/>
          </a:bodyPr>
          <a:lstStyle/>
          <a:p>
            <a:r>
              <a:rPr lang="es-ES" sz="3200" dirty="0">
                <a:solidFill>
                  <a:srgbClr val="7030A0"/>
                </a:solidFill>
              </a:rPr>
              <a:t>MANEJO INTEGRAL EN MENOPAUSIA </a:t>
            </a:r>
          </a:p>
        </p:txBody>
      </p:sp>
      <p:sp>
        <p:nvSpPr>
          <p:cNvPr id="30" name="Rectángulo 29">
            <a:extLst>
              <a:ext uri="{FF2B5EF4-FFF2-40B4-BE49-F238E27FC236}">
                <a16:creationId xmlns:a16="http://schemas.microsoft.com/office/drawing/2014/main" id="{E431A251-ED13-7443-B77C-4984477BA06B}"/>
              </a:ext>
            </a:extLst>
          </p:cNvPr>
          <p:cNvSpPr/>
          <p:nvPr/>
        </p:nvSpPr>
        <p:spPr>
          <a:xfrm>
            <a:off x="10638109" y="6114534"/>
            <a:ext cx="1375720" cy="65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ctángulo 30">
            <a:extLst>
              <a:ext uri="{FF2B5EF4-FFF2-40B4-BE49-F238E27FC236}">
                <a16:creationId xmlns:a16="http://schemas.microsoft.com/office/drawing/2014/main" id="{92259586-823A-244B-8A1A-7F655CA5F0F7}"/>
              </a:ext>
            </a:extLst>
          </p:cNvPr>
          <p:cNvSpPr/>
          <p:nvPr/>
        </p:nvSpPr>
        <p:spPr>
          <a:xfrm>
            <a:off x="0" y="-49656"/>
            <a:ext cx="2100649" cy="1257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2" name="Grupo 31">
            <a:extLst>
              <a:ext uri="{FF2B5EF4-FFF2-40B4-BE49-F238E27FC236}">
                <a16:creationId xmlns:a16="http://schemas.microsoft.com/office/drawing/2014/main" id="{AA3324E3-8966-DD48-B86B-2633389B1F36}"/>
              </a:ext>
            </a:extLst>
          </p:cNvPr>
          <p:cNvGrpSpPr/>
          <p:nvPr/>
        </p:nvGrpSpPr>
        <p:grpSpPr>
          <a:xfrm>
            <a:off x="9271492" y="455382"/>
            <a:ext cx="2742340" cy="657579"/>
            <a:chOff x="10510362" y="321596"/>
            <a:chExt cx="1936294" cy="657579"/>
          </a:xfrm>
        </p:grpSpPr>
        <p:sp>
          <p:nvSpPr>
            <p:cNvPr id="33" name="Rectángulo: esquinas redondeadas 26">
              <a:extLst>
                <a:ext uri="{FF2B5EF4-FFF2-40B4-BE49-F238E27FC236}">
                  <a16:creationId xmlns:a16="http://schemas.microsoft.com/office/drawing/2014/main" id="{9884183E-DEEE-CB47-9AEA-0E7C744F9B3C}"/>
                </a:ext>
              </a:extLst>
            </p:cNvPr>
            <p:cNvSpPr/>
            <p:nvPr/>
          </p:nvSpPr>
          <p:spPr>
            <a:xfrm>
              <a:off x="10510362" y="394400"/>
              <a:ext cx="1936294" cy="584775"/>
            </a:xfrm>
            <a:prstGeom prst="roundRect">
              <a:avLst/>
            </a:prstGeom>
            <a:solidFill>
              <a:srgbClr val="EBE1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7030A0"/>
                  </a:solidFill>
                </a:rPr>
                <a:t>Síntomas</a:t>
              </a:r>
            </a:p>
            <a:p>
              <a:pPr algn="ctr"/>
              <a:r>
                <a:rPr lang="es-ES" dirty="0">
                  <a:solidFill>
                    <a:srgbClr val="7030A0"/>
                  </a:solidFill>
                </a:rPr>
                <a:t>PSICOEMOCIONALES</a:t>
              </a:r>
            </a:p>
          </p:txBody>
        </p:sp>
        <p:sp>
          <p:nvSpPr>
            <p:cNvPr id="34" name="CuadroTexto 33">
              <a:extLst>
                <a:ext uri="{FF2B5EF4-FFF2-40B4-BE49-F238E27FC236}">
                  <a16:creationId xmlns:a16="http://schemas.microsoft.com/office/drawing/2014/main" id="{431D7DFA-97C1-4A4D-A354-023F6B1781CB}"/>
                </a:ext>
              </a:extLst>
            </p:cNvPr>
            <p:cNvSpPr txBox="1"/>
            <p:nvPr/>
          </p:nvSpPr>
          <p:spPr>
            <a:xfrm>
              <a:off x="10562379" y="321596"/>
              <a:ext cx="355459" cy="584775"/>
            </a:xfrm>
            <a:prstGeom prst="rect">
              <a:avLst/>
            </a:prstGeom>
            <a:noFill/>
          </p:spPr>
          <p:txBody>
            <a:bodyPr wrap="square" rtlCol="0">
              <a:spAutoFit/>
            </a:bodyPr>
            <a:lstStyle/>
            <a:p>
              <a:r>
                <a:rPr lang="es-ES" sz="3200" b="1" dirty="0">
                  <a:ln w="10160">
                    <a:solidFill>
                      <a:srgbClr val="692479"/>
                    </a:solidFill>
                    <a:prstDash val="solid"/>
                  </a:ln>
                  <a:solidFill>
                    <a:srgbClr val="FFFFFF"/>
                  </a:solidFill>
                  <a:effectLst>
                    <a:outerShdw blurRad="38100" dist="22860" dir="5400000" algn="tl" rotWithShape="0">
                      <a:srgbClr val="000000">
                        <a:alpha val="30000"/>
                      </a:srgbClr>
                    </a:outerShdw>
                  </a:effectLst>
                </a:rPr>
                <a:t>3</a:t>
              </a:r>
            </a:p>
          </p:txBody>
        </p:sp>
      </p:grpSp>
    </p:spTree>
    <p:extLst>
      <p:ext uri="{BB962C8B-B14F-4D97-AF65-F5344CB8AC3E}">
        <p14:creationId xmlns:p14="http://schemas.microsoft.com/office/powerpoint/2010/main" val="25010348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heel(2)">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2619A32F-DF4F-C24E-AB12-A1FC67C01CFF}"/>
              </a:ext>
            </a:extLst>
          </p:cNvPr>
          <p:cNvGrpSpPr/>
          <p:nvPr/>
        </p:nvGrpSpPr>
        <p:grpSpPr>
          <a:xfrm>
            <a:off x="86497" y="0"/>
            <a:ext cx="11928391" cy="6858000"/>
            <a:chOff x="86497" y="0"/>
            <a:chExt cx="11928391" cy="6858000"/>
          </a:xfrm>
        </p:grpSpPr>
        <p:sp>
          <p:nvSpPr>
            <p:cNvPr id="5" name="Rectángulo 4">
              <a:extLst>
                <a:ext uri="{FF2B5EF4-FFF2-40B4-BE49-F238E27FC236}">
                  <a16:creationId xmlns:a16="http://schemas.microsoft.com/office/drawing/2014/main" id="{5AB172F2-E592-0349-85CD-6FEE0604E2B3}"/>
                </a:ext>
              </a:extLst>
            </p:cNvPr>
            <p:cNvSpPr/>
            <p:nvPr/>
          </p:nvSpPr>
          <p:spPr>
            <a:xfrm>
              <a:off x="86497" y="0"/>
              <a:ext cx="2100649"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a16="http://schemas.microsoft.com/office/drawing/2014/main" id="{ED12698E-B35D-4C44-B620-7C0A71D9CFE3}"/>
                </a:ext>
              </a:extLst>
            </p:cNvPr>
            <p:cNvSpPr/>
            <p:nvPr/>
          </p:nvSpPr>
          <p:spPr>
            <a:xfrm>
              <a:off x="10639168" y="5764427"/>
              <a:ext cx="1375720"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8" name="Imagen 7" descr="Diagrama&#10;&#10;Descripción generada automáticamente">
            <a:extLst>
              <a:ext uri="{FF2B5EF4-FFF2-40B4-BE49-F238E27FC236}">
                <a16:creationId xmlns:a16="http://schemas.microsoft.com/office/drawing/2014/main" id="{01D3ECF0-4CD6-B640-9F35-DE540CDAD6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0752"/>
            <a:ext cx="5520911" cy="5428279"/>
          </a:xfrm>
          <a:prstGeom prst="rect">
            <a:avLst/>
          </a:prstGeom>
        </p:spPr>
      </p:pic>
      <p:sp>
        <p:nvSpPr>
          <p:cNvPr id="10" name="CuadroTexto 9">
            <a:extLst>
              <a:ext uri="{FF2B5EF4-FFF2-40B4-BE49-F238E27FC236}">
                <a16:creationId xmlns:a16="http://schemas.microsoft.com/office/drawing/2014/main" id="{0E4D183A-8A63-B147-AFC1-7EA4279841B3}"/>
              </a:ext>
            </a:extLst>
          </p:cNvPr>
          <p:cNvSpPr txBox="1"/>
          <p:nvPr/>
        </p:nvSpPr>
        <p:spPr>
          <a:xfrm>
            <a:off x="2920510" y="142329"/>
            <a:ext cx="6544765" cy="584775"/>
          </a:xfrm>
          <a:prstGeom prst="rect">
            <a:avLst/>
          </a:prstGeom>
          <a:noFill/>
        </p:spPr>
        <p:txBody>
          <a:bodyPr wrap="square" rtlCol="0">
            <a:spAutoFit/>
          </a:bodyPr>
          <a:lstStyle/>
          <a:p>
            <a:r>
              <a:rPr lang="es-ES" sz="3200" dirty="0">
                <a:solidFill>
                  <a:srgbClr val="7030A0"/>
                </a:solidFill>
              </a:rPr>
              <a:t>MANEJO INTEGRAL EN MENOPAUSIA </a:t>
            </a:r>
          </a:p>
        </p:txBody>
      </p:sp>
      <p:grpSp>
        <p:nvGrpSpPr>
          <p:cNvPr id="11" name="Grupo 10">
            <a:extLst>
              <a:ext uri="{FF2B5EF4-FFF2-40B4-BE49-F238E27FC236}">
                <a16:creationId xmlns:a16="http://schemas.microsoft.com/office/drawing/2014/main" id="{5117D80F-3004-1945-B5B9-97C5F44AC05C}"/>
              </a:ext>
            </a:extLst>
          </p:cNvPr>
          <p:cNvGrpSpPr/>
          <p:nvPr/>
        </p:nvGrpSpPr>
        <p:grpSpPr>
          <a:xfrm>
            <a:off x="9271492" y="455382"/>
            <a:ext cx="2742340" cy="657579"/>
            <a:chOff x="10510362" y="321596"/>
            <a:chExt cx="1936294" cy="657579"/>
          </a:xfrm>
        </p:grpSpPr>
        <p:sp>
          <p:nvSpPr>
            <p:cNvPr id="12" name="Rectángulo: esquinas redondeadas 26">
              <a:extLst>
                <a:ext uri="{FF2B5EF4-FFF2-40B4-BE49-F238E27FC236}">
                  <a16:creationId xmlns:a16="http://schemas.microsoft.com/office/drawing/2014/main" id="{1B3D8896-3716-B94B-874D-847DD4D5080E}"/>
                </a:ext>
              </a:extLst>
            </p:cNvPr>
            <p:cNvSpPr/>
            <p:nvPr/>
          </p:nvSpPr>
          <p:spPr>
            <a:xfrm>
              <a:off x="10510362" y="394400"/>
              <a:ext cx="1936294" cy="584775"/>
            </a:xfrm>
            <a:prstGeom prst="roundRect">
              <a:avLst/>
            </a:prstGeom>
            <a:solidFill>
              <a:srgbClr val="EBE1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7030A0"/>
                  </a:solidFill>
                </a:rPr>
                <a:t>Síntomas</a:t>
              </a:r>
            </a:p>
            <a:p>
              <a:pPr algn="ctr"/>
              <a:r>
                <a:rPr lang="es-ES" dirty="0">
                  <a:solidFill>
                    <a:srgbClr val="7030A0"/>
                  </a:solidFill>
                </a:rPr>
                <a:t>PSICOEMOCIONALES</a:t>
              </a:r>
            </a:p>
          </p:txBody>
        </p:sp>
        <p:sp>
          <p:nvSpPr>
            <p:cNvPr id="13" name="CuadroTexto 12">
              <a:extLst>
                <a:ext uri="{FF2B5EF4-FFF2-40B4-BE49-F238E27FC236}">
                  <a16:creationId xmlns:a16="http://schemas.microsoft.com/office/drawing/2014/main" id="{BB86AA7F-D439-0D45-9009-FB5CF4166272}"/>
                </a:ext>
              </a:extLst>
            </p:cNvPr>
            <p:cNvSpPr txBox="1"/>
            <p:nvPr/>
          </p:nvSpPr>
          <p:spPr>
            <a:xfrm>
              <a:off x="10562379" y="321596"/>
              <a:ext cx="355459" cy="584775"/>
            </a:xfrm>
            <a:prstGeom prst="rect">
              <a:avLst/>
            </a:prstGeom>
            <a:noFill/>
          </p:spPr>
          <p:txBody>
            <a:bodyPr wrap="square" rtlCol="0">
              <a:spAutoFit/>
            </a:bodyPr>
            <a:lstStyle/>
            <a:p>
              <a:r>
                <a:rPr lang="es-ES" sz="3200" b="1" dirty="0">
                  <a:ln w="10160">
                    <a:solidFill>
                      <a:srgbClr val="692479"/>
                    </a:solidFill>
                    <a:prstDash val="solid"/>
                  </a:ln>
                  <a:solidFill>
                    <a:srgbClr val="FFFFFF"/>
                  </a:solidFill>
                  <a:effectLst>
                    <a:outerShdw blurRad="38100" dist="22860" dir="5400000" algn="tl" rotWithShape="0">
                      <a:srgbClr val="000000">
                        <a:alpha val="30000"/>
                      </a:srgbClr>
                    </a:outerShdw>
                  </a:effectLst>
                </a:rPr>
                <a:t>3</a:t>
              </a:r>
            </a:p>
          </p:txBody>
        </p:sp>
      </p:grpSp>
      <p:grpSp>
        <p:nvGrpSpPr>
          <p:cNvPr id="22" name="Grupo 21">
            <a:extLst>
              <a:ext uri="{FF2B5EF4-FFF2-40B4-BE49-F238E27FC236}">
                <a16:creationId xmlns:a16="http://schemas.microsoft.com/office/drawing/2014/main" id="{B7EF3D67-7EE4-D946-80EA-60871F3EBFBF}"/>
              </a:ext>
            </a:extLst>
          </p:cNvPr>
          <p:cNvGrpSpPr/>
          <p:nvPr/>
        </p:nvGrpSpPr>
        <p:grpSpPr>
          <a:xfrm>
            <a:off x="4226828" y="1203595"/>
            <a:ext cx="7486976" cy="2471931"/>
            <a:chOff x="4226828" y="1203595"/>
            <a:chExt cx="7486976" cy="2471931"/>
          </a:xfrm>
        </p:grpSpPr>
        <p:sp>
          <p:nvSpPr>
            <p:cNvPr id="2" name="Rectángulo 1">
              <a:extLst>
                <a:ext uri="{FF2B5EF4-FFF2-40B4-BE49-F238E27FC236}">
                  <a16:creationId xmlns:a16="http://schemas.microsoft.com/office/drawing/2014/main" id="{A6B023C6-3BB4-1E42-8862-0D09E74C54A7}"/>
                </a:ext>
              </a:extLst>
            </p:cNvPr>
            <p:cNvSpPr/>
            <p:nvPr/>
          </p:nvSpPr>
          <p:spPr>
            <a:xfrm>
              <a:off x="6192892" y="1203595"/>
              <a:ext cx="5520912" cy="1477328"/>
            </a:xfrm>
            <a:prstGeom prst="rect">
              <a:avLst/>
            </a:prstGeom>
          </p:spPr>
          <p:txBody>
            <a:bodyPr wrap="square">
              <a:spAutoFit/>
            </a:bodyPr>
            <a:lstStyle/>
            <a:p>
              <a:pPr marL="342900" indent="-342900">
                <a:buFont typeface="Arial" panose="020B0604020202020204" pitchFamily="34" charset="0"/>
                <a:buChar char="•"/>
              </a:pPr>
              <a:r>
                <a:rPr lang="es-ES" dirty="0">
                  <a:solidFill>
                    <a:srgbClr val="7030A0"/>
                  </a:solidFill>
                  <a:latin typeface="Gotham Book" panose="02000603040000020004" pitchFamily="2" charset="0"/>
                </a:rPr>
                <a:t>Disminuye los </a:t>
              </a:r>
              <a:r>
                <a:rPr lang="es-ES" b="1" dirty="0">
                  <a:solidFill>
                    <a:srgbClr val="7030A0"/>
                  </a:solidFill>
                  <a:latin typeface="Gotham Book" panose="02000603040000020004" pitchFamily="2" charset="0"/>
                </a:rPr>
                <a:t>sofocos nocturnos.</a:t>
              </a:r>
            </a:p>
            <a:p>
              <a:pPr marL="342900" indent="-342900">
                <a:buFont typeface="Arial" panose="020B0604020202020204" pitchFamily="34" charset="0"/>
                <a:buChar char="•"/>
              </a:pPr>
              <a:r>
                <a:rPr lang="es-ES" dirty="0">
                  <a:solidFill>
                    <a:srgbClr val="7030A0"/>
                  </a:solidFill>
                  <a:latin typeface="Gotham Book" panose="02000603040000020004" pitchFamily="2" charset="0"/>
                </a:rPr>
                <a:t>Contribuye a disminuir el tiempo necesario para </a:t>
              </a:r>
              <a:r>
                <a:rPr lang="es-ES" b="1" dirty="0">
                  <a:solidFill>
                    <a:srgbClr val="7030A0"/>
                  </a:solidFill>
                  <a:latin typeface="Gotham Book" panose="02000603040000020004" pitchFamily="2" charset="0"/>
                </a:rPr>
                <a:t>conciliar el sueño.</a:t>
              </a:r>
            </a:p>
            <a:p>
              <a:pPr marL="342900" indent="-342900">
                <a:buFont typeface="Arial" panose="020B0604020202020204" pitchFamily="34" charset="0"/>
                <a:buChar char="•"/>
              </a:pPr>
              <a:r>
                <a:rPr lang="es-ES" dirty="0">
                  <a:solidFill>
                    <a:srgbClr val="7030A0"/>
                  </a:solidFill>
                  <a:latin typeface="Gotham Book" panose="02000603040000020004" pitchFamily="2" charset="0"/>
                </a:rPr>
                <a:t>Disminuye la irritabilidad, la </a:t>
              </a:r>
              <a:r>
                <a:rPr lang="es-ES" b="1" dirty="0">
                  <a:solidFill>
                    <a:srgbClr val="7030A0"/>
                  </a:solidFill>
                  <a:latin typeface="Gotham Book" panose="02000603040000020004" pitchFamily="2" charset="0"/>
                </a:rPr>
                <a:t>ansiedad </a:t>
              </a:r>
              <a:r>
                <a:rPr lang="es-ES" dirty="0">
                  <a:solidFill>
                    <a:srgbClr val="7030A0"/>
                  </a:solidFill>
                  <a:latin typeface="Gotham Book" panose="02000603040000020004" pitchFamily="2" charset="0"/>
                </a:rPr>
                <a:t>y el nerviosismo.</a:t>
              </a:r>
            </a:p>
          </p:txBody>
        </p:sp>
        <p:cxnSp>
          <p:nvCxnSpPr>
            <p:cNvPr id="4" name="Conector recto de flecha 3">
              <a:extLst>
                <a:ext uri="{FF2B5EF4-FFF2-40B4-BE49-F238E27FC236}">
                  <a16:creationId xmlns:a16="http://schemas.microsoft.com/office/drawing/2014/main" id="{0C7048C6-25F1-794F-9524-F8192C767870}"/>
                </a:ext>
              </a:extLst>
            </p:cNvPr>
            <p:cNvCxnSpPr>
              <a:cxnSpLocks/>
            </p:cNvCxnSpPr>
            <p:nvPr/>
          </p:nvCxnSpPr>
          <p:spPr>
            <a:xfrm>
              <a:off x="4226828" y="1582057"/>
              <a:ext cx="1869172" cy="130629"/>
            </a:xfrm>
            <a:prstGeom prst="straightConnector1">
              <a:avLst/>
            </a:prstGeom>
            <a:ln w="28575">
              <a:solidFill>
                <a:srgbClr val="8F4898"/>
              </a:solidFill>
              <a:tailEnd type="triangle"/>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a16="http://schemas.microsoft.com/office/drawing/2014/main" id="{2DFC1D4B-376B-8A4F-A04C-C3FA987576E9}"/>
                </a:ext>
              </a:extLst>
            </p:cNvPr>
            <p:cNvSpPr txBox="1"/>
            <p:nvPr/>
          </p:nvSpPr>
          <p:spPr>
            <a:xfrm>
              <a:off x="9198526" y="2475197"/>
              <a:ext cx="1504778" cy="1200329"/>
            </a:xfrm>
            <a:prstGeom prst="rect">
              <a:avLst/>
            </a:prstGeom>
            <a:noFill/>
          </p:spPr>
          <p:txBody>
            <a:bodyPr wrap="square" rtlCol="0">
              <a:spAutoFit/>
            </a:bodyPr>
            <a:lstStyle/>
            <a:p>
              <a:r>
                <a:rPr lang="es-ES" b="1" dirty="0" err="1">
                  <a:solidFill>
                    <a:srgbClr val="B09636"/>
                  </a:solidFill>
                </a:rPr>
                <a:t>Luprenol</a:t>
              </a:r>
              <a:endParaRPr lang="es-ES" b="1" dirty="0">
                <a:solidFill>
                  <a:srgbClr val="B09636"/>
                </a:solidFill>
              </a:endParaRPr>
            </a:p>
            <a:p>
              <a:r>
                <a:rPr lang="es-ES" b="1" dirty="0" err="1">
                  <a:solidFill>
                    <a:srgbClr val="B09636"/>
                  </a:solidFill>
                </a:rPr>
                <a:t>Cimicifuga</a:t>
              </a:r>
              <a:endParaRPr lang="es-ES" b="1" dirty="0">
                <a:solidFill>
                  <a:srgbClr val="B09636"/>
                </a:solidFill>
              </a:endParaRPr>
            </a:p>
            <a:p>
              <a:r>
                <a:rPr lang="es-ES" b="1" dirty="0" err="1">
                  <a:solidFill>
                    <a:srgbClr val="B09636"/>
                  </a:solidFill>
                </a:rPr>
                <a:t>Damiana</a:t>
              </a:r>
              <a:endParaRPr lang="es-ES" b="1" dirty="0">
                <a:solidFill>
                  <a:srgbClr val="B09636"/>
                </a:solidFill>
              </a:endParaRPr>
            </a:p>
            <a:p>
              <a:r>
                <a:rPr lang="es-ES" b="1" dirty="0">
                  <a:solidFill>
                    <a:srgbClr val="B09636"/>
                  </a:solidFill>
                </a:rPr>
                <a:t>Vitamina B6</a:t>
              </a:r>
            </a:p>
          </p:txBody>
        </p:sp>
      </p:grpSp>
      <p:grpSp>
        <p:nvGrpSpPr>
          <p:cNvPr id="26" name="Grupo 25">
            <a:extLst>
              <a:ext uri="{FF2B5EF4-FFF2-40B4-BE49-F238E27FC236}">
                <a16:creationId xmlns:a16="http://schemas.microsoft.com/office/drawing/2014/main" id="{D230A45B-CCFB-2E4B-B3CA-97713B14A540}"/>
              </a:ext>
            </a:extLst>
          </p:cNvPr>
          <p:cNvGrpSpPr/>
          <p:nvPr/>
        </p:nvGrpSpPr>
        <p:grpSpPr>
          <a:xfrm>
            <a:off x="5161414" y="3192964"/>
            <a:ext cx="4990683" cy="1587223"/>
            <a:chOff x="5182393" y="3282697"/>
            <a:chExt cx="4990683" cy="1587223"/>
          </a:xfrm>
        </p:grpSpPr>
        <p:grpSp>
          <p:nvGrpSpPr>
            <p:cNvPr id="23" name="Grupo 22">
              <a:extLst>
                <a:ext uri="{FF2B5EF4-FFF2-40B4-BE49-F238E27FC236}">
                  <a16:creationId xmlns:a16="http://schemas.microsoft.com/office/drawing/2014/main" id="{CCC5A7B6-4775-1B48-9A1B-FA9BA3007FEC}"/>
                </a:ext>
              </a:extLst>
            </p:cNvPr>
            <p:cNvGrpSpPr/>
            <p:nvPr/>
          </p:nvGrpSpPr>
          <p:grpSpPr>
            <a:xfrm>
              <a:off x="5182393" y="3282697"/>
              <a:ext cx="4990683" cy="1448723"/>
              <a:chOff x="5182393" y="3282697"/>
              <a:chExt cx="4990683" cy="1448723"/>
            </a:xfrm>
          </p:grpSpPr>
          <p:cxnSp>
            <p:nvCxnSpPr>
              <p:cNvPr id="14" name="Conector recto de flecha 13">
                <a:extLst>
                  <a:ext uri="{FF2B5EF4-FFF2-40B4-BE49-F238E27FC236}">
                    <a16:creationId xmlns:a16="http://schemas.microsoft.com/office/drawing/2014/main" id="{2317FB1D-6178-2942-959F-0B427CD31B23}"/>
                  </a:ext>
                </a:extLst>
              </p:cNvPr>
              <p:cNvCxnSpPr>
                <a:cxnSpLocks/>
                <a:endCxn id="24" idx="1"/>
              </p:cNvCxnSpPr>
              <p:nvPr/>
            </p:nvCxnSpPr>
            <p:spPr>
              <a:xfrm>
                <a:off x="5182393" y="3282697"/>
                <a:ext cx="1879623" cy="326245"/>
              </a:xfrm>
              <a:prstGeom prst="straightConnector1">
                <a:avLst/>
              </a:prstGeom>
              <a:ln w="28575">
                <a:solidFill>
                  <a:srgbClr val="8F4898"/>
                </a:solidFill>
                <a:tailEnd type="triangle"/>
              </a:ln>
            </p:spPr>
            <p:style>
              <a:lnRef idx="1">
                <a:schemeClr val="accent1"/>
              </a:lnRef>
              <a:fillRef idx="0">
                <a:schemeClr val="accent1"/>
              </a:fillRef>
              <a:effectRef idx="0">
                <a:schemeClr val="accent1"/>
              </a:effectRef>
              <a:fontRef idx="minor">
                <a:schemeClr val="tx1"/>
              </a:fontRef>
            </p:style>
          </p:cxnSp>
          <p:sp>
            <p:nvSpPr>
              <p:cNvPr id="20" name="CuadroTexto 19">
                <a:extLst>
                  <a:ext uri="{FF2B5EF4-FFF2-40B4-BE49-F238E27FC236}">
                    <a16:creationId xmlns:a16="http://schemas.microsoft.com/office/drawing/2014/main" id="{DFECF076-CF50-D143-BBEA-DB1053404CF8}"/>
                  </a:ext>
                </a:extLst>
              </p:cNvPr>
              <p:cNvSpPr txBox="1"/>
              <p:nvPr/>
            </p:nvSpPr>
            <p:spPr>
              <a:xfrm>
                <a:off x="7056437" y="3531091"/>
                <a:ext cx="3116639" cy="1200329"/>
              </a:xfrm>
              <a:prstGeom prst="rect">
                <a:avLst/>
              </a:prstGeom>
              <a:noFill/>
            </p:spPr>
            <p:txBody>
              <a:bodyPr wrap="square" rtlCol="0">
                <a:spAutoFit/>
              </a:bodyPr>
              <a:lstStyle/>
              <a:p>
                <a:r>
                  <a:rPr lang="es-ES" b="1" dirty="0" err="1">
                    <a:solidFill>
                      <a:srgbClr val="B09636"/>
                    </a:solidFill>
                  </a:rPr>
                  <a:t>Luprenol</a:t>
                </a:r>
                <a:endParaRPr lang="es-ES" b="1" dirty="0">
                  <a:solidFill>
                    <a:srgbClr val="B09636"/>
                  </a:solidFill>
                </a:endParaRPr>
              </a:p>
              <a:p>
                <a:r>
                  <a:rPr lang="es-ES" b="1" dirty="0" err="1">
                    <a:solidFill>
                      <a:srgbClr val="B09636"/>
                    </a:solidFill>
                  </a:rPr>
                  <a:t>Cimicifuga</a:t>
                </a:r>
                <a:endParaRPr lang="es-ES" b="1" dirty="0">
                  <a:solidFill>
                    <a:srgbClr val="B09636"/>
                  </a:solidFill>
                </a:endParaRPr>
              </a:p>
              <a:p>
                <a:r>
                  <a:rPr lang="es-ES" b="1" dirty="0" err="1">
                    <a:solidFill>
                      <a:srgbClr val="B09636"/>
                    </a:solidFill>
                  </a:rPr>
                  <a:t>Damiana</a:t>
                </a:r>
                <a:endParaRPr lang="es-ES" b="1" dirty="0">
                  <a:solidFill>
                    <a:srgbClr val="B09636"/>
                  </a:solidFill>
                </a:endParaRPr>
              </a:p>
              <a:p>
                <a:r>
                  <a:rPr lang="es-ES" b="1" dirty="0">
                    <a:solidFill>
                      <a:srgbClr val="B09636"/>
                    </a:solidFill>
                  </a:rPr>
                  <a:t>Melatonina</a:t>
                </a:r>
              </a:p>
            </p:txBody>
          </p:sp>
        </p:grpSp>
        <p:sp>
          <p:nvSpPr>
            <p:cNvPr id="24" name="Elipse 23">
              <a:extLst>
                <a:ext uri="{FF2B5EF4-FFF2-40B4-BE49-F238E27FC236}">
                  <a16:creationId xmlns:a16="http://schemas.microsoft.com/office/drawing/2014/main" id="{86469FD9-CE82-0342-BA82-13CEBDB6B436}"/>
                </a:ext>
              </a:extLst>
            </p:cNvPr>
            <p:cNvSpPr/>
            <p:nvPr/>
          </p:nvSpPr>
          <p:spPr>
            <a:xfrm>
              <a:off x="6772665" y="3392592"/>
              <a:ext cx="1975809" cy="1477328"/>
            </a:xfrm>
            <a:prstGeom prst="ellipse">
              <a:avLst/>
            </a:prstGeom>
            <a:noFill/>
            <a:ln w="19050">
              <a:solidFill>
                <a:srgbClr val="8F489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5" name="Elipse 24">
            <a:extLst>
              <a:ext uri="{FF2B5EF4-FFF2-40B4-BE49-F238E27FC236}">
                <a16:creationId xmlns:a16="http://schemas.microsoft.com/office/drawing/2014/main" id="{325C88A5-A8AA-024F-8792-8D0682C78B2E}"/>
              </a:ext>
            </a:extLst>
          </p:cNvPr>
          <p:cNvSpPr/>
          <p:nvPr/>
        </p:nvSpPr>
        <p:spPr>
          <a:xfrm>
            <a:off x="8824386" y="2364615"/>
            <a:ext cx="1975809" cy="1477328"/>
          </a:xfrm>
          <a:prstGeom prst="ellipse">
            <a:avLst/>
          </a:prstGeom>
          <a:noFill/>
          <a:ln w="19050">
            <a:solidFill>
              <a:srgbClr val="8F489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CuadroTexto 28">
            <a:extLst>
              <a:ext uri="{FF2B5EF4-FFF2-40B4-BE49-F238E27FC236}">
                <a16:creationId xmlns:a16="http://schemas.microsoft.com/office/drawing/2014/main" id="{BCD3ACB4-22B8-BC4F-A64E-B3D0B85504FC}"/>
              </a:ext>
            </a:extLst>
          </p:cNvPr>
          <p:cNvSpPr txBox="1"/>
          <p:nvPr/>
        </p:nvSpPr>
        <p:spPr>
          <a:xfrm>
            <a:off x="5125128" y="5589298"/>
            <a:ext cx="8146796" cy="461665"/>
          </a:xfrm>
          <a:prstGeom prst="rect">
            <a:avLst/>
          </a:prstGeom>
          <a:noFill/>
        </p:spPr>
        <p:txBody>
          <a:bodyPr wrap="square">
            <a:spAutoFit/>
          </a:bodyPr>
          <a:lstStyle/>
          <a:p>
            <a:pPr algn="l"/>
            <a:r>
              <a:rPr lang="es-ES" sz="2400" b="1" dirty="0">
                <a:solidFill>
                  <a:schemeClr val="bg2">
                    <a:lumMod val="50000"/>
                  </a:schemeClr>
                </a:solidFill>
                <a:latin typeface="Gotham Book" panose="02000603040000020004"/>
              </a:rPr>
              <a:t>Con</a:t>
            </a:r>
            <a:r>
              <a:rPr lang="es-ES" sz="2400" b="1" dirty="0">
                <a:latin typeface="Gotham Book" panose="02000603040000020004"/>
              </a:rPr>
              <a:t> </a:t>
            </a:r>
            <a:r>
              <a:rPr lang="es-ES" sz="2400" b="1" dirty="0">
                <a:solidFill>
                  <a:srgbClr val="7030A0"/>
                </a:solidFill>
                <a:latin typeface="Gotham Book" panose="02000603040000020004"/>
              </a:rPr>
              <a:t>MELATONINA</a:t>
            </a:r>
            <a:r>
              <a:rPr lang="es-ES" sz="2400" b="1" dirty="0">
                <a:solidFill>
                  <a:schemeClr val="bg2">
                    <a:lumMod val="50000"/>
                  </a:schemeClr>
                </a:solidFill>
                <a:latin typeface="Gotham Book" panose="02000603040000020004"/>
              </a:rPr>
              <a:t>®, que ayuda a conciliar el sueño</a:t>
            </a:r>
            <a:r>
              <a:rPr lang="es-ES" sz="2400" b="1" baseline="30000" dirty="0">
                <a:solidFill>
                  <a:schemeClr val="bg2">
                    <a:lumMod val="50000"/>
                  </a:schemeClr>
                </a:solidFill>
                <a:latin typeface="Gotham Book" panose="02000603040000020004"/>
              </a:rPr>
              <a:t>1</a:t>
            </a:r>
            <a:endParaRPr lang="es-ES" sz="2400" baseline="30000" dirty="0">
              <a:solidFill>
                <a:schemeClr val="bg2">
                  <a:lumMod val="50000"/>
                </a:schemeClr>
              </a:solidFill>
              <a:latin typeface="Gotham Book" panose="02000603040000020004"/>
            </a:endParaRPr>
          </a:p>
        </p:txBody>
      </p:sp>
      <p:sp>
        <p:nvSpPr>
          <p:cNvPr id="30" name="Titre 1">
            <a:extLst>
              <a:ext uri="{FF2B5EF4-FFF2-40B4-BE49-F238E27FC236}">
                <a16:creationId xmlns:a16="http://schemas.microsoft.com/office/drawing/2014/main" id="{56CDEC6A-1BA5-A447-AC34-E55D350C5E65}"/>
              </a:ext>
            </a:extLst>
          </p:cNvPr>
          <p:cNvSpPr>
            <a:spLocks noGrp="1"/>
          </p:cNvSpPr>
          <p:nvPr>
            <p:ph type="title"/>
          </p:nvPr>
        </p:nvSpPr>
        <p:spPr>
          <a:xfrm>
            <a:off x="4095427" y="4619802"/>
            <a:ext cx="8499867" cy="1325563"/>
          </a:xfrm>
        </p:spPr>
        <p:txBody>
          <a:bodyPr>
            <a:normAutofit/>
          </a:bodyPr>
          <a:lstStyle/>
          <a:p>
            <a:pPr algn="ctr">
              <a:lnSpc>
                <a:spcPct val="150000"/>
              </a:lnSpc>
            </a:pPr>
            <a:r>
              <a:rPr lang="es-ES" sz="2400" dirty="0">
                <a:solidFill>
                  <a:srgbClr val="7030A0"/>
                </a:solidFill>
                <a:latin typeface="Calibri" panose="020F0502020204030204" pitchFamily="34" charset="0"/>
              </a:rPr>
              <a:t>REPOSO NOCTURNO: sofocos, insomnio, ansiedad</a:t>
            </a:r>
            <a:endParaRPr lang="fr-FR" sz="2400" dirty="0">
              <a:solidFill>
                <a:srgbClr val="7030A0"/>
              </a:solidFill>
              <a:latin typeface="Calibri" panose="020F0502020204030204" pitchFamily="34" charset="0"/>
            </a:endParaRPr>
          </a:p>
        </p:txBody>
      </p:sp>
      <p:sp>
        <p:nvSpPr>
          <p:cNvPr id="31" name="Rectángulo 30">
            <a:extLst>
              <a:ext uri="{FF2B5EF4-FFF2-40B4-BE49-F238E27FC236}">
                <a16:creationId xmlns:a16="http://schemas.microsoft.com/office/drawing/2014/main" id="{04638386-2088-CB4A-A730-E01FAECF1E59}"/>
              </a:ext>
            </a:extLst>
          </p:cNvPr>
          <p:cNvSpPr/>
          <p:nvPr/>
        </p:nvSpPr>
        <p:spPr>
          <a:xfrm>
            <a:off x="137446" y="6128389"/>
            <a:ext cx="9161726" cy="261610"/>
          </a:xfrm>
          <a:prstGeom prst="rect">
            <a:avLst/>
          </a:prstGeom>
        </p:spPr>
        <p:txBody>
          <a:bodyPr wrap="square">
            <a:spAutoFit/>
          </a:bodyPr>
          <a:lstStyle/>
          <a:p>
            <a:r>
              <a:rPr lang="es-ES" sz="1100" dirty="0">
                <a:solidFill>
                  <a:schemeClr val="bg2">
                    <a:lumMod val="50000"/>
                  </a:schemeClr>
                </a:solidFill>
              </a:rPr>
              <a:t>1. </a:t>
            </a:r>
            <a:r>
              <a:rPr lang="en-US" sz="1100" dirty="0">
                <a:solidFill>
                  <a:schemeClr val="bg2">
                    <a:lumMod val="50000"/>
                  </a:schemeClr>
                </a:solidFill>
              </a:rPr>
              <a:t> </a:t>
            </a:r>
            <a:r>
              <a:rPr lang="en-US" sz="1100" dirty="0" err="1">
                <a:solidFill>
                  <a:schemeClr val="bg2">
                    <a:lumMod val="50000"/>
                  </a:schemeClr>
                </a:solidFill>
              </a:rPr>
              <a:t>Wurtman</a:t>
            </a:r>
            <a:r>
              <a:rPr lang="en-US" sz="1100" dirty="0">
                <a:solidFill>
                  <a:schemeClr val="bg2">
                    <a:lumMod val="50000"/>
                  </a:schemeClr>
                </a:solidFill>
              </a:rPr>
              <a:t>, R. J. (2014). Low doses of melatonin promote sleep onset and maintenance in older people–an update. US Neurol, 10(2), 117-9.</a:t>
            </a:r>
            <a:endParaRPr lang="es-ES" sz="1100" dirty="0">
              <a:solidFill>
                <a:schemeClr val="bg2">
                  <a:lumMod val="50000"/>
                </a:schemeClr>
              </a:solidFill>
            </a:endParaRPr>
          </a:p>
        </p:txBody>
      </p:sp>
    </p:spTree>
    <p:extLst>
      <p:ext uri="{BB962C8B-B14F-4D97-AF65-F5344CB8AC3E}">
        <p14:creationId xmlns:p14="http://schemas.microsoft.com/office/powerpoint/2010/main" val="4818595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150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50456A4E-1732-45E2-B060-4E9AAACBE9C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616615" y="1733536"/>
            <a:ext cx="3036428" cy="4225355"/>
          </a:xfrm>
          <a:prstGeom prst="rect">
            <a:avLst/>
          </a:prstGeom>
        </p:spPr>
      </p:pic>
      <p:pic>
        <p:nvPicPr>
          <p:cNvPr id="18" name="Imagen 17">
            <a:extLst>
              <a:ext uri="{FF2B5EF4-FFF2-40B4-BE49-F238E27FC236}">
                <a16:creationId xmlns:a16="http://schemas.microsoft.com/office/drawing/2014/main" id="{9B1ED0A2-46CE-4DAC-8588-C695308C7187}"/>
              </a:ext>
            </a:extLst>
          </p:cNvPr>
          <p:cNvPicPr>
            <a:picLocks noChangeAspect="1"/>
          </p:cNvPicPr>
          <p:nvPr/>
        </p:nvPicPr>
        <p:blipFill>
          <a:blip r:embed="rId5"/>
          <a:stretch>
            <a:fillRect/>
          </a:stretch>
        </p:blipFill>
        <p:spPr>
          <a:xfrm>
            <a:off x="1362258" y="2986173"/>
            <a:ext cx="3259718" cy="2073611"/>
          </a:xfrm>
          <a:prstGeom prst="rect">
            <a:avLst/>
          </a:prstGeom>
        </p:spPr>
      </p:pic>
      <p:sp>
        <p:nvSpPr>
          <p:cNvPr id="21" name="CuadroTexto 20">
            <a:extLst>
              <a:ext uri="{FF2B5EF4-FFF2-40B4-BE49-F238E27FC236}">
                <a16:creationId xmlns:a16="http://schemas.microsoft.com/office/drawing/2014/main" id="{C007318A-CBE3-4508-9AC6-9F5D21C63AAD}"/>
              </a:ext>
            </a:extLst>
          </p:cNvPr>
          <p:cNvSpPr txBox="1"/>
          <p:nvPr/>
        </p:nvSpPr>
        <p:spPr>
          <a:xfrm>
            <a:off x="1808478" y="5343541"/>
            <a:ext cx="3185612" cy="783193"/>
          </a:xfrm>
          <a:prstGeom prst="roundRect">
            <a:avLst/>
          </a:prstGeom>
          <a:noFill/>
        </p:spPr>
        <p:txBody>
          <a:bodyPr wrap="square">
            <a:spAutoFit/>
          </a:bodyPr>
          <a:lstStyle/>
          <a:p>
            <a:r>
              <a:rPr lang="es-ES" sz="2000" dirty="0">
                <a:solidFill>
                  <a:schemeClr val="bg2">
                    <a:lumMod val="50000"/>
                  </a:schemeClr>
                </a:solidFill>
                <a:latin typeface="Calibri" panose="020F0502020204030204" pitchFamily="34" charset="0"/>
              </a:rPr>
              <a:t>El único </a:t>
            </a:r>
            <a:r>
              <a:rPr lang="es-ES" sz="2000" dirty="0" err="1">
                <a:solidFill>
                  <a:schemeClr val="bg2">
                    <a:lumMod val="50000"/>
                  </a:schemeClr>
                </a:solidFill>
                <a:latin typeface="Calibri" panose="020F0502020204030204" pitchFamily="34" charset="0"/>
              </a:rPr>
              <a:t>prenyl</a:t>
            </a:r>
            <a:r>
              <a:rPr lang="es-ES" sz="2000" dirty="0">
                <a:solidFill>
                  <a:schemeClr val="bg2">
                    <a:lumMod val="50000"/>
                  </a:schemeClr>
                </a:solidFill>
                <a:latin typeface="Calibri" panose="020F0502020204030204" pitchFamily="34" charset="0"/>
              </a:rPr>
              <a:t>-flavonoide con capacidad estrogénica</a:t>
            </a:r>
            <a:endParaRPr lang="es-ES" sz="2000" baseline="30000" dirty="0">
              <a:solidFill>
                <a:schemeClr val="bg2">
                  <a:lumMod val="50000"/>
                </a:schemeClr>
              </a:solidFill>
              <a:latin typeface="Calibri" panose="020F0502020204030204" pitchFamily="34" charset="0"/>
            </a:endParaRPr>
          </a:p>
        </p:txBody>
      </p:sp>
      <p:pic>
        <p:nvPicPr>
          <p:cNvPr id="12" name="Imagen 11">
            <a:extLst>
              <a:ext uri="{FF2B5EF4-FFF2-40B4-BE49-F238E27FC236}">
                <a16:creationId xmlns:a16="http://schemas.microsoft.com/office/drawing/2014/main" id="{AF978418-0244-4F04-AB40-DD2A73937F6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12583" y="5011626"/>
            <a:ext cx="1973370" cy="1629827"/>
          </a:xfrm>
          <a:prstGeom prst="rect">
            <a:avLst/>
          </a:prstGeom>
        </p:spPr>
      </p:pic>
      <p:sp>
        <p:nvSpPr>
          <p:cNvPr id="19" name="Titre 1">
            <a:extLst>
              <a:ext uri="{FF2B5EF4-FFF2-40B4-BE49-F238E27FC236}">
                <a16:creationId xmlns:a16="http://schemas.microsoft.com/office/drawing/2014/main" id="{C8FE1B1A-9C00-49C3-BCD6-90AC1A07D61B}"/>
              </a:ext>
            </a:extLst>
          </p:cNvPr>
          <p:cNvSpPr>
            <a:spLocks noGrp="1"/>
          </p:cNvSpPr>
          <p:nvPr>
            <p:ph type="title"/>
          </p:nvPr>
        </p:nvSpPr>
        <p:spPr>
          <a:xfrm>
            <a:off x="903927" y="731266"/>
            <a:ext cx="10515600" cy="1325563"/>
          </a:xfrm>
        </p:spPr>
        <p:txBody>
          <a:bodyPr>
            <a:normAutofit/>
          </a:bodyPr>
          <a:lstStyle/>
          <a:p>
            <a:pPr algn="ctr">
              <a:lnSpc>
                <a:spcPct val="150000"/>
              </a:lnSpc>
            </a:pPr>
            <a:r>
              <a:rPr lang="es-ES" sz="2800" dirty="0">
                <a:solidFill>
                  <a:srgbClr val="7030A0"/>
                </a:solidFill>
                <a:latin typeface="Calibri" panose="020F0502020204030204" pitchFamily="34" charset="0"/>
              </a:rPr>
              <a:t>REPOSO NOCTURNO: sofocos, insomnio, ansiedad</a:t>
            </a:r>
            <a:endParaRPr lang="fr-FR" sz="2800" dirty="0">
              <a:solidFill>
                <a:srgbClr val="7030A0"/>
              </a:solidFill>
              <a:latin typeface="Calibri" panose="020F0502020204030204" pitchFamily="34" charset="0"/>
            </a:endParaRPr>
          </a:p>
        </p:txBody>
      </p:sp>
      <p:sp>
        <p:nvSpPr>
          <p:cNvPr id="24" name="CuadroTexto 23">
            <a:extLst>
              <a:ext uri="{FF2B5EF4-FFF2-40B4-BE49-F238E27FC236}">
                <a16:creationId xmlns:a16="http://schemas.microsoft.com/office/drawing/2014/main" id="{4F168523-7454-4693-9EAB-541A45520F1E}"/>
              </a:ext>
            </a:extLst>
          </p:cNvPr>
          <p:cNvSpPr txBox="1"/>
          <p:nvPr/>
        </p:nvSpPr>
        <p:spPr>
          <a:xfrm>
            <a:off x="7199784" y="1879709"/>
            <a:ext cx="4652973" cy="923330"/>
          </a:xfrm>
          <a:prstGeom prst="rect">
            <a:avLst/>
          </a:prstGeom>
          <a:noFill/>
        </p:spPr>
        <p:txBody>
          <a:bodyPr wrap="square">
            <a:spAutoFit/>
          </a:bodyPr>
          <a:lstStyle/>
          <a:p>
            <a:pPr algn="ctr"/>
            <a:r>
              <a:rPr lang="es-ES" dirty="0">
                <a:solidFill>
                  <a:schemeClr val="bg2">
                    <a:lumMod val="50000"/>
                  </a:schemeClr>
                </a:solidFill>
                <a:latin typeface="Gotham Book" panose="02000603040000020004" pitchFamily="2" charset="0"/>
              </a:rPr>
              <a:t>Eficacia en </a:t>
            </a:r>
            <a:r>
              <a:rPr lang="es-ES" b="1" dirty="0">
                <a:solidFill>
                  <a:srgbClr val="7030A0"/>
                </a:solidFill>
                <a:latin typeface="Gotham Book" panose="02000603040000020004" pitchFamily="2" charset="0"/>
              </a:rPr>
              <a:t>sintomatología psicológica </a:t>
            </a:r>
            <a:r>
              <a:rPr lang="es-ES" dirty="0">
                <a:solidFill>
                  <a:schemeClr val="bg2">
                    <a:lumMod val="50000"/>
                  </a:schemeClr>
                </a:solidFill>
                <a:latin typeface="Gotham Book" panose="02000603040000020004" pitchFamily="2" charset="0"/>
              </a:rPr>
              <a:t>(nerviosismo, irritabilidad, alteraciones del sueño) y como </a:t>
            </a:r>
            <a:r>
              <a:rPr lang="es-ES" b="1" dirty="0">
                <a:solidFill>
                  <a:srgbClr val="7030A0"/>
                </a:solidFill>
                <a:latin typeface="Gotham Book" panose="02000603040000020004" pitchFamily="2" charset="0"/>
              </a:rPr>
              <a:t>antidepresivo</a:t>
            </a:r>
            <a:r>
              <a:rPr lang="es-ES" baseline="30000" dirty="0">
                <a:solidFill>
                  <a:schemeClr val="bg2">
                    <a:lumMod val="50000"/>
                  </a:schemeClr>
                </a:solidFill>
                <a:latin typeface="Gotham Book" panose="02000603040000020004" pitchFamily="2" charset="0"/>
              </a:rPr>
              <a:t>2,3</a:t>
            </a:r>
            <a:endParaRPr lang="es-ES" baseline="30000" dirty="0">
              <a:solidFill>
                <a:schemeClr val="bg2">
                  <a:lumMod val="50000"/>
                </a:schemeClr>
              </a:solidFill>
              <a:highlight>
                <a:srgbClr val="FFFF00"/>
              </a:highlight>
              <a:latin typeface="Gotham Book" panose="02000603040000020004" pitchFamily="2" charset="0"/>
            </a:endParaRPr>
          </a:p>
        </p:txBody>
      </p:sp>
      <p:sp>
        <p:nvSpPr>
          <p:cNvPr id="25" name="CuadroTexto 24">
            <a:extLst>
              <a:ext uri="{FF2B5EF4-FFF2-40B4-BE49-F238E27FC236}">
                <a16:creationId xmlns:a16="http://schemas.microsoft.com/office/drawing/2014/main" id="{3B12ADAA-CA02-40DB-8217-A99AE27367D4}"/>
              </a:ext>
            </a:extLst>
          </p:cNvPr>
          <p:cNvSpPr txBox="1"/>
          <p:nvPr/>
        </p:nvSpPr>
        <p:spPr>
          <a:xfrm>
            <a:off x="903927" y="1814329"/>
            <a:ext cx="4315295" cy="1328023"/>
          </a:xfrm>
          <a:prstGeom prst="roundRect">
            <a:avLst/>
          </a:prstGeom>
          <a:noFill/>
        </p:spPr>
        <p:txBody>
          <a:bodyPr wrap="square">
            <a:spAutoFit/>
          </a:bodyPr>
          <a:lstStyle/>
          <a:p>
            <a:pPr algn="ctr"/>
            <a:r>
              <a:rPr lang="es-ES" dirty="0">
                <a:solidFill>
                  <a:schemeClr val="bg2">
                    <a:lumMod val="50000"/>
                  </a:schemeClr>
                </a:solidFill>
                <a:latin typeface="Gotham Book" panose="02000603040000020004" pitchFamily="2" charset="0"/>
                <a:sym typeface="Wingdings" panose="05000000000000000000" pitchFamily="2" charset="2"/>
              </a:rPr>
              <a:t>Gracias a que puede atravesar la BHE y </a:t>
            </a:r>
            <a:r>
              <a:rPr lang="es-ES" b="1" dirty="0">
                <a:solidFill>
                  <a:srgbClr val="7030A0"/>
                </a:solidFill>
                <a:latin typeface="Gotham Book" panose="02000603040000020004" pitchFamily="2" charset="0"/>
                <a:sym typeface="Wingdings" panose="05000000000000000000" pitchFamily="2" charset="2"/>
              </a:rPr>
              <a:t>actuar sobre el hipotálamo</a:t>
            </a:r>
            <a:r>
              <a:rPr lang="es-ES" baseline="30000" dirty="0">
                <a:solidFill>
                  <a:schemeClr val="bg2">
                    <a:lumMod val="50000"/>
                  </a:schemeClr>
                </a:solidFill>
                <a:latin typeface="Gotham Book" panose="02000603040000020004" pitchFamily="2" charset="0"/>
                <a:sym typeface="Wingdings" panose="05000000000000000000" pitchFamily="2" charset="2"/>
              </a:rPr>
              <a:t>1</a:t>
            </a:r>
            <a:r>
              <a:rPr lang="es-ES" dirty="0">
                <a:solidFill>
                  <a:schemeClr val="bg2">
                    <a:lumMod val="50000"/>
                  </a:schemeClr>
                </a:solidFill>
                <a:latin typeface="Gotham Book" panose="02000603040000020004" pitchFamily="2" charset="0"/>
                <a:sym typeface="Wingdings" panose="05000000000000000000" pitchFamily="2" charset="2"/>
              </a:rPr>
              <a:t>, a</a:t>
            </a:r>
            <a:r>
              <a:rPr lang="es-ES" dirty="0">
                <a:solidFill>
                  <a:schemeClr val="bg2">
                    <a:lumMod val="50000"/>
                  </a:schemeClr>
                </a:solidFill>
                <a:latin typeface="Gotham Book" panose="02000603040000020004" pitchFamily="2" charset="0"/>
              </a:rPr>
              <a:t>livia de los síntomas leves de estrés mental y para ayudar a dormir.</a:t>
            </a:r>
            <a:r>
              <a:rPr lang="es-ES" baseline="30000" dirty="0">
                <a:solidFill>
                  <a:schemeClr val="bg2">
                    <a:lumMod val="50000"/>
                  </a:schemeClr>
                </a:solidFill>
                <a:latin typeface="Gotham Book" panose="02000603040000020004" pitchFamily="2" charset="0"/>
              </a:rPr>
              <a:t>2</a:t>
            </a:r>
            <a:r>
              <a:rPr lang="es-ES" dirty="0">
                <a:solidFill>
                  <a:schemeClr val="bg2">
                    <a:lumMod val="50000"/>
                  </a:schemeClr>
                </a:solidFill>
                <a:latin typeface="Gotham Book" panose="02000603040000020004" pitchFamily="2" charset="0"/>
              </a:rPr>
              <a:t> </a:t>
            </a:r>
            <a:endParaRPr lang="es-ES" sz="2400" dirty="0">
              <a:solidFill>
                <a:schemeClr val="bg2">
                  <a:lumMod val="50000"/>
                </a:schemeClr>
              </a:solidFill>
              <a:latin typeface="Gotham Book" panose="02000603040000020004" pitchFamily="2" charset="0"/>
              <a:sym typeface="Wingdings" panose="05000000000000000000" pitchFamily="2" charset="2"/>
            </a:endParaRPr>
          </a:p>
        </p:txBody>
      </p:sp>
      <p:pic>
        <p:nvPicPr>
          <p:cNvPr id="15" name="Imagen 14">
            <a:extLst>
              <a:ext uri="{FF2B5EF4-FFF2-40B4-BE49-F238E27FC236}">
                <a16:creationId xmlns:a16="http://schemas.microsoft.com/office/drawing/2014/main" id="{CE03499E-489B-4C03-839E-E413A2B98391}"/>
              </a:ext>
            </a:extLst>
          </p:cNvPr>
          <p:cNvPicPr>
            <a:picLocks noChangeAspect="1"/>
          </p:cNvPicPr>
          <p:nvPr/>
        </p:nvPicPr>
        <p:blipFill>
          <a:blip r:embed="rId7"/>
          <a:stretch>
            <a:fillRect/>
          </a:stretch>
        </p:blipFill>
        <p:spPr>
          <a:xfrm>
            <a:off x="8423123" y="2897613"/>
            <a:ext cx="2942608" cy="2951366"/>
          </a:xfrm>
          <a:prstGeom prst="rect">
            <a:avLst/>
          </a:prstGeom>
        </p:spPr>
      </p:pic>
      <p:sp>
        <p:nvSpPr>
          <p:cNvPr id="17" name="Rectángulo 16">
            <a:extLst>
              <a:ext uri="{FF2B5EF4-FFF2-40B4-BE49-F238E27FC236}">
                <a16:creationId xmlns:a16="http://schemas.microsoft.com/office/drawing/2014/main" id="{114A780F-0F2B-0343-8002-B9ACAB09C499}"/>
              </a:ext>
            </a:extLst>
          </p:cNvPr>
          <p:cNvSpPr/>
          <p:nvPr/>
        </p:nvSpPr>
        <p:spPr>
          <a:xfrm>
            <a:off x="10638109" y="6114534"/>
            <a:ext cx="1375720" cy="65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Rectángulo 25">
            <a:extLst>
              <a:ext uri="{FF2B5EF4-FFF2-40B4-BE49-F238E27FC236}">
                <a16:creationId xmlns:a16="http://schemas.microsoft.com/office/drawing/2014/main" id="{F70CAE3B-3B02-4A4A-A0F6-6D614989F580}"/>
              </a:ext>
            </a:extLst>
          </p:cNvPr>
          <p:cNvSpPr/>
          <p:nvPr/>
        </p:nvSpPr>
        <p:spPr>
          <a:xfrm>
            <a:off x="0" y="-49656"/>
            <a:ext cx="2100649" cy="1257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7" name="Grupo 26">
            <a:extLst>
              <a:ext uri="{FF2B5EF4-FFF2-40B4-BE49-F238E27FC236}">
                <a16:creationId xmlns:a16="http://schemas.microsoft.com/office/drawing/2014/main" id="{03369C8E-BAD0-F94A-A54F-991360B65CCD}"/>
              </a:ext>
            </a:extLst>
          </p:cNvPr>
          <p:cNvGrpSpPr/>
          <p:nvPr/>
        </p:nvGrpSpPr>
        <p:grpSpPr>
          <a:xfrm>
            <a:off x="9271492" y="455382"/>
            <a:ext cx="2742340" cy="657579"/>
            <a:chOff x="10510362" y="321596"/>
            <a:chExt cx="1936294" cy="657579"/>
          </a:xfrm>
        </p:grpSpPr>
        <p:sp>
          <p:nvSpPr>
            <p:cNvPr id="28" name="Rectángulo: esquinas redondeadas 26">
              <a:extLst>
                <a:ext uri="{FF2B5EF4-FFF2-40B4-BE49-F238E27FC236}">
                  <a16:creationId xmlns:a16="http://schemas.microsoft.com/office/drawing/2014/main" id="{37C7A6F7-5883-7B4F-B3CB-2479C4A976A3}"/>
                </a:ext>
              </a:extLst>
            </p:cNvPr>
            <p:cNvSpPr/>
            <p:nvPr/>
          </p:nvSpPr>
          <p:spPr>
            <a:xfrm>
              <a:off x="10510362" y="394400"/>
              <a:ext cx="1936294" cy="584775"/>
            </a:xfrm>
            <a:prstGeom prst="roundRect">
              <a:avLst/>
            </a:prstGeom>
            <a:solidFill>
              <a:srgbClr val="EBE1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7030A0"/>
                  </a:solidFill>
                </a:rPr>
                <a:t>Síntomas</a:t>
              </a:r>
            </a:p>
            <a:p>
              <a:pPr algn="ctr"/>
              <a:r>
                <a:rPr lang="es-ES" dirty="0">
                  <a:solidFill>
                    <a:srgbClr val="7030A0"/>
                  </a:solidFill>
                </a:rPr>
                <a:t>PSICOEMOCIONALES</a:t>
              </a:r>
            </a:p>
          </p:txBody>
        </p:sp>
        <p:sp>
          <p:nvSpPr>
            <p:cNvPr id="29" name="CuadroTexto 28">
              <a:extLst>
                <a:ext uri="{FF2B5EF4-FFF2-40B4-BE49-F238E27FC236}">
                  <a16:creationId xmlns:a16="http://schemas.microsoft.com/office/drawing/2014/main" id="{25BAD2A1-1D1B-A94C-8AF3-2B0218AAEB41}"/>
                </a:ext>
              </a:extLst>
            </p:cNvPr>
            <p:cNvSpPr txBox="1"/>
            <p:nvPr/>
          </p:nvSpPr>
          <p:spPr>
            <a:xfrm>
              <a:off x="10562379" y="321596"/>
              <a:ext cx="355459" cy="584775"/>
            </a:xfrm>
            <a:prstGeom prst="rect">
              <a:avLst/>
            </a:prstGeom>
            <a:noFill/>
          </p:spPr>
          <p:txBody>
            <a:bodyPr wrap="square" rtlCol="0">
              <a:spAutoFit/>
            </a:bodyPr>
            <a:lstStyle/>
            <a:p>
              <a:r>
                <a:rPr lang="es-ES" sz="3200" b="1" dirty="0">
                  <a:ln w="10160">
                    <a:solidFill>
                      <a:srgbClr val="692479"/>
                    </a:solidFill>
                    <a:prstDash val="solid"/>
                  </a:ln>
                  <a:solidFill>
                    <a:srgbClr val="FFFFFF"/>
                  </a:solidFill>
                  <a:effectLst>
                    <a:outerShdw blurRad="38100" dist="22860" dir="5400000" algn="tl" rotWithShape="0">
                      <a:srgbClr val="000000">
                        <a:alpha val="30000"/>
                      </a:srgbClr>
                    </a:outerShdw>
                  </a:effectLst>
                </a:rPr>
                <a:t>3</a:t>
              </a:r>
            </a:p>
          </p:txBody>
        </p:sp>
      </p:grpSp>
      <p:sp>
        <p:nvSpPr>
          <p:cNvPr id="30" name="CuadroTexto 29">
            <a:extLst>
              <a:ext uri="{FF2B5EF4-FFF2-40B4-BE49-F238E27FC236}">
                <a16:creationId xmlns:a16="http://schemas.microsoft.com/office/drawing/2014/main" id="{E83FB196-8140-DA4E-9A02-657E40E58DF3}"/>
              </a:ext>
            </a:extLst>
          </p:cNvPr>
          <p:cNvSpPr txBox="1"/>
          <p:nvPr/>
        </p:nvSpPr>
        <p:spPr>
          <a:xfrm>
            <a:off x="2889344" y="202243"/>
            <a:ext cx="6544765" cy="584775"/>
          </a:xfrm>
          <a:prstGeom prst="rect">
            <a:avLst/>
          </a:prstGeom>
          <a:noFill/>
        </p:spPr>
        <p:txBody>
          <a:bodyPr wrap="square" rtlCol="0">
            <a:spAutoFit/>
          </a:bodyPr>
          <a:lstStyle/>
          <a:p>
            <a:r>
              <a:rPr lang="es-ES" sz="3200" dirty="0">
                <a:solidFill>
                  <a:srgbClr val="7030A0"/>
                </a:solidFill>
              </a:rPr>
              <a:t>MANEJO INTEGRAL EN MENOPAUSIA </a:t>
            </a:r>
          </a:p>
        </p:txBody>
      </p:sp>
      <p:sp>
        <p:nvSpPr>
          <p:cNvPr id="2" name="Rectángulo 1">
            <a:extLst>
              <a:ext uri="{FF2B5EF4-FFF2-40B4-BE49-F238E27FC236}">
                <a16:creationId xmlns:a16="http://schemas.microsoft.com/office/drawing/2014/main" id="{7E0C1C37-BEBF-3148-91A7-00C0B0D201FD}"/>
              </a:ext>
            </a:extLst>
          </p:cNvPr>
          <p:cNvSpPr/>
          <p:nvPr/>
        </p:nvSpPr>
        <p:spPr>
          <a:xfrm>
            <a:off x="8128000" y="5971731"/>
            <a:ext cx="4244026" cy="430887"/>
          </a:xfrm>
          <a:prstGeom prst="rect">
            <a:avLst/>
          </a:prstGeom>
        </p:spPr>
        <p:txBody>
          <a:bodyPr wrap="square">
            <a:spAutoFit/>
          </a:bodyPr>
          <a:lstStyle/>
          <a:p>
            <a:r>
              <a:rPr lang="es-ES" sz="1100" dirty="0">
                <a:solidFill>
                  <a:schemeClr val="bg2">
                    <a:lumMod val="50000"/>
                  </a:schemeClr>
                </a:solidFill>
              </a:rPr>
              <a:t>1. </a:t>
            </a:r>
            <a:r>
              <a:rPr lang="en-US" sz="1100" dirty="0">
                <a:solidFill>
                  <a:schemeClr val="bg2">
                    <a:lumMod val="50000"/>
                  </a:schemeClr>
                </a:solidFill>
              </a:rPr>
              <a:t>López </a:t>
            </a:r>
            <a:r>
              <a:rPr lang="en-US" sz="1100" dirty="0" err="1">
                <a:solidFill>
                  <a:schemeClr val="bg2">
                    <a:lumMod val="50000"/>
                  </a:schemeClr>
                </a:solidFill>
              </a:rPr>
              <a:t>Larramendi</a:t>
            </a:r>
            <a:r>
              <a:rPr lang="en-US" sz="1100" dirty="0">
                <a:solidFill>
                  <a:schemeClr val="bg2">
                    <a:lumMod val="50000"/>
                  </a:schemeClr>
                </a:solidFill>
              </a:rPr>
              <a:t> JL. </a:t>
            </a:r>
            <a:r>
              <a:rPr lang="en-US" sz="1100" dirty="0" err="1">
                <a:solidFill>
                  <a:schemeClr val="bg2">
                    <a:lumMod val="50000"/>
                  </a:schemeClr>
                </a:solidFill>
              </a:rPr>
              <a:t>Toko</a:t>
            </a:r>
            <a:r>
              <a:rPr lang="en-US" sz="1100" dirty="0">
                <a:solidFill>
                  <a:schemeClr val="bg2">
                    <a:lumMod val="50000"/>
                  </a:schemeClr>
                </a:solidFill>
              </a:rPr>
              <a:t>-Gin </a:t>
            </a:r>
            <a:r>
              <a:rPr lang="en-US" sz="1100" dirty="0" err="1">
                <a:solidFill>
                  <a:schemeClr val="bg2">
                    <a:lumMod val="50000"/>
                  </a:schemeClr>
                </a:solidFill>
              </a:rPr>
              <a:t>Pract</a:t>
            </a:r>
            <a:r>
              <a:rPr lang="en-US" sz="1100" dirty="0">
                <a:solidFill>
                  <a:schemeClr val="bg2">
                    <a:lumMod val="50000"/>
                  </a:schemeClr>
                </a:solidFill>
              </a:rPr>
              <a:t>. 2018: 3-16.</a:t>
            </a:r>
          </a:p>
          <a:p>
            <a:r>
              <a:rPr lang="es-ES" sz="1100" dirty="0">
                <a:solidFill>
                  <a:schemeClr val="bg2">
                    <a:lumMod val="50000"/>
                  </a:schemeClr>
                </a:solidFill>
              </a:rPr>
              <a:t>2. </a:t>
            </a:r>
            <a:r>
              <a:rPr lang="es-ES" sz="1100" dirty="0" err="1">
                <a:solidFill>
                  <a:schemeClr val="bg2">
                    <a:lumMod val="50000"/>
                  </a:schemeClr>
                </a:solidFill>
              </a:rPr>
              <a:t>Community</a:t>
            </a:r>
            <a:r>
              <a:rPr lang="es-ES" sz="1100" dirty="0">
                <a:solidFill>
                  <a:schemeClr val="bg2">
                    <a:lumMod val="50000"/>
                  </a:schemeClr>
                </a:solidFill>
              </a:rPr>
              <a:t> herbal </a:t>
            </a:r>
            <a:r>
              <a:rPr lang="es-ES" sz="1100" dirty="0" err="1">
                <a:solidFill>
                  <a:schemeClr val="bg2">
                    <a:lumMod val="50000"/>
                  </a:schemeClr>
                </a:solidFill>
              </a:rPr>
              <a:t>monograph</a:t>
            </a:r>
            <a:r>
              <a:rPr lang="es-ES" sz="1100" dirty="0">
                <a:solidFill>
                  <a:schemeClr val="bg2">
                    <a:lumMod val="50000"/>
                  </a:schemeClr>
                </a:solidFill>
              </a:rPr>
              <a:t> on </a:t>
            </a:r>
            <a:r>
              <a:rPr lang="es-ES" sz="1100" dirty="0" err="1">
                <a:solidFill>
                  <a:schemeClr val="bg2">
                    <a:lumMod val="50000"/>
                  </a:schemeClr>
                </a:solidFill>
              </a:rPr>
              <a:t>Humulus</a:t>
            </a:r>
            <a:r>
              <a:rPr lang="es-ES" sz="1100" dirty="0">
                <a:solidFill>
                  <a:schemeClr val="bg2">
                    <a:lumMod val="50000"/>
                  </a:schemeClr>
                </a:solidFill>
              </a:rPr>
              <a:t> </a:t>
            </a:r>
            <a:r>
              <a:rPr lang="es-ES" sz="1100" dirty="0" err="1">
                <a:solidFill>
                  <a:schemeClr val="bg2">
                    <a:lumMod val="50000"/>
                  </a:schemeClr>
                </a:solidFill>
              </a:rPr>
              <a:t>lupulus</a:t>
            </a:r>
            <a:r>
              <a:rPr lang="es-ES" sz="1100" dirty="0">
                <a:solidFill>
                  <a:schemeClr val="bg2">
                    <a:lumMod val="50000"/>
                  </a:schemeClr>
                </a:solidFill>
              </a:rPr>
              <a:t> L., </a:t>
            </a:r>
            <a:r>
              <a:rPr lang="es-ES" sz="1100" dirty="0" err="1">
                <a:solidFill>
                  <a:schemeClr val="bg2">
                    <a:lumMod val="50000"/>
                  </a:schemeClr>
                </a:solidFill>
              </a:rPr>
              <a:t>flos</a:t>
            </a:r>
            <a:r>
              <a:rPr lang="es-ES" sz="1100" dirty="0">
                <a:solidFill>
                  <a:schemeClr val="bg2">
                    <a:lumMod val="50000"/>
                  </a:schemeClr>
                </a:solidFill>
              </a:rPr>
              <a:t>, EMA</a:t>
            </a:r>
          </a:p>
        </p:txBody>
      </p:sp>
      <p:sp>
        <p:nvSpPr>
          <p:cNvPr id="20" name="Rectángulo 19">
            <a:extLst>
              <a:ext uri="{FF2B5EF4-FFF2-40B4-BE49-F238E27FC236}">
                <a16:creationId xmlns:a16="http://schemas.microsoft.com/office/drawing/2014/main" id="{2A6C2194-922E-FC40-8464-22B322EBAC56}"/>
              </a:ext>
            </a:extLst>
          </p:cNvPr>
          <p:cNvSpPr/>
          <p:nvPr/>
        </p:nvSpPr>
        <p:spPr>
          <a:xfrm>
            <a:off x="9434109" y="6317562"/>
            <a:ext cx="2521844" cy="261610"/>
          </a:xfrm>
          <a:prstGeom prst="rect">
            <a:avLst/>
          </a:prstGeom>
        </p:spPr>
        <p:txBody>
          <a:bodyPr wrap="none">
            <a:spAutoFit/>
          </a:bodyPr>
          <a:lstStyle/>
          <a:p>
            <a:r>
              <a:rPr lang="da-DK" sz="1100" dirty="0">
                <a:solidFill>
                  <a:schemeClr val="bg2">
                    <a:lumMod val="50000"/>
                  </a:schemeClr>
                </a:solidFill>
              </a:rPr>
              <a:t>3.-Losa F. </a:t>
            </a:r>
            <a:r>
              <a:rPr lang="es-ES" sz="1100" dirty="0" err="1">
                <a:solidFill>
                  <a:schemeClr val="bg2">
                    <a:lumMod val="50000"/>
                  </a:schemeClr>
                </a:solidFill>
              </a:rPr>
              <a:t>Toko</a:t>
            </a:r>
            <a:r>
              <a:rPr lang="es-ES" sz="1100" dirty="0">
                <a:solidFill>
                  <a:schemeClr val="bg2">
                    <a:lumMod val="50000"/>
                  </a:schemeClr>
                </a:solidFill>
              </a:rPr>
              <a:t> - Gin </a:t>
            </a:r>
            <a:r>
              <a:rPr lang="es-ES" sz="1100" dirty="0" err="1">
                <a:solidFill>
                  <a:schemeClr val="bg2">
                    <a:lumMod val="50000"/>
                  </a:schemeClr>
                </a:solidFill>
              </a:rPr>
              <a:t>Pract</a:t>
            </a:r>
            <a:r>
              <a:rPr lang="es-ES" sz="1100" dirty="0">
                <a:solidFill>
                  <a:schemeClr val="bg2">
                    <a:lumMod val="50000"/>
                  </a:schemeClr>
                </a:solidFill>
              </a:rPr>
              <a:t> 2018;: 17 - 26 </a:t>
            </a:r>
          </a:p>
        </p:txBody>
      </p:sp>
    </p:spTree>
    <p:extLst>
      <p:ext uri="{BB962C8B-B14F-4D97-AF65-F5344CB8AC3E}">
        <p14:creationId xmlns:p14="http://schemas.microsoft.com/office/powerpoint/2010/main" val="2757615053"/>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D6A2F36A-6F8B-4815-BFBE-231F4303B4CA}"/>
              </a:ext>
            </a:extLst>
          </p:cNvPr>
          <p:cNvSpPr txBox="1"/>
          <p:nvPr/>
        </p:nvSpPr>
        <p:spPr>
          <a:xfrm>
            <a:off x="1763515" y="4530971"/>
            <a:ext cx="9855820" cy="646331"/>
          </a:xfrm>
          <a:prstGeom prst="rect">
            <a:avLst/>
          </a:prstGeom>
          <a:noFill/>
        </p:spPr>
        <p:txBody>
          <a:bodyPr wrap="square">
            <a:spAutoFit/>
          </a:bodyPr>
          <a:lstStyle/>
          <a:p>
            <a:pPr marL="232172" indent="-232172">
              <a:buFont typeface="Arial" panose="020B0604020202020204" pitchFamily="34" charset="0"/>
              <a:buChar char="•"/>
            </a:pPr>
            <a:r>
              <a:rPr lang="es-ES" dirty="0">
                <a:solidFill>
                  <a:schemeClr val="bg2">
                    <a:lumMod val="50000"/>
                  </a:schemeClr>
                </a:solidFill>
                <a:latin typeface="Gotham Book" panose="02000603040000020004" pitchFamily="2" charset="0"/>
              </a:rPr>
              <a:t>Eficacia sobre la </a:t>
            </a:r>
            <a:r>
              <a:rPr lang="es-ES" b="1" dirty="0">
                <a:solidFill>
                  <a:schemeClr val="bg2">
                    <a:lumMod val="50000"/>
                  </a:schemeClr>
                </a:solidFill>
                <a:latin typeface="Gotham Book" panose="02000603040000020004" pitchFamily="2" charset="0"/>
              </a:rPr>
              <a:t>sintomatología psicológica </a:t>
            </a:r>
            <a:r>
              <a:rPr lang="es-ES" dirty="0">
                <a:solidFill>
                  <a:schemeClr val="bg2">
                    <a:lumMod val="50000"/>
                  </a:schemeClr>
                </a:solidFill>
                <a:latin typeface="Gotham Book" panose="02000603040000020004" pitchFamily="2" charset="0"/>
              </a:rPr>
              <a:t>(nerviosismo, irritabilidad, alteraciones del sueño) y como antidepresivo.</a:t>
            </a:r>
            <a:r>
              <a:rPr lang="es-ES" baseline="30000" dirty="0">
                <a:solidFill>
                  <a:schemeClr val="bg2">
                    <a:lumMod val="50000"/>
                  </a:schemeClr>
                </a:solidFill>
                <a:latin typeface="Gotham Book" panose="02000603040000020004" pitchFamily="2" charset="0"/>
              </a:rPr>
              <a:t>2. </a:t>
            </a:r>
            <a:r>
              <a:rPr lang="es-ES" dirty="0">
                <a:solidFill>
                  <a:schemeClr val="bg2">
                    <a:lumMod val="50000"/>
                  </a:schemeClr>
                </a:solidFill>
                <a:latin typeface="Gotham Book" panose="02000603040000020004" pitchFamily="2" charset="0"/>
              </a:rPr>
              <a:t>Actuación sobre receptores serotonina.</a:t>
            </a:r>
            <a:endParaRPr lang="es-ES" baseline="30000" dirty="0">
              <a:solidFill>
                <a:schemeClr val="bg2">
                  <a:lumMod val="50000"/>
                </a:schemeClr>
              </a:solidFill>
              <a:latin typeface="Gotham Book" panose="02000603040000020004" pitchFamily="2" charset="0"/>
            </a:endParaRPr>
          </a:p>
        </p:txBody>
      </p:sp>
      <p:sp>
        <p:nvSpPr>
          <p:cNvPr id="7" name="CuadroTexto 6">
            <a:extLst>
              <a:ext uri="{FF2B5EF4-FFF2-40B4-BE49-F238E27FC236}">
                <a16:creationId xmlns:a16="http://schemas.microsoft.com/office/drawing/2014/main" id="{854A1FA8-6585-423A-942E-720200A28E38}"/>
              </a:ext>
            </a:extLst>
          </p:cNvPr>
          <p:cNvSpPr txBox="1"/>
          <p:nvPr/>
        </p:nvSpPr>
        <p:spPr>
          <a:xfrm flipH="1">
            <a:off x="2032600" y="2775750"/>
            <a:ext cx="8605244" cy="923330"/>
          </a:xfrm>
          <a:prstGeom prst="rect">
            <a:avLst/>
          </a:prstGeom>
          <a:noFill/>
        </p:spPr>
        <p:txBody>
          <a:bodyPr wrap="square" rtlCol="0">
            <a:spAutoFit/>
          </a:bodyPr>
          <a:lstStyle/>
          <a:p>
            <a:pPr marL="285750" indent="-285750" algn="just">
              <a:buFont typeface="Arial" panose="020B0604020202020204" pitchFamily="34" charset="0"/>
              <a:buChar char="•"/>
            </a:pPr>
            <a:r>
              <a:rPr lang="es-ES">
                <a:solidFill>
                  <a:schemeClr val="bg2">
                    <a:lumMod val="50000"/>
                  </a:schemeClr>
                </a:solidFill>
                <a:latin typeface="Gotham Book" panose="02000603040000020004" pitchFamily="2" charset="0"/>
              </a:rPr>
              <a:t>Interviene en el </a:t>
            </a:r>
            <a:r>
              <a:rPr lang="es-ES" b="1">
                <a:solidFill>
                  <a:schemeClr val="bg2">
                    <a:lumMod val="50000"/>
                  </a:schemeClr>
                </a:solidFill>
                <a:latin typeface="Gotham Book" panose="02000603040000020004" pitchFamily="2" charset="0"/>
              </a:rPr>
              <a:t>ciclo natural del sueño</a:t>
            </a:r>
            <a:r>
              <a:rPr lang="es-ES">
                <a:solidFill>
                  <a:schemeClr val="bg2">
                    <a:lumMod val="50000"/>
                  </a:schemeClr>
                </a:solidFill>
                <a:latin typeface="Gotham Book" panose="02000603040000020004" pitchFamily="2" charset="0"/>
              </a:rPr>
              <a:t>. Sus niveles son más altos por la noche.</a:t>
            </a:r>
          </a:p>
          <a:p>
            <a:pPr marL="285750" indent="-285750" algn="just">
              <a:buFont typeface="Arial" panose="020B0604020202020204" pitchFamily="34" charset="0"/>
              <a:buChar char="•"/>
            </a:pPr>
            <a:r>
              <a:rPr lang="es-ES">
                <a:solidFill>
                  <a:schemeClr val="bg2">
                    <a:lumMod val="50000"/>
                  </a:schemeClr>
                </a:solidFill>
                <a:latin typeface="Gotham Book" panose="02000603040000020004" pitchFamily="2" charset="0"/>
              </a:rPr>
              <a:t>Útil para tratar trastornos del sueño y para proporcionar alivio del insomnio y desfase horario.</a:t>
            </a:r>
            <a:endParaRPr lang="es-ES" sz="2400">
              <a:solidFill>
                <a:schemeClr val="bg2">
                  <a:lumMod val="50000"/>
                </a:schemeClr>
              </a:solidFill>
              <a:latin typeface="Gotham Book" panose="02000603040000020004" pitchFamily="2" charset="0"/>
            </a:endParaRPr>
          </a:p>
        </p:txBody>
      </p:sp>
      <p:pic>
        <p:nvPicPr>
          <p:cNvPr id="8" name="Picture 2" descr="Melatonina - Wikipedia, la enciclopedia libre">
            <a:extLst>
              <a:ext uri="{FF2B5EF4-FFF2-40B4-BE49-F238E27FC236}">
                <a16:creationId xmlns:a16="http://schemas.microsoft.com/office/drawing/2014/main" id="{2130245D-6178-4039-BFB0-3C875733458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8519" y="2071158"/>
            <a:ext cx="1452149" cy="918565"/>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B50837FF-5E03-4F07-B468-3739EC5734A5}"/>
              </a:ext>
            </a:extLst>
          </p:cNvPr>
          <p:cNvSpPr txBox="1"/>
          <p:nvPr/>
        </p:nvSpPr>
        <p:spPr>
          <a:xfrm>
            <a:off x="1605938" y="3902921"/>
            <a:ext cx="10078799" cy="461665"/>
          </a:xfrm>
          <a:prstGeom prst="rect">
            <a:avLst/>
          </a:prstGeom>
          <a:noFill/>
        </p:spPr>
        <p:txBody>
          <a:bodyPr wrap="square">
            <a:spAutoFit/>
          </a:bodyPr>
          <a:lstStyle/>
          <a:p>
            <a:pPr algn="l"/>
            <a:r>
              <a:rPr lang="es-ES" sz="2400" b="1" dirty="0">
                <a:solidFill>
                  <a:schemeClr val="bg2">
                    <a:lumMod val="50000"/>
                  </a:schemeClr>
                </a:solidFill>
                <a:latin typeface="Gotham Book" panose="02000603040000020004"/>
              </a:rPr>
              <a:t>Con</a:t>
            </a:r>
            <a:r>
              <a:rPr lang="es-ES" sz="2400" b="1" dirty="0">
                <a:latin typeface="Gotham Book" panose="02000603040000020004"/>
              </a:rPr>
              <a:t> </a:t>
            </a:r>
            <a:r>
              <a:rPr lang="es-ES" sz="2400" b="1" i="1" dirty="0" err="1">
                <a:solidFill>
                  <a:srgbClr val="7030A0"/>
                </a:solidFill>
                <a:latin typeface="Gotham Book" panose="02000603040000020004"/>
              </a:rPr>
              <a:t>Cimicifuga</a:t>
            </a:r>
            <a:r>
              <a:rPr lang="es-ES" sz="2400" b="1" i="1" dirty="0">
                <a:solidFill>
                  <a:srgbClr val="7030A0"/>
                </a:solidFill>
                <a:latin typeface="Gotham Book" panose="02000603040000020004"/>
              </a:rPr>
              <a:t> </a:t>
            </a:r>
            <a:r>
              <a:rPr lang="es-ES" sz="2400" b="1" i="1" dirty="0" err="1">
                <a:solidFill>
                  <a:srgbClr val="7030A0"/>
                </a:solidFill>
                <a:latin typeface="Gotham Book" panose="02000603040000020004"/>
              </a:rPr>
              <a:t>racemosa</a:t>
            </a:r>
            <a:r>
              <a:rPr lang="es-ES" sz="2400" b="1" dirty="0">
                <a:solidFill>
                  <a:schemeClr val="bg2">
                    <a:lumMod val="50000"/>
                  </a:schemeClr>
                </a:solidFill>
                <a:latin typeface="Gotham Book" panose="02000603040000020004"/>
              </a:rPr>
              <a:t>, disminuye el nerviosismo y la irritabilidad</a:t>
            </a:r>
            <a:r>
              <a:rPr lang="es-ES" sz="2400" b="1" baseline="30000" dirty="0">
                <a:solidFill>
                  <a:schemeClr val="bg2">
                    <a:lumMod val="50000"/>
                  </a:schemeClr>
                </a:solidFill>
                <a:latin typeface="Gotham Book" panose="02000603040000020004"/>
              </a:rPr>
              <a:t>2,3</a:t>
            </a:r>
            <a:endParaRPr lang="es-ES" sz="2400" baseline="30000" dirty="0">
              <a:solidFill>
                <a:schemeClr val="bg2">
                  <a:lumMod val="50000"/>
                </a:schemeClr>
              </a:solidFill>
              <a:latin typeface="Gotham Book" panose="02000603040000020004"/>
            </a:endParaRPr>
          </a:p>
        </p:txBody>
      </p:sp>
      <p:sp>
        <p:nvSpPr>
          <p:cNvPr id="10" name="CuadroTexto 9">
            <a:extLst>
              <a:ext uri="{FF2B5EF4-FFF2-40B4-BE49-F238E27FC236}">
                <a16:creationId xmlns:a16="http://schemas.microsoft.com/office/drawing/2014/main" id="{3AF3428D-4FBE-470D-B966-A64A9DBA43E5}"/>
              </a:ext>
            </a:extLst>
          </p:cNvPr>
          <p:cNvSpPr txBox="1"/>
          <p:nvPr/>
        </p:nvSpPr>
        <p:spPr>
          <a:xfrm>
            <a:off x="1540536" y="2157548"/>
            <a:ext cx="10078799" cy="461665"/>
          </a:xfrm>
          <a:prstGeom prst="rect">
            <a:avLst/>
          </a:prstGeom>
          <a:noFill/>
        </p:spPr>
        <p:txBody>
          <a:bodyPr wrap="square">
            <a:spAutoFit/>
          </a:bodyPr>
          <a:lstStyle/>
          <a:p>
            <a:pPr algn="l"/>
            <a:r>
              <a:rPr lang="es-ES" sz="2400" b="1">
                <a:solidFill>
                  <a:schemeClr val="bg2">
                    <a:lumMod val="50000"/>
                  </a:schemeClr>
                </a:solidFill>
                <a:latin typeface="Gotham Book" panose="02000603040000020004"/>
              </a:rPr>
              <a:t>Con</a:t>
            </a:r>
            <a:r>
              <a:rPr lang="es-ES" sz="2400" b="1">
                <a:latin typeface="Gotham Book" panose="02000603040000020004"/>
              </a:rPr>
              <a:t> </a:t>
            </a:r>
            <a:r>
              <a:rPr lang="es-ES" sz="2400" b="1">
                <a:solidFill>
                  <a:srgbClr val="7030A0"/>
                </a:solidFill>
                <a:latin typeface="Gotham Book" panose="02000603040000020004"/>
              </a:rPr>
              <a:t>MELATONINA</a:t>
            </a:r>
            <a:r>
              <a:rPr lang="es-ES" sz="2400" b="1">
                <a:solidFill>
                  <a:schemeClr val="bg2">
                    <a:lumMod val="50000"/>
                  </a:schemeClr>
                </a:solidFill>
                <a:latin typeface="Gotham Book" panose="02000603040000020004"/>
              </a:rPr>
              <a:t>®, que ayuda a conciliar el sueño</a:t>
            </a:r>
            <a:r>
              <a:rPr lang="es-ES" sz="2400" b="1" baseline="30000">
                <a:solidFill>
                  <a:schemeClr val="bg2">
                    <a:lumMod val="50000"/>
                  </a:schemeClr>
                </a:solidFill>
                <a:latin typeface="Gotham Book" panose="02000603040000020004"/>
              </a:rPr>
              <a:t>1</a:t>
            </a:r>
            <a:endParaRPr lang="es-ES" sz="2400" baseline="30000">
              <a:solidFill>
                <a:schemeClr val="bg2">
                  <a:lumMod val="50000"/>
                </a:schemeClr>
              </a:solidFill>
              <a:latin typeface="Gotham Book" panose="02000603040000020004"/>
            </a:endParaRPr>
          </a:p>
        </p:txBody>
      </p:sp>
      <p:pic>
        <p:nvPicPr>
          <p:cNvPr id="11" name="Picture 2" descr="Cimicifuga racemosa, Black Cohosh – MedicineTraditions - Medicine Traditions">
            <a:extLst>
              <a:ext uri="{FF2B5EF4-FFF2-40B4-BE49-F238E27FC236}">
                <a16:creationId xmlns:a16="http://schemas.microsoft.com/office/drawing/2014/main" id="{8D2A5361-2AC4-4ED1-B094-8C7D61751A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9922" y="3347451"/>
            <a:ext cx="1117878" cy="18298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itre 1">
            <a:extLst>
              <a:ext uri="{FF2B5EF4-FFF2-40B4-BE49-F238E27FC236}">
                <a16:creationId xmlns:a16="http://schemas.microsoft.com/office/drawing/2014/main" id="{90F4DCEC-6D6B-4014-B2FC-12E40683285D}"/>
              </a:ext>
            </a:extLst>
          </p:cNvPr>
          <p:cNvSpPr txBox="1">
            <a:spLocks/>
          </p:cNvSpPr>
          <p:nvPr/>
        </p:nvSpPr>
        <p:spPr>
          <a:xfrm>
            <a:off x="1633369" y="778569"/>
            <a:ext cx="892526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s-ES" sz="2800" dirty="0">
                <a:solidFill>
                  <a:schemeClr val="bg2">
                    <a:lumMod val="50000"/>
                  </a:schemeClr>
                </a:solidFill>
                <a:latin typeface="Calibri" panose="020F0502020204030204" pitchFamily="34" charset="0"/>
              </a:rPr>
              <a:t>En el REPOSO NOCTURNO: sofocos, insomnio, ansiedad</a:t>
            </a:r>
            <a:endParaRPr lang="fr-FR" sz="2800" dirty="0">
              <a:solidFill>
                <a:schemeClr val="bg2">
                  <a:lumMod val="50000"/>
                </a:schemeClr>
              </a:solidFill>
              <a:latin typeface="Calibri" panose="020F0502020204030204" pitchFamily="34" charset="0"/>
            </a:endParaRPr>
          </a:p>
        </p:txBody>
      </p:sp>
      <p:sp>
        <p:nvSpPr>
          <p:cNvPr id="16" name="CuadroTexto 15">
            <a:extLst>
              <a:ext uri="{FF2B5EF4-FFF2-40B4-BE49-F238E27FC236}">
                <a16:creationId xmlns:a16="http://schemas.microsoft.com/office/drawing/2014/main" id="{2FA6BF35-4D7D-41BC-B25A-47BF4BB59D5B}"/>
              </a:ext>
            </a:extLst>
          </p:cNvPr>
          <p:cNvSpPr txBox="1"/>
          <p:nvPr/>
        </p:nvSpPr>
        <p:spPr>
          <a:xfrm>
            <a:off x="288519" y="5753124"/>
            <a:ext cx="10206990" cy="707886"/>
          </a:xfrm>
          <a:prstGeom prst="rect">
            <a:avLst/>
          </a:prstGeom>
          <a:noFill/>
        </p:spPr>
        <p:txBody>
          <a:bodyPr wrap="square" rtlCol="0">
            <a:spAutoFit/>
          </a:bodyPr>
          <a:lstStyle/>
          <a:p>
            <a:endParaRPr lang="es-ES" sz="1000" dirty="0"/>
          </a:p>
          <a:p>
            <a:r>
              <a:rPr lang="es-ES" sz="1000" dirty="0"/>
              <a:t>1. </a:t>
            </a:r>
            <a:r>
              <a:rPr lang="en-US" sz="1000" dirty="0"/>
              <a:t> </a:t>
            </a:r>
            <a:r>
              <a:rPr lang="en-US" sz="1000" dirty="0" err="1"/>
              <a:t>Wurtman</a:t>
            </a:r>
            <a:r>
              <a:rPr lang="en-US" sz="1000" dirty="0"/>
              <a:t>, R. J. (2014). Low doses of melatonin promote sleep onset and maintenance in older people–an update. US Neurol, 10(2), 117-9.</a:t>
            </a:r>
            <a:endParaRPr lang="es-ES" sz="1000" dirty="0"/>
          </a:p>
          <a:p>
            <a:r>
              <a:rPr lang="es-ES" sz="1000" dirty="0"/>
              <a:t>2. Schmidt M, </a:t>
            </a:r>
            <a:r>
              <a:rPr lang="es-ES" sz="1000" dirty="0" err="1"/>
              <a:t>Polasek</a:t>
            </a:r>
            <a:r>
              <a:rPr lang="es-ES" sz="1000" dirty="0"/>
              <a:t> W, </a:t>
            </a:r>
            <a:r>
              <a:rPr lang="es-ES" sz="1000" dirty="0" err="1"/>
              <a:t>Käufeler</a:t>
            </a:r>
            <a:r>
              <a:rPr lang="es-ES" sz="1000" dirty="0"/>
              <a:t> R.: </a:t>
            </a:r>
            <a:r>
              <a:rPr lang="es-ES" sz="1000" dirty="0" err="1"/>
              <a:t>Efficacy</a:t>
            </a:r>
            <a:r>
              <a:rPr lang="es-ES" sz="1000" dirty="0"/>
              <a:t> and safety of Black </a:t>
            </a:r>
            <a:r>
              <a:rPr lang="es-ES" sz="1000" dirty="0" err="1"/>
              <a:t>Cocosh</a:t>
            </a:r>
            <a:r>
              <a:rPr lang="es-ES" sz="1000" dirty="0"/>
              <a:t> (</a:t>
            </a:r>
            <a:r>
              <a:rPr lang="es-ES" sz="1000" dirty="0" err="1"/>
              <a:t>Cimicifuga</a:t>
            </a:r>
            <a:r>
              <a:rPr lang="es-ES" sz="1000" dirty="0"/>
              <a:t> </a:t>
            </a:r>
            <a:r>
              <a:rPr lang="es-ES" sz="1000" dirty="0" err="1"/>
              <a:t>raemosa</a:t>
            </a:r>
            <a:r>
              <a:rPr lang="es-ES" sz="1000" dirty="0"/>
              <a:t>, </a:t>
            </a:r>
            <a:r>
              <a:rPr lang="es-ES" sz="1000" dirty="0" err="1"/>
              <a:t>Cimifemin</a:t>
            </a:r>
            <a:r>
              <a:rPr lang="es-ES" sz="1000" dirty="0"/>
              <a:t>®) in </a:t>
            </a:r>
            <a:r>
              <a:rPr lang="es-ES" sz="1000" dirty="0" err="1"/>
              <a:t>Menopause</a:t>
            </a:r>
            <a:r>
              <a:rPr lang="es-ES" sz="1000" dirty="0"/>
              <a:t> </a:t>
            </a:r>
            <a:r>
              <a:rPr lang="es-ES" sz="1000" dirty="0" err="1"/>
              <a:t>Discomfort</a:t>
            </a:r>
            <a:r>
              <a:rPr lang="es-ES" sz="1000" dirty="0"/>
              <a:t>: </a:t>
            </a:r>
            <a:r>
              <a:rPr lang="es-ES" sz="1000" dirty="0" err="1"/>
              <a:t>Survellance</a:t>
            </a:r>
            <a:r>
              <a:rPr lang="es-ES" sz="1000" dirty="0"/>
              <a:t> </a:t>
            </a:r>
            <a:r>
              <a:rPr lang="es-ES" sz="1000" dirty="0" err="1"/>
              <a:t>Study</a:t>
            </a:r>
            <a:r>
              <a:rPr lang="es-ES" sz="1000" dirty="0"/>
              <a:t> in </a:t>
            </a:r>
            <a:r>
              <a:rPr lang="es-ES" sz="1000" dirty="0" err="1"/>
              <a:t>Practical</a:t>
            </a:r>
            <a:r>
              <a:rPr lang="es-ES" sz="1000" dirty="0"/>
              <a:t> </a:t>
            </a:r>
            <a:r>
              <a:rPr lang="es-ES" sz="1000" dirty="0" err="1"/>
              <a:t>Terms</a:t>
            </a:r>
            <a:r>
              <a:rPr lang="es-ES" sz="1000" dirty="0"/>
              <a:t>. J </a:t>
            </a:r>
            <a:r>
              <a:rPr lang="es-ES" sz="1000" dirty="0" err="1"/>
              <a:t>Menopaause</a:t>
            </a:r>
            <a:r>
              <a:rPr lang="es-ES" sz="1000" dirty="0"/>
              <a:t> 2005; 12(1) (Editor </a:t>
            </a:r>
            <a:r>
              <a:rPr lang="es-ES" sz="1000" dirty="0" err="1"/>
              <a:t>for</a:t>
            </a:r>
            <a:r>
              <a:rPr lang="es-ES" sz="1000" dirty="0"/>
              <a:t> Austria ), 27-32 (</a:t>
            </a:r>
            <a:r>
              <a:rPr lang="es-ES" sz="1000" dirty="0" err="1"/>
              <a:t>edition</a:t>
            </a:r>
            <a:r>
              <a:rPr lang="es-ES" sz="1000" dirty="0"/>
              <a:t> </a:t>
            </a:r>
            <a:r>
              <a:rPr lang="es-ES" sz="1000" dirty="0" err="1"/>
              <a:t>for</a:t>
            </a:r>
            <a:r>
              <a:rPr lang="es-ES" sz="1000" dirty="0"/>
              <a:t> </a:t>
            </a:r>
            <a:r>
              <a:rPr lang="es-ES" sz="1000" dirty="0" err="1"/>
              <a:t>Switzerland</a:t>
            </a:r>
            <a:r>
              <a:rPr lang="es-ES" sz="1000" dirty="0"/>
              <a:t>), 30-34.</a:t>
            </a:r>
          </a:p>
        </p:txBody>
      </p:sp>
      <p:grpSp>
        <p:nvGrpSpPr>
          <p:cNvPr id="13" name="Grupo 12">
            <a:extLst>
              <a:ext uri="{FF2B5EF4-FFF2-40B4-BE49-F238E27FC236}">
                <a16:creationId xmlns:a16="http://schemas.microsoft.com/office/drawing/2014/main" id="{13E6AAB1-6264-C849-B338-E9F8E8BDC1C5}"/>
              </a:ext>
            </a:extLst>
          </p:cNvPr>
          <p:cNvGrpSpPr/>
          <p:nvPr/>
        </p:nvGrpSpPr>
        <p:grpSpPr>
          <a:xfrm>
            <a:off x="86497" y="0"/>
            <a:ext cx="11928391" cy="6858000"/>
            <a:chOff x="86497" y="0"/>
            <a:chExt cx="11928391" cy="6858000"/>
          </a:xfrm>
        </p:grpSpPr>
        <p:sp>
          <p:nvSpPr>
            <p:cNvPr id="14" name="Rectángulo 13">
              <a:extLst>
                <a:ext uri="{FF2B5EF4-FFF2-40B4-BE49-F238E27FC236}">
                  <a16:creationId xmlns:a16="http://schemas.microsoft.com/office/drawing/2014/main" id="{DE585A7F-7125-3846-AF5B-CAC7E1C65587}"/>
                </a:ext>
              </a:extLst>
            </p:cNvPr>
            <p:cNvSpPr/>
            <p:nvPr/>
          </p:nvSpPr>
          <p:spPr>
            <a:xfrm>
              <a:off x="86497" y="0"/>
              <a:ext cx="2100649"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118BB649-6F9D-5544-92AF-EAC826CAA72E}"/>
                </a:ext>
              </a:extLst>
            </p:cNvPr>
            <p:cNvSpPr/>
            <p:nvPr/>
          </p:nvSpPr>
          <p:spPr>
            <a:xfrm>
              <a:off x="10639168" y="5764427"/>
              <a:ext cx="1375720"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8" name="CuadroTexto 17">
            <a:extLst>
              <a:ext uri="{FF2B5EF4-FFF2-40B4-BE49-F238E27FC236}">
                <a16:creationId xmlns:a16="http://schemas.microsoft.com/office/drawing/2014/main" id="{CA9316CE-0FAF-6347-BCF6-85B0662A59B8}"/>
              </a:ext>
            </a:extLst>
          </p:cNvPr>
          <p:cNvSpPr txBox="1"/>
          <p:nvPr/>
        </p:nvSpPr>
        <p:spPr>
          <a:xfrm>
            <a:off x="2889344" y="202243"/>
            <a:ext cx="6544765" cy="584775"/>
          </a:xfrm>
          <a:prstGeom prst="rect">
            <a:avLst/>
          </a:prstGeom>
          <a:noFill/>
        </p:spPr>
        <p:txBody>
          <a:bodyPr wrap="square" rtlCol="0">
            <a:spAutoFit/>
          </a:bodyPr>
          <a:lstStyle/>
          <a:p>
            <a:r>
              <a:rPr lang="es-ES" sz="3200" dirty="0">
                <a:solidFill>
                  <a:srgbClr val="7030A0"/>
                </a:solidFill>
              </a:rPr>
              <a:t>MANEJO INTEGRAL EN MENOPAUSIA </a:t>
            </a:r>
          </a:p>
        </p:txBody>
      </p:sp>
      <p:grpSp>
        <p:nvGrpSpPr>
          <p:cNvPr id="19" name="Grupo 18">
            <a:extLst>
              <a:ext uri="{FF2B5EF4-FFF2-40B4-BE49-F238E27FC236}">
                <a16:creationId xmlns:a16="http://schemas.microsoft.com/office/drawing/2014/main" id="{8F3E64D8-8B06-3E42-B664-B30ADB973B98}"/>
              </a:ext>
            </a:extLst>
          </p:cNvPr>
          <p:cNvGrpSpPr/>
          <p:nvPr/>
        </p:nvGrpSpPr>
        <p:grpSpPr>
          <a:xfrm>
            <a:off x="9285985" y="351783"/>
            <a:ext cx="2742340" cy="657579"/>
            <a:chOff x="10510362" y="321596"/>
            <a:chExt cx="1936294" cy="657579"/>
          </a:xfrm>
        </p:grpSpPr>
        <p:sp>
          <p:nvSpPr>
            <p:cNvPr id="20" name="Rectángulo: esquinas redondeadas 26">
              <a:extLst>
                <a:ext uri="{FF2B5EF4-FFF2-40B4-BE49-F238E27FC236}">
                  <a16:creationId xmlns:a16="http://schemas.microsoft.com/office/drawing/2014/main" id="{9698D069-BC5D-DB44-A5A7-8856997FB268}"/>
                </a:ext>
              </a:extLst>
            </p:cNvPr>
            <p:cNvSpPr/>
            <p:nvPr/>
          </p:nvSpPr>
          <p:spPr>
            <a:xfrm>
              <a:off x="10510362" y="394400"/>
              <a:ext cx="1936294" cy="584775"/>
            </a:xfrm>
            <a:prstGeom prst="roundRect">
              <a:avLst/>
            </a:prstGeom>
            <a:solidFill>
              <a:srgbClr val="EBE1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7030A0"/>
                  </a:solidFill>
                </a:rPr>
                <a:t>Síntomas</a:t>
              </a:r>
            </a:p>
            <a:p>
              <a:pPr algn="ctr"/>
              <a:r>
                <a:rPr lang="es-ES" dirty="0">
                  <a:solidFill>
                    <a:srgbClr val="7030A0"/>
                  </a:solidFill>
                </a:rPr>
                <a:t>PSICOEMOCIONALES</a:t>
              </a:r>
            </a:p>
          </p:txBody>
        </p:sp>
        <p:sp>
          <p:nvSpPr>
            <p:cNvPr id="21" name="CuadroTexto 20">
              <a:extLst>
                <a:ext uri="{FF2B5EF4-FFF2-40B4-BE49-F238E27FC236}">
                  <a16:creationId xmlns:a16="http://schemas.microsoft.com/office/drawing/2014/main" id="{2BF0F9C3-FEE4-084F-AECE-86C6D1AA96DB}"/>
                </a:ext>
              </a:extLst>
            </p:cNvPr>
            <p:cNvSpPr txBox="1"/>
            <p:nvPr/>
          </p:nvSpPr>
          <p:spPr>
            <a:xfrm>
              <a:off x="10562379" y="321596"/>
              <a:ext cx="355459" cy="584775"/>
            </a:xfrm>
            <a:prstGeom prst="rect">
              <a:avLst/>
            </a:prstGeom>
            <a:noFill/>
          </p:spPr>
          <p:txBody>
            <a:bodyPr wrap="square" rtlCol="0">
              <a:spAutoFit/>
            </a:bodyPr>
            <a:lstStyle/>
            <a:p>
              <a:r>
                <a:rPr lang="es-ES" sz="3200" b="1" dirty="0">
                  <a:ln w="10160">
                    <a:solidFill>
                      <a:srgbClr val="692479"/>
                    </a:solidFill>
                    <a:prstDash val="solid"/>
                  </a:ln>
                  <a:solidFill>
                    <a:srgbClr val="FFFFFF"/>
                  </a:solidFill>
                  <a:effectLst>
                    <a:outerShdw blurRad="38100" dist="22860" dir="5400000" algn="tl" rotWithShape="0">
                      <a:srgbClr val="000000">
                        <a:alpha val="30000"/>
                      </a:srgbClr>
                    </a:outerShdw>
                  </a:effectLst>
                </a:rPr>
                <a:t>3</a:t>
              </a:r>
            </a:p>
          </p:txBody>
        </p:sp>
      </p:grpSp>
      <p:sp>
        <p:nvSpPr>
          <p:cNvPr id="22" name="Rectángulo 21">
            <a:extLst>
              <a:ext uri="{FF2B5EF4-FFF2-40B4-BE49-F238E27FC236}">
                <a16:creationId xmlns:a16="http://schemas.microsoft.com/office/drawing/2014/main" id="{A001856D-3122-B142-9ED6-197DD1CA5828}"/>
              </a:ext>
            </a:extLst>
          </p:cNvPr>
          <p:cNvSpPr/>
          <p:nvPr/>
        </p:nvSpPr>
        <p:spPr>
          <a:xfrm>
            <a:off x="320956" y="6367035"/>
            <a:ext cx="2303836" cy="246221"/>
          </a:xfrm>
          <a:prstGeom prst="rect">
            <a:avLst/>
          </a:prstGeom>
        </p:spPr>
        <p:txBody>
          <a:bodyPr wrap="none">
            <a:spAutoFit/>
          </a:bodyPr>
          <a:lstStyle/>
          <a:p>
            <a:r>
              <a:rPr lang="da-DK" sz="1000" dirty="0"/>
              <a:t>3.-Losa F. </a:t>
            </a:r>
            <a:r>
              <a:rPr lang="es-ES" sz="1000" dirty="0" err="1"/>
              <a:t>Toko</a:t>
            </a:r>
            <a:r>
              <a:rPr lang="es-ES" sz="1000" dirty="0"/>
              <a:t> - Gin </a:t>
            </a:r>
            <a:r>
              <a:rPr lang="es-ES" sz="1000" dirty="0" err="1"/>
              <a:t>Pract</a:t>
            </a:r>
            <a:r>
              <a:rPr lang="es-ES" sz="1000" dirty="0"/>
              <a:t> 2018;: 17 - 26 </a:t>
            </a:r>
          </a:p>
        </p:txBody>
      </p:sp>
    </p:spTree>
    <p:extLst>
      <p:ext uri="{BB962C8B-B14F-4D97-AF65-F5344CB8AC3E}">
        <p14:creationId xmlns:p14="http://schemas.microsoft.com/office/powerpoint/2010/main" val="10827797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8 Rectángulo"/>
          <p:cNvSpPr txBox="1"/>
          <p:nvPr/>
        </p:nvSpPr>
        <p:spPr>
          <a:xfrm>
            <a:off x="4894984" y="943203"/>
            <a:ext cx="4589081"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solidFill>
                  <a:srgbClr val="808080"/>
                </a:solidFill>
                <a:latin typeface="Kozuka Gothic Pr6N L"/>
                <a:ea typeface="Kozuka Gothic Pr6N L"/>
                <a:cs typeface="Kozuka Gothic Pr6N L"/>
                <a:sym typeface="Kozuka Gothic Pr6N L"/>
              </a:defRPr>
            </a:lvl1pPr>
          </a:lstStyle>
          <a:p>
            <a:r>
              <a:rPr b="0" dirty="0" err="1">
                <a:solidFill>
                  <a:schemeClr val="tx1"/>
                </a:solidFill>
              </a:rPr>
              <a:t>Menopausia</a:t>
            </a:r>
            <a:r>
              <a:rPr b="0" dirty="0">
                <a:solidFill>
                  <a:schemeClr val="tx1"/>
                </a:solidFill>
              </a:rPr>
              <a:t> y </a:t>
            </a:r>
            <a:r>
              <a:rPr lang="es-ES" b="0" dirty="0">
                <a:solidFill>
                  <a:schemeClr val="tx1"/>
                </a:solidFill>
              </a:rPr>
              <a:t>Piel</a:t>
            </a:r>
            <a:endParaRPr b="0" dirty="0">
              <a:solidFill>
                <a:schemeClr val="tx1"/>
              </a:solidFill>
            </a:endParaRPr>
          </a:p>
        </p:txBody>
      </p:sp>
      <p:grpSp>
        <p:nvGrpSpPr>
          <p:cNvPr id="144" name="Agrupar 1"/>
          <p:cNvGrpSpPr/>
          <p:nvPr/>
        </p:nvGrpSpPr>
        <p:grpSpPr>
          <a:xfrm>
            <a:off x="2900364" y="1480674"/>
            <a:ext cx="6457108" cy="4811840"/>
            <a:chOff x="-208702" y="-283430"/>
            <a:chExt cx="6457107" cy="4811838"/>
          </a:xfrm>
        </p:grpSpPr>
        <p:sp>
          <p:nvSpPr>
            <p:cNvPr id="136" name="CuadroTexto 39"/>
            <p:cNvSpPr txBox="1"/>
            <p:nvPr/>
          </p:nvSpPr>
          <p:spPr>
            <a:xfrm>
              <a:off x="913303" y="-283430"/>
              <a:ext cx="3715353" cy="7078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defRPr sz="1600" b="1">
                  <a:solidFill>
                    <a:srgbClr val="808080"/>
                  </a:solidFill>
                  <a:latin typeface="+mj-lt"/>
                  <a:ea typeface="+mj-ea"/>
                  <a:cs typeface="+mj-cs"/>
                  <a:sym typeface="Helvetica"/>
                </a:defRPr>
              </a:pPr>
              <a:r>
                <a:rPr sz="2000" dirty="0"/>
                <a:t>SINTOMATOLOGÍA </a:t>
              </a:r>
              <a:r>
                <a:rPr lang="es-ES" sz="2000" dirty="0"/>
                <a:t>EN </a:t>
              </a:r>
            </a:p>
            <a:p>
              <a:pPr algn="ctr">
                <a:defRPr sz="1600" b="1">
                  <a:solidFill>
                    <a:srgbClr val="808080"/>
                  </a:solidFill>
                  <a:latin typeface="+mj-lt"/>
                  <a:ea typeface="+mj-ea"/>
                  <a:cs typeface="+mj-cs"/>
                  <a:sym typeface="Helvetica"/>
                </a:defRPr>
              </a:pPr>
              <a:r>
                <a:rPr lang="es-ES" sz="2000" dirty="0"/>
                <a:t>PIEL Y MUCOSAS</a:t>
              </a:r>
              <a:endParaRPr sz="2000" dirty="0"/>
            </a:p>
          </p:txBody>
        </p:sp>
        <p:sp>
          <p:nvSpPr>
            <p:cNvPr id="137" name="CuadroTexto 40"/>
            <p:cNvSpPr txBox="1"/>
            <p:nvPr/>
          </p:nvSpPr>
          <p:spPr>
            <a:xfrm>
              <a:off x="3981367" y="831401"/>
              <a:ext cx="1791629" cy="3385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400"/>
              </a:lvl1pPr>
            </a:lstStyle>
            <a:p>
              <a:r>
                <a:rPr lang="es-ES" sz="1600" dirty="0"/>
                <a:t>Sequedad piel</a:t>
              </a:r>
              <a:endParaRPr sz="1600" dirty="0"/>
            </a:p>
          </p:txBody>
        </p:sp>
        <p:sp>
          <p:nvSpPr>
            <p:cNvPr id="138" name="CuadroTexto 41"/>
            <p:cNvSpPr txBox="1"/>
            <p:nvPr/>
          </p:nvSpPr>
          <p:spPr>
            <a:xfrm>
              <a:off x="4360372" y="1666012"/>
              <a:ext cx="1682815" cy="3385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400"/>
              </a:lvl1pPr>
            </a:lstStyle>
            <a:p>
              <a:r>
                <a:rPr lang="es-ES" sz="1600" dirty="0"/>
                <a:t>Sequedad Vaginal</a:t>
              </a:r>
              <a:endParaRPr sz="1600" dirty="0"/>
            </a:p>
          </p:txBody>
        </p:sp>
        <p:sp>
          <p:nvSpPr>
            <p:cNvPr id="139" name="CuadroTexto 42"/>
            <p:cNvSpPr txBox="1"/>
            <p:nvPr/>
          </p:nvSpPr>
          <p:spPr>
            <a:xfrm>
              <a:off x="4386029" y="2603858"/>
              <a:ext cx="1862376" cy="3385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400"/>
              </a:lvl1pPr>
            </a:lstStyle>
            <a:p>
              <a:r>
                <a:rPr lang="es-ES" sz="1600" dirty="0"/>
                <a:t>Sequedad Ocular</a:t>
              </a:r>
              <a:endParaRPr sz="1600" dirty="0"/>
            </a:p>
          </p:txBody>
        </p:sp>
        <p:sp>
          <p:nvSpPr>
            <p:cNvPr id="140" name="CuadroTexto 43"/>
            <p:cNvSpPr txBox="1"/>
            <p:nvPr/>
          </p:nvSpPr>
          <p:spPr>
            <a:xfrm>
              <a:off x="-208702" y="750823"/>
              <a:ext cx="1875564" cy="5847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400"/>
              </a:lvl1pPr>
            </a:lstStyle>
            <a:p>
              <a:r>
                <a:rPr lang="es-ES" sz="1600" dirty="0"/>
                <a:t>Pérdida de colágeno</a:t>
              </a:r>
            </a:p>
            <a:p>
              <a:r>
                <a:rPr lang="es-ES" sz="1600" dirty="0"/>
                <a:t>2% anual</a:t>
              </a:r>
              <a:endParaRPr sz="1600" dirty="0"/>
            </a:p>
          </p:txBody>
        </p:sp>
        <p:sp>
          <p:nvSpPr>
            <p:cNvPr id="143" name="CuadroTexto 46"/>
            <p:cNvSpPr txBox="1"/>
            <p:nvPr/>
          </p:nvSpPr>
          <p:spPr>
            <a:xfrm>
              <a:off x="1765868" y="4005190"/>
              <a:ext cx="2307845" cy="52321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2000" b="1">
                  <a:solidFill>
                    <a:schemeClr val="accent1"/>
                  </a:solidFill>
                  <a:latin typeface="+mj-lt"/>
                  <a:ea typeface="+mj-ea"/>
                  <a:cs typeface="+mj-cs"/>
                  <a:sym typeface="Helvetica"/>
                </a:defRPr>
              </a:lvl1pPr>
            </a:lstStyle>
            <a:p>
              <a:endParaRPr lang="es-ES" sz="2800" dirty="0" err="1">
                <a:latin typeface="+mn-lt"/>
              </a:endParaRPr>
            </a:p>
          </p:txBody>
        </p:sp>
      </p:grpSp>
      <p:grpSp>
        <p:nvGrpSpPr>
          <p:cNvPr id="2" name="Grupo 1">
            <a:extLst>
              <a:ext uri="{FF2B5EF4-FFF2-40B4-BE49-F238E27FC236}">
                <a16:creationId xmlns:a16="http://schemas.microsoft.com/office/drawing/2014/main" id="{52A0E008-996A-F040-BD74-06E16A5D735E}"/>
              </a:ext>
            </a:extLst>
          </p:cNvPr>
          <p:cNvGrpSpPr/>
          <p:nvPr/>
        </p:nvGrpSpPr>
        <p:grpSpPr>
          <a:xfrm>
            <a:off x="4065034" y="2417253"/>
            <a:ext cx="3503080" cy="3324421"/>
            <a:chOff x="4059952" y="2408837"/>
            <a:chExt cx="3503080" cy="3324421"/>
          </a:xfrm>
          <a:solidFill>
            <a:srgbClr val="C5AECA"/>
          </a:solidFill>
        </p:grpSpPr>
        <p:grpSp>
          <p:nvGrpSpPr>
            <p:cNvPr id="147" name="Elipse 49"/>
            <p:cNvGrpSpPr/>
            <p:nvPr/>
          </p:nvGrpSpPr>
          <p:grpSpPr>
            <a:xfrm>
              <a:off x="5104387" y="3236197"/>
              <a:ext cx="1468827" cy="1417278"/>
              <a:chOff x="-248221" y="724451"/>
              <a:chExt cx="1167288" cy="1417277"/>
            </a:xfrm>
            <a:grpFill/>
          </p:grpSpPr>
          <p:sp>
            <p:nvSpPr>
              <p:cNvPr id="145" name="Óvalo"/>
              <p:cNvSpPr/>
              <p:nvPr/>
            </p:nvSpPr>
            <p:spPr>
              <a:xfrm>
                <a:off x="-248221" y="724451"/>
                <a:ext cx="1167288" cy="1417277"/>
              </a:xfrm>
              <a:prstGeom prst="ellipse">
                <a:avLst/>
              </a:prstGeom>
              <a:solidFill>
                <a:srgbClr val="692479"/>
              </a:solidFill>
              <a:ln w="9525" cap="flat">
                <a:solidFill>
                  <a:srgbClr val="404040"/>
                </a:solidFill>
                <a:prstDash val="solid"/>
                <a:round/>
              </a:ln>
              <a:effectLst/>
            </p:spPr>
            <p:txBody>
              <a:bodyPr wrap="square" lIns="45719" tIns="45719" rIns="45719" bIns="45719" numCol="1" anchor="ctr">
                <a:noAutofit/>
              </a:bodyPr>
              <a:lstStyle/>
              <a:p>
                <a:pPr algn="ctr">
                  <a:defRPr>
                    <a:solidFill>
                      <a:srgbClr val="FFFFFF"/>
                    </a:solidFill>
                  </a:defRPr>
                </a:pPr>
                <a:endParaRPr/>
              </a:p>
            </p:txBody>
          </p:sp>
          <p:sp>
            <p:nvSpPr>
              <p:cNvPr id="146" name="MENOPAUSIA"/>
              <p:cNvSpPr txBox="1"/>
              <p:nvPr/>
            </p:nvSpPr>
            <p:spPr>
              <a:xfrm>
                <a:off x="-218493" y="1285849"/>
                <a:ext cx="1029789" cy="2154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defRPr sz="1100" b="1">
                    <a:solidFill>
                      <a:srgbClr val="FFFFFF"/>
                    </a:solidFill>
                    <a:latin typeface="+mj-lt"/>
                    <a:ea typeface="+mj-ea"/>
                    <a:cs typeface="+mj-cs"/>
                    <a:sym typeface="Helvetica"/>
                  </a:defRPr>
                </a:lvl1pPr>
              </a:lstStyle>
              <a:p>
                <a:r>
                  <a:rPr sz="1400" dirty="0">
                    <a:solidFill>
                      <a:schemeClr val="bg1"/>
                    </a:solidFill>
                    <a:effectLst>
                      <a:outerShdw blurRad="50800" dist="38100" dir="2700000" algn="tl" rotWithShape="0">
                        <a:prstClr val="black">
                          <a:alpha val="40000"/>
                        </a:prstClr>
                      </a:outerShdw>
                    </a:effectLst>
                    <a:latin typeface="+mn-ea"/>
                    <a:ea typeface="+mn-ea"/>
                  </a:rPr>
                  <a:t>MENOPAUSIA</a:t>
                </a:r>
              </a:p>
            </p:txBody>
          </p:sp>
        </p:grpSp>
        <p:sp>
          <p:nvSpPr>
            <p:cNvPr id="149" name="Conector recto 12"/>
            <p:cNvSpPr/>
            <p:nvPr/>
          </p:nvSpPr>
          <p:spPr>
            <a:xfrm flipV="1">
              <a:off x="6493738" y="2877468"/>
              <a:ext cx="582268" cy="461660"/>
            </a:xfrm>
            <a:prstGeom prst="line">
              <a:avLst/>
            </a:prstGeom>
            <a:grpFill/>
            <a:ln>
              <a:solidFill>
                <a:srgbClr val="C5AECA"/>
              </a:solidFill>
              <a:headEnd type="oval"/>
              <a:tailEnd type="oval"/>
            </a:ln>
          </p:spPr>
          <p:style>
            <a:lnRef idx="2">
              <a:schemeClr val="accent1"/>
            </a:lnRef>
            <a:fillRef idx="0">
              <a:schemeClr val="accent1"/>
            </a:fillRef>
            <a:effectRef idx="1">
              <a:schemeClr val="accent1"/>
            </a:effectRef>
            <a:fontRef idx="minor">
              <a:schemeClr val="tx1"/>
            </a:fontRef>
          </p:style>
          <p:txBody>
            <a:bodyPr lIns="45719" rIns="45719"/>
            <a:lstStyle/>
            <a:p>
              <a:endParaRPr/>
            </a:p>
          </p:txBody>
        </p:sp>
        <p:sp>
          <p:nvSpPr>
            <p:cNvPr id="150" name="Conector recto 13"/>
            <p:cNvSpPr/>
            <p:nvPr/>
          </p:nvSpPr>
          <p:spPr>
            <a:xfrm flipV="1">
              <a:off x="6725044" y="3632312"/>
              <a:ext cx="645965" cy="184327"/>
            </a:xfrm>
            <a:prstGeom prst="line">
              <a:avLst/>
            </a:prstGeom>
            <a:grpFill/>
            <a:ln>
              <a:solidFill>
                <a:srgbClr val="C5AECA"/>
              </a:solidFill>
              <a:headEnd type="oval"/>
              <a:tailEnd type="oval"/>
            </a:ln>
          </p:spPr>
          <p:style>
            <a:lnRef idx="2">
              <a:schemeClr val="accent1"/>
            </a:lnRef>
            <a:fillRef idx="0">
              <a:schemeClr val="accent1"/>
            </a:fillRef>
            <a:effectRef idx="1">
              <a:schemeClr val="accent1"/>
            </a:effectRef>
            <a:fontRef idx="minor">
              <a:schemeClr val="tx1"/>
            </a:fontRef>
          </p:style>
          <p:txBody>
            <a:bodyPr lIns="45719" rIns="45719"/>
            <a:lstStyle/>
            <a:p>
              <a:endParaRPr/>
            </a:p>
          </p:txBody>
        </p:sp>
        <p:sp>
          <p:nvSpPr>
            <p:cNvPr id="151" name="Conector recto 16"/>
            <p:cNvSpPr/>
            <p:nvPr/>
          </p:nvSpPr>
          <p:spPr>
            <a:xfrm>
              <a:off x="6725044" y="4208611"/>
              <a:ext cx="837988" cy="304081"/>
            </a:xfrm>
            <a:prstGeom prst="line">
              <a:avLst/>
            </a:prstGeom>
            <a:grpFill/>
            <a:ln>
              <a:solidFill>
                <a:srgbClr val="C5AECA"/>
              </a:solidFill>
              <a:headEnd type="oval"/>
              <a:tailEnd type="oval"/>
            </a:ln>
          </p:spPr>
          <p:style>
            <a:lnRef idx="2">
              <a:schemeClr val="accent1"/>
            </a:lnRef>
            <a:fillRef idx="0">
              <a:schemeClr val="accent1"/>
            </a:fillRef>
            <a:effectRef idx="1">
              <a:schemeClr val="accent1"/>
            </a:effectRef>
            <a:fontRef idx="minor">
              <a:schemeClr val="tx1"/>
            </a:fontRef>
          </p:style>
          <p:txBody>
            <a:bodyPr lIns="45719" rIns="45719"/>
            <a:lstStyle/>
            <a:p>
              <a:endParaRPr/>
            </a:p>
          </p:txBody>
        </p:sp>
        <p:sp>
          <p:nvSpPr>
            <p:cNvPr id="152" name="Conector recto 19"/>
            <p:cNvSpPr/>
            <p:nvPr/>
          </p:nvSpPr>
          <p:spPr>
            <a:xfrm>
              <a:off x="5800641" y="4816786"/>
              <a:ext cx="25459" cy="916472"/>
            </a:xfrm>
            <a:prstGeom prst="line">
              <a:avLst/>
            </a:prstGeom>
            <a:grpFill/>
            <a:ln w="38100">
              <a:solidFill>
                <a:srgbClr val="8F4898"/>
              </a:solidFill>
              <a:prstDash val="lgDash"/>
              <a:headEnd type="oval"/>
              <a:tailEnd type="triangle"/>
            </a:ln>
          </p:spPr>
          <p:txBody>
            <a:bodyPr lIns="45719" rIns="45719"/>
            <a:lstStyle/>
            <a:p>
              <a:endParaRPr/>
            </a:p>
          </p:txBody>
        </p:sp>
        <p:sp>
          <p:nvSpPr>
            <p:cNvPr id="153" name="Conector recto 22"/>
            <p:cNvSpPr/>
            <p:nvPr/>
          </p:nvSpPr>
          <p:spPr>
            <a:xfrm flipV="1">
              <a:off x="5800641" y="2408837"/>
              <a:ext cx="1" cy="728729"/>
            </a:xfrm>
            <a:prstGeom prst="line">
              <a:avLst/>
            </a:prstGeom>
            <a:grpFill/>
            <a:ln>
              <a:solidFill>
                <a:srgbClr val="C5AECA"/>
              </a:solidFill>
              <a:headEnd type="oval"/>
              <a:tailEnd type="oval"/>
            </a:ln>
          </p:spPr>
          <p:style>
            <a:lnRef idx="2">
              <a:schemeClr val="accent1"/>
            </a:lnRef>
            <a:fillRef idx="0">
              <a:schemeClr val="accent1"/>
            </a:fillRef>
            <a:effectRef idx="1">
              <a:schemeClr val="accent1"/>
            </a:effectRef>
            <a:fontRef idx="minor">
              <a:schemeClr val="tx1"/>
            </a:fontRef>
          </p:style>
          <p:txBody>
            <a:bodyPr lIns="45719" rIns="45719"/>
            <a:lstStyle/>
            <a:p>
              <a:endParaRPr/>
            </a:p>
          </p:txBody>
        </p:sp>
        <p:sp>
          <p:nvSpPr>
            <p:cNvPr id="154" name="Conector recto 25"/>
            <p:cNvSpPr/>
            <p:nvPr/>
          </p:nvSpPr>
          <p:spPr>
            <a:xfrm>
              <a:off x="4701400" y="3003933"/>
              <a:ext cx="507628" cy="376108"/>
            </a:xfrm>
            <a:prstGeom prst="line">
              <a:avLst/>
            </a:prstGeom>
            <a:grpFill/>
            <a:ln>
              <a:solidFill>
                <a:srgbClr val="C5AECA"/>
              </a:solidFill>
              <a:headEnd type="oval"/>
              <a:tailEnd type="oval"/>
            </a:ln>
          </p:spPr>
          <p:style>
            <a:lnRef idx="2">
              <a:schemeClr val="accent1"/>
            </a:lnRef>
            <a:fillRef idx="0">
              <a:schemeClr val="accent1"/>
            </a:fillRef>
            <a:effectRef idx="1">
              <a:schemeClr val="accent1"/>
            </a:effectRef>
            <a:fontRef idx="minor">
              <a:schemeClr val="tx1"/>
            </a:fontRef>
          </p:style>
          <p:txBody>
            <a:bodyPr lIns="45719" rIns="45719"/>
            <a:lstStyle/>
            <a:p>
              <a:endParaRPr/>
            </a:p>
          </p:txBody>
        </p:sp>
        <p:sp>
          <p:nvSpPr>
            <p:cNvPr id="155" name="Conector recto 28"/>
            <p:cNvSpPr/>
            <p:nvPr/>
          </p:nvSpPr>
          <p:spPr>
            <a:xfrm>
              <a:off x="4284542" y="3643709"/>
              <a:ext cx="625029" cy="214466"/>
            </a:xfrm>
            <a:prstGeom prst="line">
              <a:avLst/>
            </a:prstGeom>
            <a:grpFill/>
            <a:ln>
              <a:solidFill>
                <a:srgbClr val="C5AECA"/>
              </a:solidFill>
              <a:headEnd type="oval"/>
              <a:tailEnd type="oval"/>
            </a:ln>
          </p:spPr>
          <p:style>
            <a:lnRef idx="2">
              <a:schemeClr val="accent1"/>
            </a:lnRef>
            <a:fillRef idx="0">
              <a:schemeClr val="accent1"/>
            </a:fillRef>
            <a:effectRef idx="1">
              <a:schemeClr val="accent1"/>
            </a:effectRef>
            <a:fontRef idx="minor">
              <a:schemeClr val="tx1"/>
            </a:fontRef>
          </p:style>
          <p:txBody>
            <a:bodyPr lIns="45719" rIns="45719"/>
            <a:lstStyle/>
            <a:p>
              <a:endParaRPr/>
            </a:p>
          </p:txBody>
        </p:sp>
        <p:sp>
          <p:nvSpPr>
            <p:cNvPr id="156" name="Conector recto 32"/>
            <p:cNvSpPr/>
            <p:nvPr/>
          </p:nvSpPr>
          <p:spPr>
            <a:xfrm flipV="1">
              <a:off x="4059952" y="4282819"/>
              <a:ext cx="946298" cy="248303"/>
            </a:xfrm>
            <a:prstGeom prst="line">
              <a:avLst/>
            </a:prstGeom>
            <a:grpFill/>
            <a:ln>
              <a:solidFill>
                <a:srgbClr val="C5AECA"/>
              </a:solidFill>
              <a:headEnd type="oval"/>
              <a:tailEnd type="oval"/>
            </a:ln>
          </p:spPr>
          <p:style>
            <a:lnRef idx="2">
              <a:schemeClr val="accent1"/>
            </a:lnRef>
            <a:fillRef idx="0">
              <a:schemeClr val="accent1"/>
            </a:fillRef>
            <a:effectRef idx="1">
              <a:schemeClr val="accent1"/>
            </a:effectRef>
            <a:fontRef idx="minor">
              <a:schemeClr val="tx1"/>
            </a:fontRef>
          </p:style>
          <p:txBody>
            <a:bodyPr lIns="45719" rIns="45719"/>
            <a:lstStyle/>
            <a:p>
              <a:endParaRPr/>
            </a:p>
          </p:txBody>
        </p:sp>
      </p:grpSp>
      <p:sp>
        <p:nvSpPr>
          <p:cNvPr id="27" name="CuadroTexto 42">
            <a:extLst>
              <a:ext uri="{FF2B5EF4-FFF2-40B4-BE49-F238E27FC236}">
                <a16:creationId xmlns:a16="http://schemas.microsoft.com/office/drawing/2014/main" id="{65FFDD79-638E-FC47-828E-5BAC24959449}"/>
              </a:ext>
            </a:extLst>
          </p:cNvPr>
          <p:cNvSpPr txBox="1"/>
          <p:nvPr/>
        </p:nvSpPr>
        <p:spPr>
          <a:xfrm>
            <a:off x="2559547" y="4367167"/>
            <a:ext cx="1710457" cy="3385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400"/>
            </a:lvl1pPr>
          </a:lstStyle>
          <a:p>
            <a:r>
              <a:rPr lang="es-ES" sz="1600" dirty="0"/>
              <a:t>Osteoporosis</a:t>
            </a:r>
          </a:p>
        </p:txBody>
      </p:sp>
      <p:sp>
        <p:nvSpPr>
          <p:cNvPr id="28" name="CuadroTexto 42">
            <a:extLst>
              <a:ext uri="{FF2B5EF4-FFF2-40B4-BE49-F238E27FC236}">
                <a16:creationId xmlns:a16="http://schemas.microsoft.com/office/drawing/2014/main" id="{B805128B-E750-6B4E-8BAD-B8F6AF719FD5}"/>
              </a:ext>
            </a:extLst>
          </p:cNvPr>
          <p:cNvSpPr txBox="1"/>
          <p:nvPr/>
        </p:nvSpPr>
        <p:spPr>
          <a:xfrm>
            <a:off x="2846606" y="3297386"/>
            <a:ext cx="1480451" cy="5847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400"/>
            </a:lvl1pPr>
          </a:lstStyle>
          <a:p>
            <a:r>
              <a:rPr lang="es-ES" sz="1600" dirty="0"/>
              <a:t>Envejecimiento Cutáneo</a:t>
            </a:r>
            <a:endParaRPr sz="1600" dirty="0"/>
          </a:p>
        </p:txBody>
      </p:sp>
      <p:pic>
        <p:nvPicPr>
          <p:cNvPr id="4" name="Imagen 3">
            <a:extLst>
              <a:ext uri="{FF2B5EF4-FFF2-40B4-BE49-F238E27FC236}">
                <a16:creationId xmlns:a16="http://schemas.microsoft.com/office/drawing/2014/main" id="{22C4E1A9-EA21-774A-BF5D-C064EC3BE9E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048765" y="5733259"/>
            <a:ext cx="1662562" cy="531633"/>
          </a:xfrm>
          <a:prstGeom prst="rect">
            <a:avLst/>
          </a:prstGeom>
        </p:spPr>
      </p:pic>
      <p:sp>
        <p:nvSpPr>
          <p:cNvPr id="29" name="CuadroTexto 28">
            <a:extLst>
              <a:ext uri="{FF2B5EF4-FFF2-40B4-BE49-F238E27FC236}">
                <a16:creationId xmlns:a16="http://schemas.microsoft.com/office/drawing/2014/main" id="{B87BAFE3-7C23-7F43-83AD-29C53E5A2E94}"/>
              </a:ext>
            </a:extLst>
          </p:cNvPr>
          <p:cNvSpPr txBox="1"/>
          <p:nvPr/>
        </p:nvSpPr>
        <p:spPr>
          <a:xfrm>
            <a:off x="2920510" y="142329"/>
            <a:ext cx="6544765" cy="584775"/>
          </a:xfrm>
          <a:prstGeom prst="rect">
            <a:avLst/>
          </a:prstGeom>
          <a:noFill/>
        </p:spPr>
        <p:txBody>
          <a:bodyPr wrap="square" rtlCol="0">
            <a:spAutoFit/>
          </a:bodyPr>
          <a:lstStyle/>
          <a:p>
            <a:r>
              <a:rPr lang="es-ES" sz="3200" dirty="0">
                <a:solidFill>
                  <a:srgbClr val="7030A0"/>
                </a:solidFill>
              </a:rPr>
              <a:t>MANEJO INTEGRAL EN MENOPAUSIA </a:t>
            </a:r>
          </a:p>
        </p:txBody>
      </p:sp>
      <p:sp>
        <p:nvSpPr>
          <p:cNvPr id="30" name="Rectángulo 29">
            <a:extLst>
              <a:ext uri="{FF2B5EF4-FFF2-40B4-BE49-F238E27FC236}">
                <a16:creationId xmlns:a16="http://schemas.microsoft.com/office/drawing/2014/main" id="{9922FE24-471D-FF4D-82BE-A181DA55DE75}"/>
              </a:ext>
            </a:extLst>
          </p:cNvPr>
          <p:cNvSpPr/>
          <p:nvPr/>
        </p:nvSpPr>
        <p:spPr>
          <a:xfrm>
            <a:off x="10638109" y="6114534"/>
            <a:ext cx="1375720" cy="65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ctángulo 30">
            <a:extLst>
              <a:ext uri="{FF2B5EF4-FFF2-40B4-BE49-F238E27FC236}">
                <a16:creationId xmlns:a16="http://schemas.microsoft.com/office/drawing/2014/main" id="{B494DAC8-3E5B-F14F-887C-AF642453AD8E}"/>
              </a:ext>
            </a:extLst>
          </p:cNvPr>
          <p:cNvSpPr/>
          <p:nvPr/>
        </p:nvSpPr>
        <p:spPr>
          <a:xfrm>
            <a:off x="0" y="54951"/>
            <a:ext cx="2100649" cy="1257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Conector recto 16">
            <a:extLst>
              <a:ext uri="{FF2B5EF4-FFF2-40B4-BE49-F238E27FC236}">
                <a16:creationId xmlns:a16="http://schemas.microsoft.com/office/drawing/2014/main" id="{057FA9A0-4D1E-5948-A567-F2EAFD32756F}"/>
              </a:ext>
            </a:extLst>
          </p:cNvPr>
          <p:cNvSpPr/>
          <p:nvPr/>
        </p:nvSpPr>
        <p:spPr>
          <a:xfrm>
            <a:off x="6498820" y="4548730"/>
            <a:ext cx="1047069" cy="828595"/>
          </a:xfrm>
          <a:prstGeom prst="line">
            <a:avLst/>
          </a:prstGeom>
          <a:solidFill>
            <a:srgbClr val="C5AECA"/>
          </a:solidFill>
          <a:ln>
            <a:solidFill>
              <a:srgbClr val="C5AECA"/>
            </a:solidFill>
            <a:headEnd type="oval"/>
            <a:tailEnd type="oval"/>
          </a:ln>
        </p:spPr>
        <p:style>
          <a:lnRef idx="2">
            <a:schemeClr val="accent1"/>
          </a:lnRef>
          <a:fillRef idx="0">
            <a:schemeClr val="accent1"/>
          </a:fillRef>
          <a:effectRef idx="1">
            <a:schemeClr val="accent1"/>
          </a:effectRef>
          <a:fontRef idx="minor">
            <a:schemeClr val="tx1"/>
          </a:fontRef>
        </p:style>
        <p:txBody>
          <a:bodyPr lIns="45719" rIns="45719"/>
          <a:lstStyle/>
          <a:p>
            <a:endParaRPr/>
          </a:p>
        </p:txBody>
      </p:sp>
      <p:sp>
        <p:nvSpPr>
          <p:cNvPr id="36" name="Conector recto 16">
            <a:extLst>
              <a:ext uri="{FF2B5EF4-FFF2-40B4-BE49-F238E27FC236}">
                <a16:creationId xmlns:a16="http://schemas.microsoft.com/office/drawing/2014/main" id="{4536538C-533A-3344-B166-AA57E87FED5B}"/>
              </a:ext>
            </a:extLst>
          </p:cNvPr>
          <p:cNvSpPr/>
          <p:nvPr/>
        </p:nvSpPr>
        <p:spPr>
          <a:xfrm flipH="1">
            <a:off x="4605259" y="4596819"/>
            <a:ext cx="683430" cy="747832"/>
          </a:xfrm>
          <a:prstGeom prst="line">
            <a:avLst/>
          </a:prstGeom>
          <a:solidFill>
            <a:srgbClr val="C5AECA"/>
          </a:solidFill>
          <a:ln>
            <a:solidFill>
              <a:srgbClr val="C5AECA"/>
            </a:solidFill>
            <a:headEnd type="oval"/>
            <a:tailEnd type="oval"/>
          </a:ln>
        </p:spPr>
        <p:style>
          <a:lnRef idx="2">
            <a:schemeClr val="accent1"/>
          </a:lnRef>
          <a:fillRef idx="0">
            <a:schemeClr val="accent1"/>
          </a:fillRef>
          <a:effectRef idx="1">
            <a:schemeClr val="accent1"/>
          </a:effectRef>
          <a:fontRef idx="minor">
            <a:schemeClr val="tx1"/>
          </a:fontRef>
        </p:style>
        <p:txBody>
          <a:bodyPr lIns="45719" rIns="45719"/>
          <a:lstStyle/>
          <a:p>
            <a:endParaRPr/>
          </a:p>
        </p:txBody>
      </p:sp>
      <p:sp>
        <p:nvSpPr>
          <p:cNvPr id="6" name="Rectángulo 5">
            <a:extLst>
              <a:ext uri="{FF2B5EF4-FFF2-40B4-BE49-F238E27FC236}">
                <a16:creationId xmlns:a16="http://schemas.microsoft.com/office/drawing/2014/main" id="{1836EDD6-9E06-EC48-A2CB-E7DA47C73A26}"/>
              </a:ext>
            </a:extLst>
          </p:cNvPr>
          <p:cNvSpPr/>
          <p:nvPr/>
        </p:nvSpPr>
        <p:spPr>
          <a:xfrm>
            <a:off x="7565969" y="5203886"/>
            <a:ext cx="2327497" cy="584775"/>
          </a:xfrm>
          <a:prstGeom prst="rect">
            <a:avLst/>
          </a:prstGeom>
        </p:spPr>
        <p:txBody>
          <a:bodyPr wrap="none">
            <a:spAutoFit/>
          </a:bodyPr>
          <a:lstStyle/>
          <a:p>
            <a:r>
              <a:rPr lang="es-ES" sz="1600" dirty="0"/>
              <a:t>Cambio en la forma del </a:t>
            </a:r>
          </a:p>
          <a:p>
            <a:r>
              <a:rPr lang="es-ES" sz="1600" dirty="0"/>
              <a:t>PERÍMETRO ABDOMINAL </a:t>
            </a:r>
          </a:p>
        </p:txBody>
      </p:sp>
      <p:sp>
        <p:nvSpPr>
          <p:cNvPr id="7" name="CuadroTexto 6">
            <a:extLst>
              <a:ext uri="{FF2B5EF4-FFF2-40B4-BE49-F238E27FC236}">
                <a16:creationId xmlns:a16="http://schemas.microsoft.com/office/drawing/2014/main" id="{53B546C4-F456-7845-879D-E67D223F7F70}"/>
              </a:ext>
            </a:extLst>
          </p:cNvPr>
          <p:cNvSpPr txBox="1"/>
          <p:nvPr/>
        </p:nvSpPr>
        <p:spPr>
          <a:xfrm>
            <a:off x="3596640" y="5608320"/>
            <a:ext cx="184731" cy="369332"/>
          </a:xfrm>
          <a:prstGeom prst="rect">
            <a:avLst/>
          </a:prstGeom>
          <a:noFill/>
        </p:spPr>
        <p:txBody>
          <a:bodyPr wrap="none" rtlCol="0">
            <a:spAutoFit/>
          </a:bodyPr>
          <a:lstStyle/>
          <a:p>
            <a:endParaRPr lang="es-ES" dirty="0"/>
          </a:p>
        </p:txBody>
      </p:sp>
      <p:sp>
        <p:nvSpPr>
          <p:cNvPr id="38" name="Rectángulo 37">
            <a:extLst>
              <a:ext uri="{FF2B5EF4-FFF2-40B4-BE49-F238E27FC236}">
                <a16:creationId xmlns:a16="http://schemas.microsoft.com/office/drawing/2014/main" id="{9C7857F3-81FF-CB4E-A746-1C10CD1C0FC5}"/>
              </a:ext>
            </a:extLst>
          </p:cNvPr>
          <p:cNvSpPr/>
          <p:nvPr/>
        </p:nvSpPr>
        <p:spPr>
          <a:xfrm>
            <a:off x="2245394" y="5269766"/>
            <a:ext cx="2384307" cy="338554"/>
          </a:xfrm>
          <a:prstGeom prst="rect">
            <a:avLst/>
          </a:prstGeom>
        </p:spPr>
        <p:txBody>
          <a:bodyPr wrap="none">
            <a:spAutoFit/>
          </a:bodyPr>
          <a:lstStyle/>
          <a:p>
            <a:r>
              <a:rPr lang="es-ES" sz="1600" dirty="0"/>
              <a:t>RIESGO CARDIOVASCULAR</a:t>
            </a:r>
          </a:p>
        </p:txBody>
      </p:sp>
      <p:grpSp>
        <p:nvGrpSpPr>
          <p:cNvPr id="39" name="Grupo 38">
            <a:extLst>
              <a:ext uri="{FF2B5EF4-FFF2-40B4-BE49-F238E27FC236}">
                <a16:creationId xmlns:a16="http://schemas.microsoft.com/office/drawing/2014/main" id="{B78BBE31-8712-304B-A1A9-28AA89D19769}"/>
              </a:ext>
            </a:extLst>
          </p:cNvPr>
          <p:cNvGrpSpPr/>
          <p:nvPr/>
        </p:nvGrpSpPr>
        <p:grpSpPr>
          <a:xfrm>
            <a:off x="8805717" y="677108"/>
            <a:ext cx="3260178" cy="584775"/>
            <a:chOff x="8931822" y="604969"/>
            <a:chExt cx="3260178" cy="584775"/>
          </a:xfrm>
        </p:grpSpPr>
        <p:sp>
          <p:nvSpPr>
            <p:cNvPr id="40" name="Rectángulo: esquinas redondeadas 18">
              <a:extLst>
                <a:ext uri="{FF2B5EF4-FFF2-40B4-BE49-F238E27FC236}">
                  <a16:creationId xmlns:a16="http://schemas.microsoft.com/office/drawing/2014/main" id="{F27FDA1A-2B26-7842-A3E7-CB2F7B333F44}"/>
                </a:ext>
              </a:extLst>
            </p:cNvPr>
            <p:cNvSpPr/>
            <p:nvPr/>
          </p:nvSpPr>
          <p:spPr>
            <a:xfrm>
              <a:off x="8931822" y="683743"/>
              <a:ext cx="3260178" cy="432827"/>
            </a:xfrm>
            <a:prstGeom prst="roundRect">
              <a:avLst/>
            </a:prstGeom>
            <a:solidFill>
              <a:srgbClr val="EBE1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b="1" dirty="0">
                  <a:solidFill>
                    <a:srgbClr val="7030A0"/>
                  </a:solidFill>
                </a:rPr>
                <a:t> METABOLISMO, HUESO, PIEL</a:t>
              </a:r>
              <a:endParaRPr lang="es-ES" dirty="0">
                <a:solidFill>
                  <a:srgbClr val="7030A0"/>
                </a:solidFill>
              </a:endParaRPr>
            </a:p>
          </p:txBody>
        </p:sp>
        <p:sp>
          <p:nvSpPr>
            <p:cNvPr id="41" name="CuadroTexto 40">
              <a:extLst>
                <a:ext uri="{FF2B5EF4-FFF2-40B4-BE49-F238E27FC236}">
                  <a16:creationId xmlns:a16="http://schemas.microsoft.com/office/drawing/2014/main" id="{4D1FE328-6C11-CA41-8CA9-465197E21986}"/>
                </a:ext>
              </a:extLst>
            </p:cNvPr>
            <p:cNvSpPr txBox="1"/>
            <p:nvPr/>
          </p:nvSpPr>
          <p:spPr>
            <a:xfrm>
              <a:off x="8931822" y="604969"/>
              <a:ext cx="570494" cy="584775"/>
            </a:xfrm>
            <a:prstGeom prst="rect">
              <a:avLst/>
            </a:prstGeom>
            <a:noFill/>
          </p:spPr>
          <p:txBody>
            <a:bodyPr wrap="square" rtlCol="0">
              <a:spAutoFit/>
            </a:bodyPr>
            <a:lstStyle/>
            <a:p>
              <a:r>
                <a:rPr lang="es-ES" sz="3200" b="1" dirty="0">
                  <a:ln w="10160">
                    <a:solidFill>
                      <a:srgbClr val="692479"/>
                    </a:solidFill>
                    <a:prstDash val="solid"/>
                  </a:ln>
                  <a:solidFill>
                    <a:srgbClr val="FFFFFF"/>
                  </a:solidFill>
                  <a:effectLst>
                    <a:outerShdw blurRad="38100" dist="22860" dir="5400000" algn="tl" rotWithShape="0">
                      <a:srgbClr val="000000">
                        <a:alpha val="30000"/>
                      </a:srgbClr>
                    </a:outerShdw>
                  </a:effectLst>
                </a:rPr>
                <a:t>4 </a:t>
              </a:r>
            </a:p>
          </p:txBody>
        </p:sp>
      </p:grpSp>
      <p:sp>
        <p:nvSpPr>
          <p:cNvPr id="37" name="Elipse 50">
            <a:extLst>
              <a:ext uri="{FF2B5EF4-FFF2-40B4-BE49-F238E27FC236}">
                <a16:creationId xmlns:a16="http://schemas.microsoft.com/office/drawing/2014/main" id="{0141686E-3D6A-3040-8F8C-E29306740D3D}"/>
              </a:ext>
            </a:extLst>
          </p:cNvPr>
          <p:cNvSpPr/>
          <p:nvPr/>
        </p:nvSpPr>
        <p:spPr>
          <a:xfrm>
            <a:off x="4952086" y="3145982"/>
            <a:ext cx="1778040" cy="1603719"/>
          </a:xfrm>
          <a:prstGeom prst="ellipse">
            <a:avLst/>
          </a:prstGeom>
          <a:ln>
            <a:solidFill>
              <a:srgbClr val="404040"/>
            </a:solidFill>
            <a:prstDash val="sysDash"/>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4291005457"/>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84B596EE-D1DA-40A7-A850-F12F6D896D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1352" y="1658437"/>
            <a:ext cx="2783149" cy="143956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esquinas redondeadas 3">
            <a:extLst>
              <a:ext uri="{FF2B5EF4-FFF2-40B4-BE49-F238E27FC236}">
                <a16:creationId xmlns:a16="http://schemas.microsoft.com/office/drawing/2014/main" id="{16BEA388-48D7-40CD-A8FD-5EBD33834358}"/>
              </a:ext>
            </a:extLst>
          </p:cNvPr>
          <p:cNvSpPr/>
          <p:nvPr/>
        </p:nvSpPr>
        <p:spPr>
          <a:xfrm>
            <a:off x="794307" y="1797950"/>
            <a:ext cx="8087761" cy="458336"/>
          </a:xfrm>
          <a:prstGeom prst="roundRect">
            <a:avLst/>
          </a:prstGeom>
          <a:solidFill>
            <a:srgbClr val="F2E2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s-ES" sz="2400" dirty="0">
                <a:solidFill>
                  <a:schemeClr val="tx1">
                    <a:lumMod val="65000"/>
                    <a:lumOff val="35000"/>
                  </a:schemeClr>
                </a:solidFill>
                <a:latin typeface="Gotham Book" panose="02000603040000020004" pitchFamily="2" charset="0"/>
              </a:rPr>
              <a:t>Eficacia en el </a:t>
            </a:r>
            <a:r>
              <a:rPr lang="es-ES" sz="2400" b="1" dirty="0">
                <a:solidFill>
                  <a:schemeClr val="tx1">
                    <a:lumMod val="65000"/>
                    <a:lumOff val="35000"/>
                  </a:schemeClr>
                </a:solidFill>
                <a:latin typeface="Gotham Book" panose="02000603040000020004" pitchFamily="2" charset="0"/>
              </a:rPr>
              <a:t>síndrome metabólico</a:t>
            </a:r>
            <a:r>
              <a:rPr lang="es-ES" sz="2400" b="1" baseline="30000" dirty="0">
                <a:solidFill>
                  <a:schemeClr val="tx1">
                    <a:lumMod val="65000"/>
                    <a:lumOff val="35000"/>
                  </a:schemeClr>
                </a:solidFill>
                <a:latin typeface="Gotham Book" panose="02000603040000020004" pitchFamily="2" charset="0"/>
              </a:rPr>
              <a:t>1</a:t>
            </a:r>
            <a:r>
              <a:rPr lang="es-ES" sz="2400" b="1" dirty="0">
                <a:solidFill>
                  <a:schemeClr val="tx1">
                    <a:lumMod val="65000"/>
                    <a:lumOff val="35000"/>
                  </a:schemeClr>
                </a:solidFill>
                <a:latin typeface="Gotham Book" panose="02000603040000020004" pitchFamily="2" charset="0"/>
              </a:rPr>
              <a:t>:</a:t>
            </a:r>
            <a:endParaRPr lang="es-ES" sz="2400" baseline="30000" dirty="0">
              <a:solidFill>
                <a:schemeClr val="tx1">
                  <a:lumMod val="65000"/>
                  <a:lumOff val="35000"/>
                </a:schemeClr>
              </a:solidFill>
              <a:latin typeface="Gotham Book" panose="02000603040000020004" pitchFamily="2" charset="0"/>
            </a:endParaRPr>
          </a:p>
        </p:txBody>
      </p:sp>
      <p:sp>
        <p:nvSpPr>
          <p:cNvPr id="8" name="CuadroTexto 7">
            <a:extLst>
              <a:ext uri="{FF2B5EF4-FFF2-40B4-BE49-F238E27FC236}">
                <a16:creationId xmlns:a16="http://schemas.microsoft.com/office/drawing/2014/main" id="{A4AB89F5-DB71-4235-BC2A-937D4E509497}"/>
              </a:ext>
            </a:extLst>
          </p:cNvPr>
          <p:cNvSpPr txBox="1"/>
          <p:nvPr/>
        </p:nvSpPr>
        <p:spPr>
          <a:xfrm>
            <a:off x="8948658" y="3833061"/>
            <a:ext cx="2974296" cy="815608"/>
          </a:xfrm>
          <a:prstGeom prst="rect">
            <a:avLst/>
          </a:prstGeom>
          <a:solidFill>
            <a:srgbClr val="F2E2F6"/>
          </a:solidFill>
        </p:spPr>
        <p:txBody>
          <a:bodyPr wrap="square">
            <a:spAutoFit/>
          </a:bodyPr>
          <a:lstStyle/>
          <a:p>
            <a:pPr>
              <a:lnSpc>
                <a:spcPct val="150000"/>
              </a:lnSpc>
            </a:pPr>
            <a:r>
              <a:rPr lang="es-ES" sz="1400" b="1" u="sng" dirty="0">
                <a:solidFill>
                  <a:srgbClr val="7030A0"/>
                </a:solidFill>
                <a:latin typeface="Gotham Book" panose="02000603040000020004" pitchFamily="2" charset="0"/>
                <a:sym typeface="Wingdings" panose="05000000000000000000" pitchFamily="2" charset="2"/>
              </a:rPr>
              <a:t>HIDROXITIROSOL</a:t>
            </a:r>
          </a:p>
          <a:p>
            <a:r>
              <a:rPr lang="es-ES" sz="1200" dirty="0">
                <a:solidFill>
                  <a:schemeClr val="bg2">
                    <a:lumMod val="50000"/>
                  </a:schemeClr>
                </a:solidFill>
                <a:latin typeface="Gotham Book" panose="02000603040000020004" pitchFamily="2" charset="0"/>
                <a:sym typeface="Wingdings" panose="05000000000000000000" pitchFamily="2" charset="2"/>
              </a:rPr>
              <a:t>Es un </a:t>
            </a:r>
            <a:r>
              <a:rPr lang="es-ES" sz="1400" b="1" dirty="0">
                <a:solidFill>
                  <a:srgbClr val="7030A0"/>
                </a:solidFill>
                <a:latin typeface="Gotham Book" panose="02000603040000020004" pitchFamily="2" charset="0"/>
                <a:sym typeface="Wingdings" panose="05000000000000000000" pitchFamily="2" charset="2"/>
              </a:rPr>
              <a:t>antioxidante muy potente </a:t>
            </a:r>
            <a:r>
              <a:rPr lang="es-ES" sz="1200" b="1" dirty="0">
                <a:solidFill>
                  <a:schemeClr val="bg2">
                    <a:lumMod val="50000"/>
                  </a:schemeClr>
                </a:solidFill>
                <a:latin typeface="Gotham Book" panose="02000603040000020004" pitchFamily="2" charset="0"/>
                <a:sym typeface="Wingdings" panose="05000000000000000000" pitchFamily="2" charset="2"/>
              </a:rPr>
              <a:t>(incluso más que la vitamina E)</a:t>
            </a:r>
            <a:r>
              <a:rPr lang="es-ES" sz="1200" baseline="30000" dirty="0">
                <a:solidFill>
                  <a:schemeClr val="bg2">
                    <a:lumMod val="50000"/>
                  </a:schemeClr>
                </a:solidFill>
                <a:latin typeface="Gotham Book" panose="02000603040000020004" pitchFamily="2" charset="0"/>
                <a:sym typeface="Wingdings" panose="05000000000000000000" pitchFamily="2" charset="2"/>
              </a:rPr>
              <a:t>1</a:t>
            </a:r>
          </a:p>
        </p:txBody>
      </p:sp>
      <p:sp>
        <p:nvSpPr>
          <p:cNvPr id="10" name="CuadroTexto 9">
            <a:extLst>
              <a:ext uri="{FF2B5EF4-FFF2-40B4-BE49-F238E27FC236}">
                <a16:creationId xmlns:a16="http://schemas.microsoft.com/office/drawing/2014/main" id="{0B9624F7-C97D-4A2B-AE0D-D1403AEDEAFB}"/>
              </a:ext>
            </a:extLst>
          </p:cNvPr>
          <p:cNvSpPr txBox="1"/>
          <p:nvPr/>
        </p:nvSpPr>
        <p:spPr>
          <a:xfrm>
            <a:off x="4000500" y="2374637"/>
            <a:ext cx="5170923" cy="1954381"/>
          </a:xfrm>
          <a:prstGeom prst="rect">
            <a:avLst/>
          </a:prstGeom>
          <a:noFill/>
        </p:spPr>
        <p:txBody>
          <a:bodyPr wrap="square" numCol="1" spcCol="576000">
            <a:spAutoFit/>
          </a:bodyPr>
          <a:lstStyle/>
          <a:p>
            <a:pPr marL="285750" indent="-285750">
              <a:spcBef>
                <a:spcPts val="600"/>
              </a:spcBef>
              <a:buFont typeface="Arial" panose="020B0604020202020204" pitchFamily="34" charset="0"/>
              <a:buChar char="•"/>
            </a:pPr>
            <a:r>
              <a:rPr lang="es-ES" sz="1600" dirty="0">
                <a:solidFill>
                  <a:schemeClr val="bg2">
                    <a:lumMod val="50000"/>
                  </a:schemeClr>
                </a:solidFill>
                <a:latin typeface="Gotham Book" panose="02000603040000020004" pitchFamily="2" charset="0"/>
              </a:rPr>
              <a:t>Contribuye a reducir el</a:t>
            </a:r>
            <a:r>
              <a:rPr lang="es-ES" sz="1600" b="1" dirty="0">
                <a:solidFill>
                  <a:schemeClr val="bg2">
                    <a:lumMod val="50000"/>
                  </a:schemeClr>
                </a:solidFill>
                <a:latin typeface="Gotham Book" panose="02000603040000020004" pitchFamily="2" charset="0"/>
              </a:rPr>
              <a:t> </a:t>
            </a:r>
            <a:r>
              <a:rPr lang="es-ES" sz="1600" b="1" dirty="0">
                <a:solidFill>
                  <a:srgbClr val="7030A0"/>
                </a:solidFill>
                <a:latin typeface="Gotham Book" panose="02000603040000020004" pitchFamily="2" charset="0"/>
              </a:rPr>
              <a:t>diámetro abdominal</a:t>
            </a:r>
            <a:endParaRPr lang="es-ES" sz="1600" dirty="0">
              <a:solidFill>
                <a:srgbClr val="7030A0"/>
              </a:solidFill>
              <a:latin typeface="Gotham Book" panose="02000603040000020004" pitchFamily="2" charset="0"/>
            </a:endParaRPr>
          </a:p>
          <a:p>
            <a:pPr marL="285750" indent="-285750">
              <a:spcBef>
                <a:spcPts val="600"/>
              </a:spcBef>
              <a:buFont typeface="Arial" panose="020B0604020202020204" pitchFamily="34" charset="0"/>
              <a:buChar char="•"/>
            </a:pPr>
            <a:r>
              <a:rPr lang="es-ES" sz="1600" dirty="0">
                <a:solidFill>
                  <a:schemeClr val="bg2">
                    <a:lumMod val="50000"/>
                  </a:schemeClr>
                </a:solidFill>
                <a:latin typeface="Gotham Book" panose="02000603040000020004" pitchFamily="2" charset="0"/>
              </a:rPr>
              <a:t>Disminuye la </a:t>
            </a:r>
            <a:r>
              <a:rPr lang="es-ES" sz="1600" b="1" dirty="0">
                <a:solidFill>
                  <a:srgbClr val="7030A0"/>
                </a:solidFill>
                <a:latin typeface="Gotham Book" panose="02000603040000020004" pitchFamily="2" charset="0"/>
              </a:rPr>
              <a:t>presión sanguínea</a:t>
            </a:r>
          </a:p>
          <a:p>
            <a:pPr marL="285750" indent="-285750">
              <a:spcBef>
                <a:spcPts val="600"/>
              </a:spcBef>
              <a:buFont typeface="Arial" panose="020B0604020202020204" pitchFamily="34" charset="0"/>
              <a:buChar char="•"/>
            </a:pPr>
            <a:r>
              <a:rPr lang="es-ES" sz="1600" b="1" dirty="0">
                <a:solidFill>
                  <a:srgbClr val="7030A0"/>
                </a:solidFill>
                <a:latin typeface="Gotham Book" panose="02000603040000020004" pitchFamily="2" charset="0"/>
              </a:rPr>
              <a:t>Reduce </a:t>
            </a:r>
            <a:r>
              <a:rPr lang="es-ES" sz="1400" b="1" dirty="0">
                <a:solidFill>
                  <a:srgbClr val="7030A0"/>
                </a:solidFill>
                <a:latin typeface="Gotham Book" panose="02000603040000020004" pitchFamily="2" charset="0"/>
              </a:rPr>
              <a:t>la</a:t>
            </a:r>
            <a:r>
              <a:rPr lang="es-ES" sz="1600" b="1" dirty="0">
                <a:solidFill>
                  <a:srgbClr val="7030A0"/>
                </a:solidFill>
                <a:latin typeface="Gotham Book" panose="02000603040000020004" pitchFamily="2" charset="0"/>
              </a:rPr>
              <a:t> LDL </a:t>
            </a:r>
            <a:r>
              <a:rPr lang="es-ES" sz="1600" dirty="0">
                <a:solidFill>
                  <a:schemeClr val="bg2">
                    <a:lumMod val="50000"/>
                  </a:schemeClr>
                </a:solidFill>
                <a:latin typeface="Gotham Book" panose="02000603040000020004" pitchFamily="2" charset="0"/>
              </a:rPr>
              <a:t>y su oxidación</a:t>
            </a:r>
          </a:p>
          <a:p>
            <a:pPr marL="285750" indent="-285750">
              <a:spcBef>
                <a:spcPts val="600"/>
              </a:spcBef>
              <a:buFont typeface="Arial" panose="020B0604020202020204" pitchFamily="34" charset="0"/>
              <a:buChar char="•"/>
            </a:pPr>
            <a:r>
              <a:rPr lang="es-ES" sz="1600" dirty="0">
                <a:solidFill>
                  <a:schemeClr val="bg2">
                    <a:lumMod val="50000"/>
                  </a:schemeClr>
                </a:solidFill>
                <a:latin typeface="Gotham Book" panose="02000603040000020004" pitchFamily="2" charset="0"/>
              </a:rPr>
              <a:t>Contribuye al </a:t>
            </a:r>
            <a:r>
              <a:rPr lang="es-ES" sz="1600" b="1" dirty="0">
                <a:solidFill>
                  <a:srgbClr val="7030A0"/>
                </a:solidFill>
                <a:latin typeface="Gotham Book" panose="02000603040000020004" pitchFamily="2" charset="0"/>
              </a:rPr>
              <a:t>metabolismo de la carbohidratos y grasas</a:t>
            </a:r>
          </a:p>
          <a:p>
            <a:pPr marL="285750" indent="-285750">
              <a:spcBef>
                <a:spcPts val="600"/>
              </a:spcBef>
              <a:buFont typeface="Arial" panose="020B0604020202020204" pitchFamily="34" charset="0"/>
              <a:buChar char="•"/>
            </a:pPr>
            <a:r>
              <a:rPr lang="es-ES" sz="1600" dirty="0">
                <a:solidFill>
                  <a:schemeClr val="bg2">
                    <a:lumMod val="50000"/>
                  </a:schemeClr>
                </a:solidFill>
                <a:latin typeface="Gotham Book" panose="02000603040000020004" pitchFamily="2" charset="0"/>
              </a:rPr>
              <a:t>Disminuye la </a:t>
            </a:r>
            <a:r>
              <a:rPr lang="es-ES" sz="1600" b="1" dirty="0">
                <a:solidFill>
                  <a:srgbClr val="7030A0"/>
                </a:solidFill>
                <a:latin typeface="Gotham Book" panose="02000603040000020004" pitchFamily="2" charset="0"/>
              </a:rPr>
              <a:t>glucosa</a:t>
            </a:r>
            <a:r>
              <a:rPr lang="es-ES" sz="1600" dirty="0">
                <a:solidFill>
                  <a:schemeClr val="bg2">
                    <a:lumMod val="50000"/>
                  </a:schemeClr>
                </a:solidFill>
                <a:latin typeface="Gotham Book" panose="02000603040000020004" pitchFamily="2" charset="0"/>
              </a:rPr>
              <a:t> en sangre</a:t>
            </a:r>
          </a:p>
          <a:p>
            <a:pPr marL="285750" indent="-285750">
              <a:spcBef>
                <a:spcPts val="600"/>
              </a:spcBef>
              <a:buFont typeface="Arial" panose="020B0604020202020204" pitchFamily="34" charset="0"/>
              <a:buChar char="•"/>
            </a:pPr>
            <a:r>
              <a:rPr lang="es-ES" sz="1600" dirty="0">
                <a:solidFill>
                  <a:schemeClr val="bg2">
                    <a:lumMod val="50000"/>
                  </a:schemeClr>
                </a:solidFill>
                <a:latin typeface="Gotham Book" panose="02000603040000020004" pitchFamily="2" charset="0"/>
              </a:rPr>
              <a:t>Disminuye los niveles de </a:t>
            </a:r>
            <a:r>
              <a:rPr lang="es-ES" sz="1600" b="1" dirty="0">
                <a:solidFill>
                  <a:srgbClr val="7030A0"/>
                </a:solidFill>
                <a:latin typeface="Gotham Book" panose="02000603040000020004" pitchFamily="2" charset="0"/>
              </a:rPr>
              <a:t>TAG</a:t>
            </a:r>
          </a:p>
        </p:txBody>
      </p:sp>
      <p:sp>
        <p:nvSpPr>
          <p:cNvPr id="9" name="CuadroTexto 8">
            <a:extLst>
              <a:ext uri="{FF2B5EF4-FFF2-40B4-BE49-F238E27FC236}">
                <a16:creationId xmlns:a16="http://schemas.microsoft.com/office/drawing/2014/main" id="{BAB39B28-0305-4BF4-98C3-08C110B390B2}"/>
              </a:ext>
            </a:extLst>
          </p:cNvPr>
          <p:cNvSpPr txBox="1"/>
          <p:nvPr/>
        </p:nvSpPr>
        <p:spPr>
          <a:xfrm flipH="1">
            <a:off x="2847762" y="1244190"/>
            <a:ext cx="6768183" cy="506292"/>
          </a:xfrm>
          <a:prstGeom prst="rect">
            <a:avLst/>
          </a:prstGeom>
          <a:noFill/>
        </p:spPr>
        <p:txBody>
          <a:bodyPr wrap="square" rtlCol="0">
            <a:spAutoFit/>
          </a:bodyPr>
          <a:lstStyle/>
          <a:p>
            <a:pPr>
              <a:lnSpc>
                <a:spcPct val="150000"/>
              </a:lnSpc>
            </a:pPr>
            <a:r>
              <a:rPr lang="es-ES" sz="2000" b="1" dirty="0">
                <a:solidFill>
                  <a:srgbClr val="7030A0"/>
                </a:solidFill>
                <a:latin typeface="Gotham Book" panose="02000603040000020004" pitchFamily="2" charset="0"/>
              </a:rPr>
              <a:t>Extracto seco de hojas de olivo </a:t>
            </a:r>
            <a:r>
              <a:rPr lang="es-ES" dirty="0">
                <a:solidFill>
                  <a:schemeClr val="bg2">
                    <a:lumMod val="50000"/>
                  </a:schemeClr>
                </a:solidFill>
                <a:latin typeface="Gotham Book" panose="02000603040000020004" pitchFamily="2" charset="0"/>
              </a:rPr>
              <a:t>– </a:t>
            </a:r>
            <a:r>
              <a:rPr lang="es-ES" sz="2000" b="1" dirty="0">
                <a:solidFill>
                  <a:schemeClr val="bg2">
                    <a:lumMod val="50000"/>
                  </a:schemeClr>
                </a:solidFill>
                <a:latin typeface="Gotham Book" panose="02000603040000020004" pitchFamily="2" charset="0"/>
              </a:rPr>
              <a:t>20%</a:t>
            </a:r>
            <a:r>
              <a:rPr lang="es-ES" dirty="0">
                <a:solidFill>
                  <a:schemeClr val="bg2">
                    <a:lumMod val="50000"/>
                  </a:schemeClr>
                </a:solidFill>
                <a:latin typeface="Gotham Book" panose="02000603040000020004" pitchFamily="2" charset="0"/>
              </a:rPr>
              <a:t> </a:t>
            </a:r>
            <a:r>
              <a:rPr lang="es-ES" sz="2000" b="1" dirty="0" err="1">
                <a:solidFill>
                  <a:srgbClr val="7030A0"/>
                </a:solidFill>
                <a:latin typeface="Gotham Book" panose="02000603040000020004" pitchFamily="2" charset="0"/>
              </a:rPr>
              <a:t>hidroxitirosol</a:t>
            </a:r>
            <a:r>
              <a:rPr lang="es-ES" sz="2000" b="1" dirty="0">
                <a:solidFill>
                  <a:srgbClr val="7030A0"/>
                </a:solidFill>
                <a:latin typeface="Gotham Book" panose="02000603040000020004" pitchFamily="2" charset="0"/>
              </a:rPr>
              <a:t> / Zinc</a:t>
            </a:r>
            <a:endParaRPr lang="es-ES" b="1" dirty="0">
              <a:solidFill>
                <a:srgbClr val="7030A0"/>
              </a:solidFill>
              <a:latin typeface="Gotham Book" panose="02000603040000020004" pitchFamily="2" charset="0"/>
            </a:endParaRPr>
          </a:p>
        </p:txBody>
      </p:sp>
      <p:sp>
        <p:nvSpPr>
          <p:cNvPr id="14" name="Titre 1">
            <a:extLst>
              <a:ext uri="{FF2B5EF4-FFF2-40B4-BE49-F238E27FC236}">
                <a16:creationId xmlns:a16="http://schemas.microsoft.com/office/drawing/2014/main" id="{7BC34132-178B-4533-9BA7-F18E303D4273}"/>
              </a:ext>
            </a:extLst>
          </p:cNvPr>
          <p:cNvSpPr>
            <a:spLocks noGrp="1"/>
          </p:cNvSpPr>
          <p:nvPr>
            <p:ph type="title"/>
          </p:nvPr>
        </p:nvSpPr>
        <p:spPr>
          <a:xfrm>
            <a:off x="794307" y="429579"/>
            <a:ext cx="10515600" cy="1325563"/>
          </a:xfrm>
        </p:spPr>
        <p:txBody>
          <a:bodyPr>
            <a:normAutofit/>
          </a:bodyPr>
          <a:lstStyle/>
          <a:p>
            <a:pPr algn="ctr">
              <a:lnSpc>
                <a:spcPct val="150000"/>
              </a:lnSpc>
            </a:pPr>
            <a:r>
              <a:rPr lang="es-ES" sz="2800" dirty="0">
                <a:solidFill>
                  <a:srgbClr val="7030A0"/>
                </a:solidFill>
                <a:latin typeface="Calibri" panose="020F0502020204030204" pitchFamily="34" charset="0"/>
              </a:rPr>
              <a:t>METABOLISMO LENTO</a:t>
            </a:r>
            <a:endParaRPr lang="fr-FR" sz="2800" dirty="0">
              <a:solidFill>
                <a:srgbClr val="7030A0"/>
              </a:solidFill>
              <a:latin typeface="Calibri" panose="020F0502020204030204" pitchFamily="34" charset="0"/>
            </a:endParaRPr>
          </a:p>
        </p:txBody>
      </p:sp>
      <p:pic>
        <p:nvPicPr>
          <p:cNvPr id="5" name="Imagen 4">
            <a:extLst>
              <a:ext uri="{FF2B5EF4-FFF2-40B4-BE49-F238E27FC236}">
                <a16:creationId xmlns:a16="http://schemas.microsoft.com/office/drawing/2014/main" id="{CC5F1E7C-AC1E-4CF7-8B29-7ED232F53FC5}"/>
              </a:ext>
            </a:extLst>
          </p:cNvPr>
          <p:cNvPicPr>
            <a:picLocks noChangeAspect="1"/>
          </p:cNvPicPr>
          <p:nvPr/>
        </p:nvPicPr>
        <p:blipFill>
          <a:blip r:embed="rId4"/>
          <a:stretch>
            <a:fillRect/>
          </a:stretch>
        </p:blipFill>
        <p:spPr>
          <a:xfrm>
            <a:off x="794307" y="2374637"/>
            <a:ext cx="3206193" cy="2027273"/>
          </a:xfrm>
          <a:prstGeom prst="rect">
            <a:avLst/>
          </a:prstGeom>
        </p:spPr>
      </p:pic>
      <p:sp>
        <p:nvSpPr>
          <p:cNvPr id="13" name="Rectángulo 12">
            <a:extLst>
              <a:ext uri="{FF2B5EF4-FFF2-40B4-BE49-F238E27FC236}">
                <a16:creationId xmlns:a16="http://schemas.microsoft.com/office/drawing/2014/main" id="{C2D5E067-1AAD-954B-8A24-708FE22F152F}"/>
              </a:ext>
            </a:extLst>
          </p:cNvPr>
          <p:cNvSpPr/>
          <p:nvPr/>
        </p:nvSpPr>
        <p:spPr>
          <a:xfrm>
            <a:off x="10638109" y="6114534"/>
            <a:ext cx="1375720" cy="65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A4C10681-4DF6-9B4B-B6C1-9ABB104ED8DF}"/>
              </a:ext>
            </a:extLst>
          </p:cNvPr>
          <p:cNvSpPr/>
          <p:nvPr/>
        </p:nvSpPr>
        <p:spPr>
          <a:xfrm>
            <a:off x="0" y="54951"/>
            <a:ext cx="2100649" cy="1257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CuadroTexto 15">
            <a:extLst>
              <a:ext uri="{FF2B5EF4-FFF2-40B4-BE49-F238E27FC236}">
                <a16:creationId xmlns:a16="http://schemas.microsoft.com/office/drawing/2014/main" id="{A74307D9-539D-6E41-9D21-1BD5986758AC}"/>
              </a:ext>
            </a:extLst>
          </p:cNvPr>
          <p:cNvSpPr txBox="1"/>
          <p:nvPr/>
        </p:nvSpPr>
        <p:spPr>
          <a:xfrm>
            <a:off x="2920510" y="142329"/>
            <a:ext cx="6544765" cy="584775"/>
          </a:xfrm>
          <a:prstGeom prst="rect">
            <a:avLst/>
          </a:prstGeom>
          <a:noFill/>
        </p:spPr>
        <p:txBody>
          <a:bodyPr wrap="square" rtlCol="0">
            <a:spAutoFit/>
          </a:bodyPr>
          <a:lstStyle/>
          <a:p>
            <a:r>
              <a:rPr lang="es-ES" sz="3200" dirty="0">
                <a:solidFill>
                  <a:srgbClr val="7030A0"/>
                </a:solidFill>
              </a:rPr>
              <a:t>MANEJO INTEGRAL EN MENOPAUSIA </a:t>
            </a:r>
          </a:p>
        </p:txBody>
      </p:sp>
      <p:grpSp>
        <p:nvGrpSpPr>
          <p:cNvPr id="2" name="Grupo 1">
            <a:extLst>
              <a:ext uri="{FF2B5EF4-FFF2-40B4-BE49-F238E27FC236}">
                <a16:creationId xmlns:a16="http://schemas.microsoft.com/office/drawing/2014/main" id="{714117E4-BAE8-0D4B-AD0A-E5506F945778}"/>
              </a:ext>
            </a:extLst>
          </p:cNvPr>
          <p:cNvGrpSpPr/>
          <p:nvPr/>
        </p:nvGrpSpPr>
        <p:grpSpPr>
          <a:xfrm>
            <a:off x="8805717" y="677108"/>
            <a:ext cx="3260178" cy="584775"/>
            <a:chOff x="8931822" y="604969"/>
            <a:chExt cx="3260178" cy="584775"/>
          </a:xfrm>
        </p:grpSpPr>
        <p:sp>
          <p:nvSpPr>
            <p:cNvPr id="19" name="Rectángulo: esquinas redondeadas 18">
              <a:extLst>
                <a:ext uri="{FF2B5EF4-FFF2-40B4-BE49-F238E27FC236}">
                  <a16:creationId xmlns:a16="http://schemas.microsoft.com/office/drawing/2014/main" id="{FCB4036F-7DB6-4991-A484-F5BC6ABFCEC1}"/>
                </a:ext>
              </a:extLst>
            </p:cNvPr>
            <p:cNvSpPr/>
            <p:nvPr/>
          </p:nvSpPr>
          <p:spPr>
            <a:xfrm>
              <a:off x="8931822" y="683743"/>
              <a:ext cx="3260178" cy="432827"/>
            </a:xfrm>
            <a:prstGeom prst="roundRect">
              <a:avLst/>
            </a:prstGeom>
            <a:solidFill>
              <a:srgbClr val="EBE1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b="1" dirty="0">
                  <a:solidFill>
                    <a:srgbClr val="7030A0"/>
                  </a:solidFill>
                </a:rPr>
                <a:t> METABOLISMO, HUESO, PIEL</a:t>
              </a:r>
              <a:endParaRPr lang="es-ES" dirty="0">
                <a:solidFill>
                  <a:srgbClr val="7030A0"/>
                </a:solidFill>
              </a:endParaRPr>
            </a:p>
          </p:txBody>
        </p:sp>
        <p:sp>
          <p:nvSpPr>
            <p:cNvPr id="21" name="CuadroTexto 20">
              <a:extLst>
                <a:ext uri="{FF2B5EF4-FFF2-40B4-BE49-F238E27FC236}">
                  <a16:creationId xmlns:a16="http://schemas.microsoft.com/office/drawing/2014/main" id="{1F8C3E6E-BE1C-AB48-926B-7F0B002FE7E7}"/>
                </a:ext>
              </a:extLst>
            </p:cNvPr>
            <p:cNvSpPr txBox="1"/>
            <p:nvPr/>
          </p:nvSpPr>
          <p:spPr>
            <a:xfrm>
              <a:off x="8931822" y="604969"/>
              <a:ext cx="570494" cy="584775"/>
            </a:xfrm>
            <a:prstGeom prst="rect">
              <a:avLst/>
            </a:prstGeom>
            <a:noFill/>
          </p:spPr>
          <p:txBody>
            <a:bodyPr wrap="square" rtlCol="0">
              <a:spAutoFit/>
            </a:bodyPr>
            <a:lstStyle/>
            <a:p>
              <a:r>
                <a:rPr lang="es-ES" sz="3200" b="1" dirty="0">
                  <a:ln w="10160">
                    <a:solidFill>
                      <a:srgbClr val="692479"/>
                    </a:solidFill>
                    <a:prstDash val="solid"/>
                  </a:ln>
                  <a:solidFill>
                    <a:srgbClr val="FFFFFF"/>
                  </a:solidFill>
                  <a:effectLst>
                    <a:outerShdw blurRad="38100" dist="22860" dir="5400000" algn="tl" rotWithShape="0">
                      <a:srgbClr val="000000">
                        <a:alpha val="30000"/>
                      </a:srgbClr>
                    </a:outerShdw>
                  </a:effectLst>
                </a:rPr>
                <a:t>4 </a:t>
              </a:r>
            </a:p>
          </p:txBody>
        </p:sp>
      </p:grpSp>
      <p:grpSp>
        <p:nvGrpSpPr>
          <p:cNvPr id="18" name="Grupo 17">
            <a:extLst>
              <a:ext uri="{FF2B5EF4-FFF2-40B4-BE49-F238E27FC236}">
                <a16:creationId xmlns:a16="http://schemas.microsoft.com/office/drawing/2014/main" id="{64A6A2A9-8F77-1F4D-B51A-14F99CB12933}"/>
              </a:ext>
            </a:extLst>
          </p:cNvPr>
          <p:cNvGrpSpPr/>
          <p:nvPr/>
        </p:nvGrpSpPr>
        <p:grpSpPr>
          <a:xfrm>
            <a:off x="722504" y="4580981"/>
            <a:ext cx="10719142" cy="1763385"/>
            <a:chOff x="722504" y="4580981"/>
            <a:chExt cx="10719142" cy="1763385"/>
          </a:xfrm>
        </p:grpSpPr>
        <p:sp>
          <p:nvSpPr>
            <p:cNvPr id="6" name="Rectángulo 5">
              <a:extLst>
                <a:ext uri="{FF2B5EF4-FFF2-40B4-BE49-F238E27FC236}">
                  <a16:creationId xmlns:a16="http://schemas.microsoft.com/office/drawing/2014/main" id="{BD3981A4-6BCD-8F42-9B4F-06D3EBA3994E}"/>
                </a:ext>
              </a:extLst>
            </p:cNvPr>
            <p:cNvSpPr/>
            <p:nvPr/>
          </p:nvSpPr>
          <p:spPr>
            <a:xfrm>
              <a:off x="722504" y="4580981"/>
              <a:ext cx="8159564" cy="907941"/>
            </a:xfrm>
            <a:prstGeom prst="rect">
              <a:avLst/>
            </a:prstGeom>
          </p:spPr>
          <p:txBody>
            <a:bodyPr wrap="square">
              <a:spAutoFit/>
            </a:bodyPr>
            <a:lstStyle/>
            <a:p>
              <a:pPr marL="285750" lvl="0" indent="-285750" fontAlgn="base">
                <a:spcBef>
                  <a:spcPts val="600"/>
                </a:spcBef>
                <a:spcAft>
                  <a:spcPct val="0"/>
                </a:spcAft>
                <a:buFont typeface="Arial" panose="020B0604020202020204" pitchFamily="34" charset="0"/>
                <a:buChar char="•"/>
                <a:defRPr/>
              </a:pPr>
              <a:r>
                <a:rPr lang="en-US" sz="1600" b="1" dirty="0">
                  <a:solidFill>
                    <a:srgbClr val="7030A0"/>
                  </a:solidFill>
                  <a:latin typeface="Gotham Book" panose="02000603040000020004" pitchFamily="2" charset="0"/>
                </a:rPr>
                <a:t>Protección de la </a:t>
              </a:r>
              <a:r>
                <a:rPr lang="en-US" sz="1600" b="1" dirty="0" err="1">
                  <a:solidFill>
                    <a:srgbClr val="7030A0"/>
                  </a:solidFill>
                  <a:latin typeface="Gotham Book" panose="02000603040000020004" pitchFamily="2" charset="0"/>
                </a:rPr>
                <a:t>piel</a:t>
              </a:r>
              <a:r>
                <a:rPr lang="en-US" sz="1600" b="1" dirty="0">
                  <a:solidFill>
                    <a:srgbClr val="7030A0"/>
                  </a:solidFill>
                  <a:latin typeface="Gotham Book" panose="02000603040000020004" pitchFamily="2" charset="0"/>
                </a:rPr>
                <a:t> contra los </a:t>
              </a:r>
              <a:r>
                <a:rPr lang="en-US" sz="1600" b="1" dirty="0" err="1">
                  <a:solidFill>
                    <a:srgbClr val="7030A0"/>
                  </a:solidFill>
                  <a:latin typeface="Gotham Book" panose="02000603040000020004" pitchFamily="2" charset="0"/>
                </a:rPr>
                <a:t>radicales</a:t>
              </a:r>
              <a:r>
                <a:rPr lang="en-US" sz="1600" b="1" dirty="0">
                  <a:solidFill>
                    <a:srgbClr val="7030A0"/>
                  </a:solidFill>
                  <a:latin typeface="Gotham Book" panose="02000603040000020004" pitchFamily="2" charset="0"/>
                </a:rPr>
                <a:t> </a:t>
              </a:r>
              <a:r>
                <a:rPr lang="en-US" sz="1600" b="1" dirty="0" err="1">
                  <a:solidFill>
                    <a:srgbClr val="7030A0"/>
                  </a:solidFill>
                  <a:latin typeface="Gotham Book" panose="02000603040000020004" pitchFamily="2" charset="0"/>
                </a:rPr>
                <a:t>libres</a:t>
              </a:r>
              <a:r>
                <a:rPr lang="en-US" sz="1600" b="1" dirty="0">
                  <a:solidFill>
                    <a:srgbClr val="7030A0"/>
                  </a:solidFill>
                  <a:latin typeface="Gotham Book" panose="02000603040000020004" pitchFamily="2" charset="0"/>
                </a:rPr>
                <a:t> y el </a:t>
              </a:r>
              <a:r>
                <a:rPr lang="en-US" sz="1600" b="1" dirty="0" err="1">
                  <a:solidFill>
                    <a:srgbClr val="7030A0"/>
                  </a:solidFill>
                  <a:latin typeface="Gotham Book" panose="02000603040000020004" pitchFamily="2" charset="0"/>
                </a:rPr>
                <a:t>deterioro</a:t>
              </a:r>
              <a:r>
                <a:rPr lang="en-US" sz="1600" b="1" dirty="0">
                  <a:solidFill>
                    <a:srgbClr val="7030A0"/>
                  </a:solidFill>
                  <a:latin typeface="Gotham Book" panose="02000603040000020004" pitchFamily="2" charset="0"/>
                </a:rPr>
                <a:t> </a:t>
              </a:r>
              <a:r>
                <a:rPr lang="en-US" sz="1600" b="1" dirty="0" err="1">
                  <a:solidFill>
                    <a:srgbClr val="7030A0"/>
                  </a:solidFill>
                  <a:latin typeface="Gotham Book" panose="02000603040000020004" pitchFamily="2" charset="0"/>
                </a:rPr>
                <a:t>epidérmico</a:t>
              </a:r>
              <a:r>
                <a:rPr lang="en-US" sz="1600" b="1" dirty="0">
                  <a:solidFill>
                    <a:srgbClr val="7030A0"/>
                  </a:solidFill>
                  <a:latin typeface="Gotham Book" panose="02000603040000020004" pitchFamily="2" charset="0"/>
                </a:rPr>
                <a:t> </a:t>
              </a:r>
              <a:r>
                <a:rPr lang="en-US" sz="1600" b="1" dirty="0" err="1">
                  <a:solidFill>
                    <a:srgbClr val="7030A0"/>
                  </a:solidFill>
                  <a:latin typeface="Gotham Book" panose="02000603040000020004" pitchFamily="2" charset="0"/>
                </a:rPr>
                <a:t>causado</a:t>
              </a:r>
              <a:r>
                <a:rPr lang="en-US" sz="1600" b="1" dirty="0">
                  <a:solidFill>
                    <a:srgbClr val="7030A0"/>
                  </a:solidFill>
                  <a:latin typeface="Gotham Book" panose="02000603040000020004" pitchFamily="2" charset="0"/>
                </a:rPr>
                <a:t> por </a:t>
              </a:r>
              <a:r>
                <a:rPr lang="en-US" sz="1600" b="1" dirty="0" err="1">
                  <a:solidFill>
                    <a:srgbClr val="7030A0"/>
                  </a:solidFill>
                  <a:latin typeface="Gotham Book" panose="02000603040000020004" pitchFamily="2" charset="0"/>
                </a:rPr>
                <a:t>oxidación</a:t>
              </a:r>
              <a:r>
                <a:rPr lang="en-US" sz="1600" b="1" dirty="0">
                  <a:solidFill>
                    <a:srgbClr val="7030A0"/>
                  </a:solidFill>
                  <a:latin typeface="Gotham Book" panose="02000603040000020004" pitchFamily="2" charset="0"/>
                </a:rPr>
                <a:t>. Anti-</a:t>
              </a:r>
              <a:r>
                <a:rPr lang="en-US" sz="1600" b="1" dirty="0" err="1">
                  <a:solidFill>
                    <a:srgbClr val="7030A0"/>
                  </a:solidFill>
                  <a:latin typeface="Gotham Book" panose="02000603040000020004" pitchFamily="2" charset="0"/>
                </a:rPr>
                <a:t>envejecimiento</a:t>
              </a:r>
              <a:r>
                <a:rPr lang="en-US" sz="1600" b="1" dirty="0">
                  <a:solidFill>
                    <a:srgbClr val="7030A0"/>
                  </a:solidFill>
                  <a:latin typeface="Gotham Book" panose="02000603040000020004" pitchFamily="2" charset="0"/>
                </a:rPr>
                <a:t> </a:t>
              </a:r>
            </a:p>
            <a:p>
              <a:pPr marL="285750" lvl="0" indent="-285750" fontAlgn="base">
                <a:spcBef>
                  <a:spcPts val="600"/>
                </a:spcBef>
                <a:spcAft>
                  <a:spcPct val="0"/>
                </a:spcAft>
                <a:buFont typeface="Arial" panose="020B0604020202020204" pitchFamily="34" charset="0"/>
                <a:buChar char="•"/>
                <a:defRPr/>
              </a:pPr>
              <a:r>
                <a:rPr lang="en-US" sz="1600" b="1" dirty="0">
                  <a:solidFill>
                    <a:srgbClr val="7030A0"/>
                  </a:solidFill>
                  <a:latin typeface="Gotham Book" panose="02000603040000020004" pitchFamily="2" charset="0"/>
                </a:rPr>
                <a:t>Prevención de la </a:t>
              </a:r>
              <a:r>
                <a:rPr lang="en-US" sz="1600" b="1" dirty="0" err="1">
                  <a:solidFill>
                    <a:srgbClr val="7030A0"/>
                  </a:solidFill>
                  <a:latin typeface="Gotham Book" panose="02000603040000020004" pitchFamily="2" charset="0"/>
                </a:rPr>
                <a:t>proliferación</a:t>
              </a:r>
              <a:r>
                <a:rPr lang="en-US" sz="1600" b="1" dirty="0">
                  <a:solidFill>
                    <a:srgbClr val="7030A0"/>
                  </a:solidFill>
                  <a:latin typeface="Gotham Book" panose="02000603040000020004" pitchFamily="2" charset="0"/>
                </a:rPr>
                <a:t> </a:t>
              </a:r>
              <a:r>
                <a:rPr lang="en-US" sz="1600" b="1" dirty="0" err="1">
                  <a:solidFill>
                    <a:srgbClr val="7030A0"/>
                  </a:solidFill>
                  <a:latin typeface="Gotham Book" panose="02000603040000020004" pitchFamily="2" charset="0"/>
                </a:rPr>
                <a:t>precancerosa</a:t>
              </a:r>
              <a:r>
                <a:rPr lang="en-US" sz="1600" b="1" dirty="0">
                  <a:solidFill>
                    <a:srgbClr val="7030A0"/>
                  </a:solidFill>
                  <a:latin typeface="Gotham Book" panose="02000603040000020004" pitchFamily="2" charset="0"/>
                </a:rPr>
                <a:t> </a:t>
              </a:r>
              <a:r>
                <a:rPr lang="en-US" sz="1600" b="1" dirty="0" err="1">
                  <a:solidFill>
                    <a:srgbClr val="7030A0"/>
                  </a:solidFill>
                  <a:latin typeface="Gotham Book" panose="02000603040000020004" pitchFamily="2" charset="0"/>
                </a:rPr>
                <a:t>en</a:t>
              </a:r>
              <a:r>
                <a:rPr lang="en-US" sz="1600" b="1" dirty="0">
                  <a:solidFill>
                    <a:srgbClr val="7030A0"/>
                  </a:solidFill>
                  <a:latin typeface="Gotham Book" panose="02000603040000020004" pitchFamily="2" charset="0"/>
                </a:rPr>
                <a:t> mama y colon</a:t>
              </a:r>
              <a:r>
                <a:rPr lang="en-US" sz="1600" b="1" baseline="30000" dirty="0">
                  <a:solidFill>
                    <a:srgbClr val="7030A0"/>
                  </a:solidFill>
                  <a:latin typeface="Gotham Book" panose="02000603040000020004" pitchFamily="2" charset="0"/>
                </a:rPr>
                <a:t>2</a:t>
              </a:r>
              <a:endParaRPr lang="en-US" sz="1600" b="1" dirty="0">
                <a:solidFill>
                  <a:srgbClr val="7030A0"/>
                </a:solidFill>
                <a:latin typeface="Gotham Book" panose="02000603040000020004" pitchFamily="2" charset="0"/>
              </a:endParaRPr>
            </a:p>
          </p:txBody>
        </p:sp>
        <p:grpSp>
          <p:nvGrpSpPr>
            <p:cNvPr id="17" name="Grupo 16">
              <a:extLst>
                <a:ext uri="{FF2B5EF4-FFF2-40B4-BE49-F238E27FC236}">
                  <a16:creationId xmlns:a16="http://schemas.microsoft.com/office/drawing/2014/main" id="{ED871E1B-D429-F241-880A-14A03AE3C7EB}"/>
                </a:ext>
              </a:extLst>
            </p:cNvPr>
            <p:cNvGrpSpPr/>
            <p:nvPr/>
          </p:nvGrpSpPr>
          <p:grpSpPr>
            <a:xfrm>
              <a:off x="927594" y="5681302"/>
              <a:ext cx="10514052" cy="663064"/>
              <a:chOff x="927594" y="5681302"/>
              <a:chExt cx="10514052" cy="663064"/>
            </a:xfrm>
          </p:grpSpPr>
          <p:grpSp>
            <p:nvGrpSpPr>
              <p:cNvPr id="7" name="Grupo 6">
                <a:extLst>
                  <a:ext uri="{FF2B5EF4-FFF2-40B4-BE49-F238E27FC236}">
                    <a16:creationId xmlns:a16="http://schemas.microsoft.com/office/drawing/2014/main" id="{97986DE9-665F-2541-BD98-9DDC6298E6A3}"/>
                  </a:ext>
                </a:extLst>
              </p:cNvPr>
              <p:cNvGrpSpPr/>
              <p:nvPr/>
            </p:nvGrpSpPr>
            <p:grpSpPr>
              <a:xfrm>
                <a:off x="927594" y="5681302"/>
                <a:ext cx="10514052" cy="663064"/>
                <a:chOff x="984746" y="5632086"/>
                <a:chExt cx="10514052" cy="663064"/>
              </a:xfrm>
            </p:grpSpPr>
            <p:sp>
              <p:nvSpPr>
                <p:cNvPr id="3" name="Rectángulo 2">
                  <a:extLst>
                    <a:ext uri="{FF2B5EF4-FFF2-40B4-BE49-F238E27FC236}">
                      <a16:creationId xmlns:a16="http://schemas.microsoft.com/office/drawing/2014/main" id="{2B23E7A7-3058-594A-906A-C20DE72AF4DA}"/>
                    </a:ext>
                  </a:extLst>
                </p:cNvPr>
                <p:cNvSpPr/>
                <p:nvPr/>
              </p:nvSpPr>
              <p:spPr>
                <a:xfrm>
                  <a:off x="8260667" y="5825119"/>
                  <a:ext cx="3238131" cy="276999"/>
                </a:xfrm>
                <a:prstGeom prst="rect">
                  <a:avLst/>
                </a:prstGeom>
              </p:spPr>
              <p:txBody>
                <a:bodyPr wrap="none">
                  <a:spAutoFit/>
                </a:bodyPr>
                <a:lstStyle/>
                <a:p>
                  <a:pPr marL="228600" indent="-228600">
                    <a:buAutoNum type="arabicPeriod"/>
                  </a:pPr>
                  <a:r>
                    <a:rPr lang="da-DK" sz="1200" dirty="0">
                      <a:solidFill>
                        <a:schemeClr val="bg2">
                          <a:lumMod val="50000"/>
                        </a:schemeClr>
                      </a:solidFill>
                    </a:rPr>
                    <a:t>Hermans MP et al. Antioxidants 2020, 9, 872.</a:t>
                  </a:r>
                </a:p>
              </p:txBody>
            </p:sp>
            <p:pic>
              <p:nvPicPr>
                <p:cNvPr id="22" name="Picture 2">
                  <a:extLst>
                    <a:ext uri="{FF2B5EF4-FFF2-40B4-BE49-F238E27FC236}">
                      <a16:creationId xmlns:a16="http://schemas.microsoft.com/office/drawing/2014/main" id="{D4303EF5-3E7B-8447-B85D-D7A42C49DB1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18358" t="45609" r="14706" b="35309"/>
                <a:stretch/>
              </p:blipFill>
              <p:spPr bwMode="auto">
                <a:xfrm>
                  <a:off x="984746" y="5736515"/>
                  <a:ext cx="3238131" cy="45420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3" name="Picture 2">
                  <a:extLst>
                    <a:ext uri="{FF2B5EF4-FFF2-40B4-BE49-F238E27FC236}">
                      <a16:creationId xmlns:a16="http://schemas.microsoft.com/office/drawing/2014/main" id="{5822950E-E893-944F-8613-54BD7ACCAD3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9375" t="44000" r="16950" b="32479"/>
                <a:stretch/>
              </p:blipFill>
              <p:spPr bwMode="auto">
                <a:xfrm>
                  <a:off x="4222877" y="5632086"/>
                  <a:ext cx="3607227" cy="66306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sp>
            <p:nvSpPr>
              <p:cNvPr id="11" name="CuadroTexto 10">
                <a:extLst>
                  <a:ext uri="{FF2B5EF4-FFF2-40B4-BE49-F238E27FC236}">
                    <a16:creationId xmlns:a16="http://schemas.microsoft.com/office/drawing/2014/main" id="{16CD338E-283C-6C46-B332-D9D229E188DC}"/>
                  </a:ext>
                </a:extLst>
              </p:cNvPr>
              <p:cNvSpPr txBox="1"/>
              <p:nvPr/>
            </p:nvSpPr>
            <p:spPr>
              <a:xfrm>
                <a:off x="950343" y="5735589"/>
                <a:ext cx="417682" cy="246221"/>
              </a:xfrm>
              <a:prstGeom prst="rect">
                <a:avLst/>
              </a:prstGeom>
              <a:noFill/>
            </p:spPr>
            <p:txBody>
              <a:bodyPr wrap="square" rtlCol="0">
                <a:spAutoFit/>
              </a:bodyPr>
              <a:lstStyle/>
              <a:p>
                <a:r>
                  <a:rPr lang="es-ES" sz="1000" dirty="0"/>
                  <a:t>2.-</a:t>
                </a:r>
              </a:p>
            </p:txBody>
          </p:sp>
        </p:grpSp>
      </p:grpSp>
    </p:spTree>
    <p:extLst>
      <p:ext uri="{BB962C8B-B14F-4D97-AF65-F5344CB8AC3E}">
        <p14:creationId xmlns:p14="http://schemas.microsoft.com/office/powerpoint/2010/main" val="718061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20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up)">
                                      <p:cBhvr>
                                        <p:cTn id="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redondeado 4">
            <a:extLst>
              <a:ext uri="{FF2B5EF4-FFF2-40B4-BE49-F238E27FC236}">
                <a16:creationId xmlns:a16="http://schemas.microsoft.com/office/drawing/2014/main" id="{9F83BA43-0D67-CB43-9346-71AD5E38A3FE}"/>
              </a:ext>
            </a:extLst>
          </p:cNvPr>
          <p:cNvSpPr/>
          <p:nvPr/>
        </p:nvSpPr>
        <p:spPr>
          <a:xfrm>
            <a:off x="5562804" y="4498368"/>
            <a:ext cx="4223910" cy="914400"/>
          </a:xfrm>
          <a:prstGeom prst="roundRect">
            <a:avLst/>
          </a:prstGeom>
          <a:solidFill>
            <a:srgbClr val="F2E2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chemeClr val="bg2">
                    <a:lumMod val="25000"/>
                  </a:schemeClr>
                </a:solidFill>
                <a:latin typeface="Gotham Book" panose="02000603040000020004" pitchFamily="2" charset="0"/>
              </a:rPr>
              <a:t>Antiproliferativo y </a:t>
            </a:r>
            <a:r>
              <a:rPr lang="es-ES" sz="2000" dirty="0" err="1">
                <a:solidFill>
                  <a:schemeClr val="bg2">
                    <a:lumMod val="25000"/>
                  </a:schemeClr>
                </a:solidFill>
                <a:latin typeface="Gotham Book" panose="02000603040000020004" pitchFamily="2" charset="0"/>
              </a:rPr>
              <a:t>antiangiogénico</a:t>
            </a:r>
            <a:r>
              <a:rPr lang="es-ES" sz="2000" dirty="0">
                <a:solidFill>
                  <a:schemeClr val="bg2">
                    <a:lumMod val="25000"/>
                  </a:schemeClr>
                </a:solidFill>
                <a:latin typeface="Gotham Book" panose="02000603040000020004" pitchFamily="2" charset="0"/>
              </a:rPr>
              <a:t>:</a:t>
            </a:r>
          </a:p>
          <a:p>
            <a:r>
              <a:rPr lang="es-ES" sz="2000" dirty="0">
                <a:solidFill>
                  <a:schemeClr val="bg2">
                    <a:lumMod val="25000"/>
                  </a:schemeClr>
                </a:solidFill>
                <a:latin typeface="Gotham Book" panose="02000603040000020004" pitchFamily="2" charset="0"/>
              </a:rPr>
              <a:t> bloqueo de DNA-polimerasa</a:t>
            </a:r>
          </a:p>
        </p:txBody>
      </p:sp>
      <p:sp>
        <p:nvSpPr>
          <p:cNvPr id="47" name="Rectángulo: esquinas redondeadas 46">
            <a:extLst>
              <a:ext uri="{FF2B5EF4-FFF2-40B4-BE49-F238E27FC236}">
                <a16:creationId xmlns:a16="http://schemas.microsoft.com/office/drawing/2014/main" id="{947B7C07-A352-4D3C-9070-B24D76AC2DCC}"/>
              </a:ext>
            </a:extLst>
          </p:cNvPr>
          <p:cNvSpPr/>
          <p:nvPr/>
        </p:nvSpPr>
        <p:spPr>
          <a:xfrm>
            <a:off x="4341496" y="2488972"/>
            <a:ext cx="6468177" cy="789271"/>
          </a:xfrm>
          <a:prstGeom prst="roundRect">
            <a:avLst/>
          </a:prstGeom>
          <a:solidFill>
            <a:srgbClr val="F2E2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chemeClr val="bg2">
                    <a:lumMod val="25000"/>
                  </a:schemeClr>
                </a:solidFill>
                <a:latin typeface="Gotham Book" panose="02000603040000020004" pitchFamily="2" charset="0"/>
                <a:sym typeface="Wingdings" panose="05000000000000000000" pitchFamily="2" charset="2"/>
              </a:rPr>
              <a:t>↓ crecimiento de placas ateroscleróticas</a:t>
            </a:r>
          </a:p>
          <a:p>
            <a:r>
              <a:rPr lang="es-ES" sz="2000" dirty="0">
                <a:solidFill>
                  <a:schemeClr val="bg2">
                    <a:lumMod val="25000"/>
                  </a:schemeClr>
                </a:solidFill>
                <a:latin typeface="Gotham Book" panose="02000603040000020004" pitchFamily="2" charset="0"/>
                <a:sym typeface="Wingdings" panose="05000000000000000000" pitchFamily="2" charset="2"/>
              </a:rPr>
              <a:t>↑ HDL.       ↓     Triglicéridos    </a:t>
            </a:r>
          </a:p>
        </p:txBody>
      </p:sp>
      <p:sp>
        <p:nvSpPr>
          <p:cNvPr id="49" name="Rectángulo: esquinas redondeadas 48">
            <a:extLst>
              <a:ext uri="{FF2B5EF4-FFF2-40B4-BE49-F238E27FC236}">
                <a16:creationId xmlns:a16="http://schemas.microsoft.com/office/drawing/2014/main" id="{F945297F-201C-412D-87A4-EB4FFCD76542}"/>
              </a:ext>
            </a:extLst>
          </p:cNvPr>
          <p:cNvSpPr/>
          <p:nvPr/>
        </p:nvSpPr>
        <p:spPr>
          <a:xfrm>
            <a:off x="4341495" y="3539624"/>
            <a:ext cx="6468177" cy="789271"/>
          </a:xfrm>
          <a:prstGeom prst="roundRect">
            <a:avLst/>
          </a:prstGeom>
          <a:solidFill>
            <a:srgbClr val="F2E2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chemeClr val="bg2">
                    <a:lumMod val="25000"/>
                  </a:schemeClr>
                </a:solidFill>
                <a:latin typeface="Gotham Book" panose="02000603040000020004" pitchFamily="2" charset="0"/>
                <a:sym typeface="Wingdings" panose="05000000000000000000" pitchFamily="2" charset="2"/>
              </a:rPr>
              <a:t>Estimula los osteoblastos (↑ formación hueso)</a:t>
            </a:r>
          </a:p>
          <a:p>
            <a:r>
              <a:rPr lang="es-ES" sz="2000" dirty="0">
                <a:solidFill>
                  <a:schemeClr val="bg2">
                    <a:lumMod val="25000"/>
                  </a:schemeClr>
                </a:solidFill>
                <a:latin typeface="Gotham Book" panose="02000603040000020004" pitchFamily="2" charset="0"/>
                <a:sym typeface="Wingdings" panose="05000000000000000000" pitchFamily="2" charset="2"/>
              </a:rPr>
              <a:t>Inhibe los osteoclastos (↓ resorción ósea)</a:t>
            </a:r>
          </a:p>
        </p:txBody>
      </p:sp>
      <p:sp>
        <p:nvSpPr>
          <p:cNvPr id="51" name="CuadroTexto 50">
            <a:extLst>
              <a:ext uri="{FF2B5EF4-FFF2-40B4-BE49-F238E27FC236}">
                <a16:creationId xmlns:a16="http://schemas.microsoft.com/office/drawing/2014/main" id="{09798381-CB67-4CD9-A985-EC35B58E13B0}"/>
              </a:ext>
            </a:extLst>
          </p:cNvPr>
          <p:cNvSpPr txBox="1"/>
          <p:nvPr/>
        </p:nvSpPr>
        <p:spPr>
          <a:xfrm>
            <a:off x="0" y="6142720"/>
            <a:ext cx="4003340" cy="276999"/>
          </a:xfrm>
          <a:prstGeom prst="rect">
            <a:avLst/>
          </a:prstGeom>
          <a:noFill/>
        </p:spPr>
        <p:txBody>
          <a:bodyPr wrap="none" rtlCol="0">
            <a:spAutoFit/>
          </a:bodyPr>
          <a:lstStyle/>
          <a:p>
            <a:r>
              <a:rPr lang="da-DK" sz="1200" dirty="0">
                <a:solidFill>
                  <a:schemeClr val="bg2">
                    <a:lumMod val="10000"/>
                  </a:schemeClr>
                </a:solidFill>
                <a:latin typeface="Gotham Book" panose="02000603040000020004" pitchFamily="2" charset="0"/>
              </a:rPr>
              <a:t>Referencias: López Larramendi JL. Toko-Gin Pract. 2018: 3-16.</a:t>
            </a:r>
            <a:endParaRPr lang="es-ES" sz="1200" dirty="0">
              <a:solidFill>
                <a:schemeClr val="bg2">
                  <a:lumMod val="10000"/>
                </a:schemeClr>
              </a:solidFill>
            </a:endParaRPr>
          </a:p>
        </p:txBody>
      </p:sp>
      <p:pic>
        <p:nvPicPr>
          <p:cNvPr id="52" name="Imagen 51" descr="Diagrama&#10;&#10;Descripción generada automáticamente">
            <a:extLst>
              <a:ext uri="{FF2B5EF4-FFF2-40B4-BE49-F238E27FC236}">
                <a16:creationId xmlns:a16="http://schemas.microsoft.com/office/drawing/2014/main" id="{F596237C-E316-47A6-A22F-1E0D47ACE1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72996">
            <a:off x="-51175" y="1379060"/>
            <a:ext cx="4525245" cy="4449319"/>
          </a:xfrm>
          <a:prstGeom prst="rect">
            <a:avLst/>
          </a:prstGeom>
        </p:spPr>
      </p:pic>
      <p:sp>
        <p:nvSpPr>
          <p:cNvPr id="46" name="Rectángulo: esquinas redondeadas 45">
            <a:extLst>
              <a:ext uri="{FF2B5EF4-FFF2-40B4-BE49-F238E27FC236}">
                <a16:creationId xmlns:a16="http://schemas.microsoft.com/office/drawing/2014/main" id="{4CFF93E9-9DEF-4536-B66A-D2B7DCCEA0E5}"/>
              </a:ext>
            </a:extLst>
          </p:cNvPr>
          <p:cNvSpPr/>
          <p:nvPr/>
        </p:nvSpPr>
        <p:spPr>
          <a:xfrm>
            <a:off x="9582558" y="2281209"/>
            <a:ext cx="2059807" cy="901342"/>
          </a:xfrm>
          <a:prstGeom prst="roundRect">
            <a:avLst/>
          </a:prstGeom>
          <a:solidFill>
            <a:srgbClr val="692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a:t>Perfil lipídico</a:t>
            </a:r>
          </a:p>
        </p:txBody>
      </p:sp>
      <p:sp>
        <p:nvSpPr>
          <p:cNvPr id="48" name="Rectángulo: esquinas redondeadas 47">
            <a:extLst>
              <a:ext uri="{FF2B5EF4-FFF2-40B4-BE49-F238E27FC236}">
                <a16:creationId xmlns:a16="http://schemas.microsoft.com/office/drawing/2014/main" id="{F550734C-A950-48DD-AFB9-1C6B488FA647}"/>
              </a:ext>
            </a:extLst>
          </p:cNvPr>
          <p:cNvSpPr/>
          <p:nvPr/>
        </p:nvSpPr>
        <p:spPr>
          <a:xfrm>
            <a:off x="9582558" y="3361735"/>
            <a:ext cx="2059807" cy="901342"/>
          </a:xfrm>
          <a:prstGeom prst="roundRect">
            <a:avLst/>
          </a:prstGeom>
          <a:solidFill>
            <a:srgbClr val="692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t>Masa ósea</a:t>
            </a:r>
          </a:p>
        </p:txBody>
      </p:sp>
      <p:sp>
        <p:nvSpPr>
          <p:cNvPr id="11" name="Rectángulo 10">
            <a:extLst>
              <a:ext uri="{FF2B5EF4-FFF2-40B4-BE49-F238E27FC236}">
                <a16:creationId xmlns:a16="http://schemas.microsoft.com/office/drawing/2014/main" id="{04DD8199-31B4-D14C-AE95-5771EAF159A3}"/>
              </a:ext>
            </a:extLst>
          </p:cNvPr>
          <p:cNvSpPr/>
          <p:nvPr/>
        </p:nvSpPr>
        <p:spPr>
          <a:xfrm>
            <a:off x="10612461" y="6091598"/>
            <a:ext cx="1375720" cy="65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7882B295-5035-804C-A93C-236488277D3B}"/>
              </a:ext>
            </a:extLst>
          </p:cNvPr>
          <p:cNvSpPr/>
          <p:nvPr/>
        </p:nvSpPr>
        <p:spPr>
          <a:xfrm>
            <a:off x="0" y="54951"/>
            <a:ext cx="2100649" cy="1257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Título 1">
            <a:extLst>
              <a:ext uri="{FF2B5EF4-FFF2-40B4-BE49-F238E27FC236}">
                <a16:creationId xmlns:a16="http://schemas.microsoft.com/office/drawing/2014/main" id="{CC3171AB-8526-4420-ABE0-EC0FD0868869}"/>
              </a:ext>
            </a:extLst>
          </p:cNvPr>
          <p:cNvSpPr>
            <a:spLocks noGrp="1"/>
          </p:cNvSpPr>
          <p:nvPr>
            <p:ph type="title"/>
          </p:nvPr>
        </p:nvSpPr>
        <p:spPr>
          <a:xfrm>
            <a:off x="96861" y="584377"/>
            <a:ext cx="10515600" cy="1325563"/>
          </a:xfrm>
        </p:spPr>
        <p:txBody>
          <a:bodyPr>
            <a:normAutofit/>
          </a:bodyPr>
          <a:lstStyle/>
          <a:p>
            <a:r>
              <a:rPr lang="es-ES" sz="2800" dirty="0">
                <a:solidFill>
                  <a:srgbClr val="7030A0"/>
                </a:solidFill>
                <a:latin typeface="Calibri" panose="020F0502020204030204" pitchFamily="34" charset="0"/>
                <a:ea typeface="+mn-ea"/>
                <a:cs typeface="+mn-cs"/>
              </a:rPr>
              <a:t>Otros efectos beneficiosos del LUPRENOL®</a:t>
            </a:r>
          </a:p>
        </p:txBody>
      </p:sp>
      <p:sp>
        <p:nvSpPr>
          <p:cNvPr id="14" name="CuadroTexto 13">
            <a:extLst>
              <a:ext uri="{FF2B5EF4-FFF2-40B4-BE49-F238E27FC236}">
                <a16:creationId xmlns:a16="http://schemas.microsoft.com/office/drawing/2014/main" id="{5946697D-9A58-F345-888D-5F21B2FF5F1F}"/>
              </a:ext>
            </a:extLst>
          </p:cNvPr>
          <p:cNvSpPr txBox="1"/>
          <p:nvPr/>
        </p:nvSpPr>
        <p:spPr>
          <a:xfrm>
            <a:off x="2920510" y="142329"/>
            <a:ext cx="6544765" cy="584775"/>
          </a:xfrm>
          <a:prstGeom prst="rect">
            <a:avLst/>
          </a:prstGeom>
          <a:noFill/>
        </p:spPr>
        <p:txBody>
          <a:bodyPr wrap="square" rtlCol="0">
            <a:spAutoFit/>
          </a:bodyPr>
          <a:lstStyle/>
          <a:p>
            <a:r>
              <a:rPr lang="es-ES" sz="3200" dirty="0">
                <a:solidFill>
                  <a:srgbClr val="7030A0"/>
                </a:solidFill>
              </a:rPr>
              <a:t>MANEJO INTEGRAL EN MENOPAUSIA </a:t>
            </a:r>
          </a:p>
        </p:txBody>
      </p:sp>
      <p:grpSp>
        <p:nvGrpSpPr>
          <p:cNvPr id="15" name="Grupo 14">
            <a:extLst>
              <a:ext uri="{FF2B5EF4-FFF2-40B4-BE49-F238E27FC236}">
                <a16:creationId xmlns:a16="http://schemas.microsoft.com/office/drawing/2014/main" id="{5D2B5DD9-B469-6E4D-AE54-38E35E382E50}"/>
              </a:ext>
            </a:extLst>
          </p:cNvPr>
          <p:cNvGrpSpPr/>
          <p:nvPr/>
        </p:nvGrpSpPr>
        <p:grpSpPr>
          <a:xfrm>
            <a:off x="8876160" y="739318"/>
            <a:ext cx="3260178" cy="584775"/>
            <a:chOff x="8931822" y="604969"/>
            <a:chExt cx="3260178" cy="584775"/>
          </a:xfrm>
        </p:grpSpPr>
        <p:sp>
          <p:nvSpPr>
            <p:cNvPr id="16" name="Rectángulo: esquinas redondeadas 18">
              <a:extLst>
                <a:ext uri="{FF2B5EF4-FFF2-40B4-BE49-F238E27FC236}">
                  <a16:creationId xmlns:a16="http://schemas.microsoft.com/office/drawing/2014/main" id="{843CFBD3-DBED-F044-9B9F-C7A032B1B2A8}"/>
                </a:ext>
              </a:extLst>
            </p:cNvPr>
            <p:cNvSpPr/>
            <p:nvPr/>
          </p:nvSpPr>
          <p:spPr>
            <a:xfrm>
              <a:off x="8931822" y="683743"/>
              <a:ext cx="3260178" cy="432827"/>
            </a:xfrm>
            <a:prstGeom prst="roundRect">
              <a:avLst/>
            </a:prstGeom>
            <a:solidFill>
              <a:srgbClr val="EBE1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b="1" dirty="0">
                  <a:solidFill>
                    <a:srgbClr val="7030A0"/>
                  </a:solidFill>
                </a:rPr>
                <a:t> METABOLISMO, HUESO, PIEL</a:t>
              </a:r>
              <a:endParaRPr lang="es-ES" dirty="0">
                <a:solidFill>
                  <a:srgbClr val="7030A0"/>
                </a:solidFill>
              </a:endParaRPr>
            </a:p>
          </p:txBody>
        </p:sp>
        <p:sp>
          <p:nvSpPr>
            <p:cNvPr id="17" name="CuadroTexto 16">
              <a:extLst>
                <a:ext uri="{FF2B5EF4-FFF2-40B4-BE49-F238E27FC236}">
                  <a16:creationId xmlns:a16="http://schemas.microsoft.com/office/drawing/2014/main" id="{01EE7BA2-1197-FB48-A1C3-8D04F65EC5BC}"/>
                </a:ext>
              </a:extLst>
            </p:cNvPr>
            <p:cNvSpPr txBox="1"/>
            <p:nvPr/>
          </p:nvSpPr>
          <p:spPr>
            <a:xfrm>
              <a:off x="8931822" y="604969"/>
              <a:ext cx="570494" cy="584775"/>
            </a:xfrm>
            <a:prstGeom prst="rect">
              <a:avLst/>
            </a:prstGeom>
            <a:noFill/>
          </p:spPr>
          <p:txBody>
            <a:bodyPr wrap="square" rtlCol="0">
              <a:spAutoFit/>
            </a:bodyPr>
            <a:lstStyle/>
            <a:p>
              <a:r>
                <a:rPr lang="es-ES" sz="3200" b="1" dirty="0">
                  <a:ln w="10160">
                    <a:solidFill>
                      <a:srgbClr val="692479"/>
                    </a:solidFill>
                    <a:prstDash val="solid"/>
                  </a:ln>
                  <a:solidFill>
                    <a:srgbClr val="FFFFFF"/>
                  </a:solidFill>
                  <a:effectLst>
                    <a:outerShdw blurRad="38100" dist="22860" dir="5400000" algn="tl" rotWithShape="0">
                      <a:srgbClr val="000000">
                        <a:alpha val="30000"/>
                      </a:srgbClr>
                    </a:outerShdw>
                  </a:effectLst>
                </a:rPr>
                <a:t>4 </a:t>
              </a:r>
            </a:p>
          </p:txBody>
        </p:sp>
      </p:grpSp>
      <p:grpSp>
        <p:nvGrpSpPr>
          <p:cNvPr id="10" name="Grupo 9">
            <a:extLst>
              <a:ext uri="{FF2B5EF4-FFF2-40B4-BE49-F238E27FC236}">
                <a16:creationId xmlns:a16="http://schemas.microsoft.com/office/drawing/2014/main" id="{F5A93908-8FBE-EB4C-BE51-1B8D333E0026}"/>
              </a:ext>
            </a:extLst>
          </p:cNvPr>
          <p:cNvGrpSpPr/>
          <p:nvPr/>
        </p:nvGrpSpPr>
        <p:grpSpPr>
          <a:xfrm>
            <a:off x="5562803" y="5435561"/>
            <a:ext cx="6260990" cy="914400"/>
            <a:chOff x="5562803" y="5435561"/>
            <a:chExt cx="6260990" cy="914400"/>
          </a:xfrm>
        </p:grpSpPr>
        <p:grpSp>
          <p:nvGrpSpPr>
            <p:cNvPr id="9" name="Grupo 8">
              <a:extLst>
                <a:ext uri="{FF2B5EF4-FFF2-40B4-BE49-F238E27FC236}">
                  <a16:creationId xmlns:a16="http://schemas.microsoft.com/office/drawing/2014/main" id="{A9D56422-99CB-E648-86EA-2AF26AD9526C}"/>
                </a:ext>
              </a:extLst>
            </p:cNvPr>
            <p:cNvGrpSpPr/>
            <p:nvPr/>
          </p:nvGrpSpPr>
          <p:grpSpPr>
            <a:xfrm>
              <a:off x="5562803" y="5435561"/>
              <a:ext cx="4276423" cy="914400"/>
              <a:chOff x="5562803" y="5435561"/>
              <a:chExt cx="4276423" cy="914400"/>
            </a:xfrm>
          </p:grpSpPr>
          <p:sp>
            <p:nvSpPr>
              <p:cNvPr id="24" name="Rectángulo redondeado 23">
                <a:extLst>
                  <a:ext uri="{FF2B5EF4-FFF2-40B4-BE49-F238E27FC236}">
                    <a16:creationId xmlns:a16="http://schemas.microsoft.com/office/drawing/2014/main" id="{CC591817-783F-C649-950D-3805F98DFEBA}"/>
                  </a:ext>
                </a:extLst>
              </p:cNvPr>
              <p:cNvSpPr/>
              <p:nvPr/>
            </p:nvSpPr>
            <p:spPr>
              <a:xfrm>
                <a:off x="5562803" y="5435561"/>
                <a:ext cx="4276423" cy="914400"/>
              </a:xfrm>
              <a:prstGeom prst="roundRect">
                <a:avLst/>
              </a:prstGeom>
              <a:solidFill>
                <a:srgbClr val="F2E2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sz="2000" dirty="0">
                  <a:solidFill>
                    <a:schemeClr val="bg2">
                      <a:lumMod val="25000"/>
                    </a:schemeClr>
                  </a:solidFill>
                  <a:latin typeface="Gotham Book" panose="02000603040000020004" pitchFamily="2" charset="0"/>
                </a:endParaRPr>
              </a:p>
            </p:txBody>
          </p:sp>
          <p:sp>
            <p:nvSpPr>
              <p:cNvPr id="6" name="Rectángulo 5">
                <a:extLst>
                  <a:ext uri="{FF2B5EF4-FFF2-40B4-BE49-F238E27FC236}">
                    <a16:creationId xmlns:a16="http://schemas.microsoft.com/office/drawing/2014/main" id="{783D443B-27E3-924C-8F69-DDD5F31D62FA}"/>
                  </a:ext>
                </a:extLst>
              </p:cNvPr>
              <p:cNvSpPr/>
              <p:nvPr/>
            </p:nvSpPr>
            <p:spPr>
              <a:xfrm>
                <a:off x="5661707" y="5463090"/>
                <a:ext cx="3718181" cy="707886"/>
              </a:xfrm>
              <a:prstGeom prst="rect">
                <a:avLst/>
              </a:prstGeom>
            </p:spPr>
            <p:txBody>
              <a:bodyPr wrap="square">
                <a:spAutoFit/>
              </a:bodyPr>
              <a:lstStyle/>
              <a:p>
                <a:pPr lvl="0" fontAlgn="base">
                  <a:spcBef>
                    <a:spcPts val="600"/>
                  </a:spcBef>
                  <a:spcAft>
                    <a:spcPct val="0"/>
                  </a:spcAft>
                  <a:defRPr/>
                </a:pPr>
                <a:r>
                  <a:rPr lang="en-US" sz="2000" dirty="0">
                    <a:solidFill>
                      <a:schemeClr val="bg2">
                        <a:lumMod val="25000"/>
                      </a:schemeClr>
                    </a:solidFill>
                    <a:latin typeface="Gotham Book" panose="02000603040000020004" pitchFamily="2" charset="0"/>
                  </a:rPr>
                  <a:t>Prevención de la </a:t>
                </a:r>
                <a:r>
                  <a:rPr lang="en-US" sz="2000" dirty="0" err="1">
                    <a:solidFill>
                      <a:schemeClr val="bg2">
                        <a:lumMod val="25000"/>
                      </a:schemeClr>
                    </a:solidFill>
                    <a:latin typeface="Gotham Book" panose="02000603040000020004" pitchFamily="2" charset="0"/>
                  </a:rPr>
                  <a:t>proliferación</a:t>
                </a:r>
                <a:r>
                  <a:rPr lang="en-US" sz="2000" dirty="0">
                    <a:solidFill>
                      <a:schemeClr val="bg2">
                        <a:lumMod val="25000"/>
                      </a:schemeClr>
                    </a:solidFill>
                    <a:latin typeface="Gotham Book" panose="02000603040000020004" pitchFamily="2" charset="0"/>
                  </a:rPr>
                  <a:t> </a:t>
                </a:r>
                <a:r>
                  <a:rPr lang="en-US" sz="2000" dirty="0" err="1">
                    <a:solidFill>
                      <a:schemeClr val="bg2">
                        <a:lumMod val="25000"/>
                      </a:schemeClr>
                    </a:solidFill>
                    <a:latin typeface="Gotham Book" panose="02000603040000020004" pitchFamily="2" charset="0"/>
                  </a:rPr>
                  <a:t>precancerosa</a:t>
                </a:r>
                <a:r>
                  <a:rPr lang="en-US" sz="2000" dirty="0">
                    <a:solidFill>
                      <a:schemeClr val="bg2">
                        <a:lumMod val="25000"/>
                      </a:schemeClr>
                    </a:solidFill>
                    <a:latin typeface="Gotham Book" panose="02000603040000020004" pitchFamily="2" charset="0"/>
                  </a:rPr>
                  <a:t> </a:t>
                </a:r>
                <a:r>
                  <a:rPr lang="en-US" sz="2000" dirty="0" err="1">
                    <a:solidFill>
                      <a:schemeClr val="bg2">
                        <a:lumMod val="25000"/>
                      </a:schemeClr>
                    </a:solidFill>
                    <a:latin typeface="Gotham Book" panose="02000603040000020004" pitchFamily="2" charset="0"/>
                  </a:rPr>
                  <a:t>en</a:t>
                </a:r>
                <a:r>
                  <a:rPr lang="en-US" sz="2000" dirty="0">
                    <a:solidFill>
                      <a:schemeClr val="bg2">
                        <a:lumMod val="25000"/>
                      </a:schemeClr>
                    </a:solidFill>
                    <a:latin typeface="Gotham Book" panose="02000603040000020004" pitchFamily="2" charset="0"/>
                  </a:rPr>
                  <a:t> mama y colon</a:t>
                </a:r>
              </a:p>
            </p:txBody>
          </p:sp>
        </p:grpSp>
        <p:sp>
          <p:nvSpPr>
            <p:cNvPr id="7" name="Rectángulo 6">
              <a:extLst>
                <a:ext uri="{FF2B5EF4-FFF2-40B4-BE49-F238E27FC236}">
                  <a16:creationId xmlns:a16="http://schemas.microsoft.com/office/drawing/2014/main" id="{B3B819C7-9315-DC49-A940-E9DA09BC6C79}"/>
                </a:ext>
              </a:extLst>
            </p:cNvPr>
            <p:cNvSpPr/>
            <p:nvPr/>
          </p:nvSpPr>
          <p:spPr>
            <a:xfrm>
              <a:off x="10003615" y="5649123"/>
              <a:ext cx="1820178" cy="464871"/>
            </a:xfrm>
            <a:prstGeom prst="rect">
              <a:avLst/>
            </a:prstGeom>
          </p:spPr>
          <p:txBody>
            <a:bodyPr wrap="none">
              <a:spAutoFit/>
            </a:bodyPr>
            <a:lstStyle/>
            <a:p>
              <a:pPr>
                <a:lnSpc>
                  <a:spcPct val="150000"/>
                </a:lnSpc>
              </a:pPr>
              <a:r>
                <a:rPr lang="es-ES" b="1" dirty="0">
                  <a:solidFill>
                    <a:srgbClr val="7030A0"/>
                  </a:solidFill>
                  <a:latin typeface="Gotham Book" panose="02000603040000020004" pitchFamily="2" charset="0"/>
                  <a:sym typeface="Wingdings" panose="05000000000000000000" pitchFamily="2" charset="2"/>
                </a:rPr>
                <a:t>HIDROXITIROSOL</a:t>
              </a:r>
            </a:p>
          </p:txBody>
        </p:sp>
      </p:grpSp>
      <p:sp>
        <p:nvSpPr>
          <p:cNvPr id="50" name="Elipse 49">
            <a:extLst>
              <a:ext uri="{FF2B5EF4-FFF2-40B4-BE49-F238E27FC236}">
                <a16:creationId xmlns:a16="http://schemas.microsoft.com/office/drawing/2014/main" id="{D7CC5E37-EC7A-48DB-8994-C0928B64106B}"/>
              </a:ext>
            </a:extLst>
          </p:cNvPr>
          <p:cNvSpPr/>
          <p:nvPr/>
        </p:nvSpPr>
        <p:spPr>
          <a:xfrm rot="1585847">
            <a:off x="3392371" y="5108408"/>
            <a:ext cx="1760604" cy="901342"/>
          </a:xfrm>
          <a:prstGeom prst="ellipse">
            <a:avLst/>
          </a:prstGeom>
          <a:solidFill>
            <a:schemeClr val="bg1"/>
          </a:solidFill>
          <a:ln w="38100">
            <a:solidFill>
              <a:srgbClr val="6924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rgbClr val="692479"/>
                </a:solidFill>
              </a:rPr>
              <a:t> Más eficaz que las </a:t>
            </a:r>
            <a:r>
              <a:rPr lang="es-ES" sz="1600" b="1" dirty="0" err="1">
                <a:solidFill>
                  <a:srgbClr val="692479"/>
                </a:solidFill>
              </a:rPr>
              <a:t>isoflavonas</a:t>
            </a:r>
            <a:r>
              <a:rPr lang="es-ES" sz="1600" b="1" dirty="0">
                <a:solidFill>
                  <a:srgbClr val="692479"/>
                </a:solidFill>
              </a:rPr>
              <a:t> </a:t>
            </a:r>
          </a:p>
        </p:txBody>
      </p:sp>
      <p:sp>
        <p:nvSpPr>
          <p:cNvPr id="18" name="Rectángulo: esquinas redondeadas 47">
            <a:extLst>
              <a:ext uri="{FF2B5EF4-FFF2-40B4-BE49-F238E27FC236}">
                <a16:creationId xmlns:a16="http://schemas.microsoft.com/office/drawing/2014/main" id="{BE66C5B3-1BEF-9C43-ACBA-E8DEA11E1130}"/>
              </a:ext>
            </a:extLst>
          </p:cNvPr>
          <p:cNvSpPr/>
          <p:nvPr/>
        </p:nvSpPr>
        <p:spPr>
          <a:xfrm>
            <a:off x="9588519" y="4813599"/>
            <a:ext cx="2059807" cy="901342"/>
          </a:xfrm>
          <a:prstGeom prst="roundRect">
            <a:avLst/>
          </a:prstGeom>
          <a:solidFill>
            <a:srgbClr val="692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t>Tejido Mamario</a:t>
            </a:r>
          </a:p>
        </p:txBody>
      </p:sp>
    </p:spTree>
    <p:extLst>
      <p:ext uri="{BB962C8B-B14F-4D97-AF65-F5344CB8AC3E}">
        <p14:creationId xmlns:p14="http://schemas.microsoft.com/office/powerpoint/2010/main" val="22728133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2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84B596EE-D1DA-40A7-A850-F12F6D896DD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333104" y="3470306"/>
            <a:ext cx="2783149" cy="143956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esquinas redondeadas 3">
            <a:extLst>
              <a:ext uri="{FF2B5EF4-FFF2-40B4-BE49-F238E27FC236}">
                <a16:creationId xmlns:a16="http://schemas.microsoft.com/office/drawing/2014/main" id="{16BEA388-48D7-40CD-A8FD-5EBD33834358}"/>
              </a:ext>
            </a:extLst>
          </p:cNvPr>
          <p:cNvSpPr/>
          <p:nvPr/>
        </p:nvSpPr>
        <p:spPr>
          <a:xfrm>
            <a:off x="475098" y="1889124"/>
            <a:ext cx="8087761" cy="458336"/>
          </a:xfrm>
          <a:prstGeom prst="roundRect">
            <a:avLst/>
          </a:prstGeom>
          <a:solidFill>
            <a:srgbClr val="F2E2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s-ES" sz="2400" dirty="0">
                <a:solidFill>
                  <a:schemeClr val="tx1">
                    <a:lumMod val="65000"/>
                    <a:lumOff val="35000"/>
                  </a:schemeClr>
                </a:solidFill>
                <a:latin typeface="Gotham Book" panose="02000603040000020004" pitchFamily="2" charset="0"/>
              </a:rPr>
              <a:t>Eficacia en el </a:t>
            </a:r>
            <a:r>
              <a:rPr lang="es-ES" sz="2400" b="1" dirty="0">
                <a:solidFill>
                  <a:schemeClr val="tx1">
                    <a:lumMod val="65000"/>
                    <a:lumOff val="35000"/>
                  </a:schemeClr>
                </a:solidFill>
                <a:latin typeface="Gotham Book" panose="02000603040000020004" pitchFamily="2" charset="0"/>
              </a:rPr>
              <a:t>síndrome metabólico</a:t>
            </a:r>
            <a:r>
              <a:rPr lang="es-ES" sz="2400" b="1" baseline="30000" dirty="0">
                <a:solidFill>
                  <a:schemeClr val="tx1">
                    <a:lumMod val="65000"/>
                    <a:lumOff val="35000"/>
                  </a:schemeClr>
                </a:solidFill>
                <a:latin typeface="Gotham Book" panose="02000603040000020004" pitchFamily="2" charset="0"/>
              </a:rPr>
              <a:t>1</a:t>
            </a:r>
            <a:r>
              <a:rPr lang="es-ES" sz="2400" b="1" dirty="0">
                <a:solidFill>
                  <a:schemeClr val="tx1">
                    <a:lumMod val="65000"/>
                    <a:lumOff val="35000"/>
                  </a:schemeClr>
                </a:solidFill>
                <a:latin typeface="Gotham Book" panose="02000603040000020004" pitchFamily="2" charset="0"/>
              </a:rPr>
              <a:t>:</a:t>
            </a:r>
            <a:endParaRPr lang="es-ES" sz="2400" baseline="30000" dirty="0">
              <a:solidFill>
                <a:schemeClr val="tx1">
                  <a:lumMod val="65000"/>
                  <a:lumOff val="35000"/>
                </a:schemeClr>
              </a:solidFill>
              <a:latin typeface="Gotham Book" panose="02000603040000020004" pitchFamily="2" charset="0"/>
            </a:endParaRPr>
          </a:p>
        </p:txBody>
      </p:sp>
      <p:sp>
        <p:nvSpPr>
          <p:cNvPr id="9" name="CuadroTexto 8">
            <a:extLst>
              <a:ext uri="{FF2B5EF4-FFF2-40B4-BE49-F238E27FC236}">
                <a16:creationId xmlns:a16="http://schemas.microsoft.com/office/drawing/2014/main" id="{BAB39B28-0305-4BF4-98C3-08C110B390B2}"/>
              </a:ext>
            </a:extLst>
          </p:cNvPr>
          <p:cNvSpPr txBox="1"/>
          <p:nvPr/>
        </p:nvSpPr>
        <p:spPr>
          <a:xfrm flipH="1">
            <a:off x="2254725" y="1307029"/>
            <a:ext cx="6768183" cy="506292"/>
          </a:xfrm>
          <a:prstGeom prst="rect">
            <a:avLst/>
          </a:prstGeom>
          <a:noFill/>
        </p:spPr>
        <p:txBody>
          <a:bodyPr wrap="square" rtlCol="0">
            <a:spAutoFit/>
          </a:bodyPr>
          <a:lstStyle/>
          <a:p>
            <a:pPr>
              <a:lnSpc>
                <a:spcPct val="150000"/>
              </a:lnSpc>
            </a:pPr>
            <a:r>
              <a:rPr lang="es-ES" sz="2000" b="1" dirty="0">
                <a:solidFill>
                  <a:srgbClr val="7030A0"/>
                </a:solidFill>
                <a:latin typeface="Gotham Book" panose="02000603040000020004" pitchFamily="2" charset="0"/>
              </a:rPr>
              <a:t>Extracto seco de hojas de olivo </a:t>
            </a:r>
            <a:r>
              <a:rPr lang="es-ES" dirty="0">
                <a:solidFill>
                  <a:schemeClr val="bg2">
                    <a:lumMod val="50000"/>
                  </a:schemeClr>
                </a:solidFill>
                <a:latin typeface="Gotham Book" panose="02000603040000020004" pitchFamily="2" charset="0"/>
              </a:rPr>
              <a:t>– </a:t>
            </a:r>
            <a:r>
              <a:rPr lang="es-ES" sz="2000" b="1" dirty="0">
                <a:solidFill>
                  <a:schemeClr val="bg2">
                    <a:lumMod val="50000"/>
                  </a:schemeClr>
                </a:solidFill>
                <a:latin typeface="Gotham Book" panose="02000603040000020004" pitchFamily="2" charset="0"/>
              </a:rPr>
              <a:t>20%</a:t>
            </a:r>
            <a:r>
              <a:rPr lang="es-ES" dirty="0">
                <a:solidFill>
                  <a:schemeClr val="bg2">
                    <a:lumMod val="50000"/>
                  </a:schemeClr>
                </a:solidFill>
                <a:latin typeface="Gotham Book" panose="02000603040000020004" pitchFamily="2" charset="0"/>
              </a:rPr>
              <a:t> </a:t>
            </a:r>
            <a:r>
              <a:rPr lang="es-ES" sz="2000" b="1" dirty="0" err="1">
                <a:solidFill>
                  <a:srgbClr val="7030A0"/>
                </a:solidFill>
                <a:latin typeface="Gotham Book" panose="02000603040000020004" pitchFamily="2" charset="0"/>
              </a:rPr>
              <a:t>hidroxitirosol</a:t>
            </a:r>
            <a:r>
              <a:rPr lang="es-ES" sz="2000" b="1" dirty="0">
                <a:solidFill>
                  <a:srgbClr val="7030A0"/>
                </a:solidFill>
                <a:latin typeface="Gotham Book" panose="02000603040000020004" pitchFamily="2" charset="0"/>
              </a:rPr>
              <a:t> / Zinc</a:t>
            </a:r>
            <a:endParaRPr lang="es-ES" b="1" dirty="0">
              <a:solidFill>
                <a:srgbClr val="7030A0"/>
              </a:solidFill>
              <a:latin typeface="Gotham Book" panose="02000603040000020004" pitchFamily="2" charset="0"/>
            </a:endParaRPr>
          </a:p>
        </p:txBody>
      </p:sp>
      <p:pic>
        <p:nvPicPr>
          <p:cNvPr id="5" name="Imagen 4">
            <a:extLst>
              <a:ext uri="{FF2B5EF4-FFF2-40B4-BE49-F238E27FC236}">
                <a16:creationId xmlns:a16="http://schemas.microsoft.com/office/drawing/2014/main" id="{CC5F1E7C-AC1E-4CF7-8B29-7ED232F53FC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9342357" y="1809803"/>
            <a:ext cx="2764642" cy="1748081"/>
          </a:xfrm>
          <a:prstGeom prst="rect">
            <a:avLst/>
          </a:prstGeom>
        </p:spPr>
      </p:pic>
      <p:sp>
        <p:nvSpPr>
          <p:cNvPr id="13" name="Rectángulo: esquinas redondeadas 12">
            <a:extLst>
              <a:ext uri="{FF2B5EF4-FFF2-40B4-BE49-F238E27FC236}">
                <a16:creationId xmlns:a16="http://schemas.microsoft.com/office/drawing/2014/main" id="{781055F0-2C17-418F-801D-ACF16ECBCF4B}"/>
              </a:ext>
            </a:extLst>
          </p:cNvPr>
          <p:cNvSpPr/>
          <p:nvPr/>
        </p:nvSpPr>
        <p:spPr>
          <a:xfrm>
            <a:off x="4403463" y="2029185"/>
            <a:ext cx="5323658" cy="2210789"/>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s-ES" sz="1600" dirty="0">
                <a:solidFill>
                  <a:schemeClr val="bg2">
                    <a:lumMod val="50000"/>
                  </a:schemeClr>
                </a:solidFill>
                <a:latin typeface="Gotham Book" panose="02000603040000020004" pitchFamily="2" charset="0"/>
              </a:rPr>
              <a:t>Como consecuencia</a:t>
            </a:r>
            <a:r>
              <a:rPr lang="es-ES" sz="1600" baseline="30000" dirty="0">
                <a:solidFill>
                  <a:schemeClr val="bg2">
                    <a:lumMod val="50000"/>
                  </a:schemeClr>
                </a:solidFill>
                <a:latin typeface="Gotham Book" panose="02000603040000020004" pitchFamily="2" charset="0"/>
              </a:rPr>
              <a:t>2</a:t>
            </a:r>
            <a:r>
              <a:rPr lang="es-ES" sz="1600" dirty="0">
                <a:solidFill>
                  <a:schemeClr val="bg2">
                    <a:lumMod val="50000"/>
                  </a:schemeClr>
                </a:solidFill>
                <a:latin typeface="Gotham Book" panose="02000603040000020004" pitchFamily="2" charset="0"/>
              </a:rPr>
              <a:t>:</a:t>
            </a:r>
          </a:p>
          <a:p>
            <a:pPr marL="285750" indent="-285750">
              <a:buFont typeface="Arial" panose="020B0604020202020204" pitchFamily="34" charset="0"/>
              <a:buChar char="•"/>
            </a:pPr>
            <a:r>
              <a:rPr lang="es-ES" sz="1600" b="1" dirty="0">
                <a:solidFill>
                  <a:srgbClr val="7030A0"/>
                </a:solidFill>
                <a:latin typeface="Gotham Book" panose="02000603040000020004" pitchFamily="2" charset="0"/>
              </a:rPr>
              <a:t>Reducción de las enfermedades coronarias</a:t>
            </a:r>
          </a:p>
          <a:p>
            <a:pPr lvl="1"/>
            <a:r>
              <a:rPr lang="es-ES" sz="1600" dirty="0">
                <a:solidFill>
                  <a:schemeClr val="bg2">
                    <a:lumMod val="50000"/>
                  </a:schemeClr>
                </a:solidFill>
                <a:latin typeface="Gotham Book" panose="02000603040000020004" pitchFamily="2" charset="0"/>
              </a:rPr>
              <a:t> (</a:t>
            </a:r>
            <a:r>
              <a:rPr lang="es-ES" sz="1600" dirty="0">
                <a:solidFill>
                  <a:schemeClr val="bg2">
                    <a:lumMod val="50000"/>
                  </a:schemeClr>
                </a:solidFill>
                <a:latin typeface="Gotham Book" panose="02000603040000020004" pitchFamily="2" charset="0"/>
                <a:cs typeface="Calibri" panose="020F0502020204030204" pitchFamily="34" charset="0"/>
              </a:rPr>
              <a:t>↓ aterosclerosis por su actividad antioxidante y antiinflamatoria)</a:t>
            </a:r>
            <a:endParaRPr lang="es-ES" sz="1600" dirty="0">
              <a:solidFill>
                <a:schemeClr val="bg2">
                  <a:lumMod val="50000"/>
                </a:schemeClr>
              </a:solidFill>
              <a:latin typeface="Gotham Book" panose="02000603040000020004" pitchFamily="2" charset="0"/>
            </a:endParaRPr>
          </a:p>
          <a:p>
            <a:pPr marL="285750" indent="-285750">
              <a:buFont typeface="Arial" panose="020B0604020202020204" pitchFamily="34" charset="0"/>
              <a:buChar char="•"/>
            </a:pPr>
            <a:r>
              <a:rPr lang="es-ES" sz="1600" b="1" dirty="0">
                <a:solidFill>
                  <a:srgbClr val="7030A0"/>
                </a:solidFill>
                <a:latin typeface="Gotham Book" panose="02000603040000020004" pitchFamily="2" charset="0"/>
              </a:rPr>
              <a:t>Reducción de la mortalidad por accidentes cardiovasculares</a:t>
            </a:r>
            <a:r>
              <a:rPr lang="es-ES" sz="1600" dirty="0">
                <a:solidFill>
                  <a:schemeClr val="bg2">
                    <a:lumMod val="50000"/>
                  </a:schemeClr>
                </a:solidFill>
                <a:latin typeface="Gotham Book" panose="02000603040000020004" pitchFamily="2" charset="0"/>
              </a:rPr>
              <a:t>.</a:t>
            </a:r>
            <a:endParaRPr lang="es-ES" sz="1600" dirty="0"/>
          </a:p>
        </p:txBody>
      </p:sp>
      <p:pic>
        <p:nvPicPr>
          <p:cNvPr id="2" name="Imagen 1">
            <a:extLst>
              <a:ext uri="{FF2B5EF4-FFF2-40B4-BE49-F238E27FC236}">
                <a16:creationId xmlns:a16="http://schemas.microsoft.com/office/drawing/2014/main" id="{58029286-0447-40D8-9381-4F4F6D679ADE}"/>
              </a:ext>
            </a:extLst>
          </p:cNvPr>
          <p:cNvPicPr>
            <a:picLocks noChangeAspect="1"/>
          </p:cNvPicPr>
          <p:nvPr/>
        </p:nvPicPr>
        <p:blipFill rotWithShape="1">
          <a:blip r:embed="rId7">
            <a:clrChange>
              <a:clrFrom>
                <a:srgbClr val="FAFAFA"/>
              </a:clrFrom>
              <a:clrTo>
                <a:srgbClr val="FAFAFA">
                  <a:alpha val="0"/>
                </a:srgbClr>
              </a:clrTo>
            </a:clrChange>
            <a:extLst>
              <a:ext uri="{BEBA8EAE-BF5A-486C-A8C5-ECC9F3942E4B}">
                <a14:imgProps xmlns:a14="http://schemas.microsoft.com/office/drawing/2010/main">
                  <a14:imgLayer r:embed="rId8">
                    <a14:imgEffect>
                      <a14:sharpenSoften amount="50000"/>
                    </a14:imgEffect>
                  </a14:imgLayer>
                </a14:imgProps>
              </a:ext>
            </a:extLst>
          </a:blip>
          <a:srcRect l="24371" r="20868"/>
          <a:stretch/>
        </p:blipFill>
        <p:spPr>
          <a:xfrm>
            <a:off x="580027" y="2090136"/>
            <a:ext cx="2728499" cy="2217766"/>
          </a:xfrm>
          <a:prstGeom prst="rect">
            <a:avLst/>
          </a:prstGeom>
        </p:spPr>
      </p:pic>
      <p:sp>
        <p:nvSpPr>
          <p:cNvPr id="15" name="Rectángulo 14">
            <a:extLst>
              <a:ext uri="{FF2B5EF4-FFF2-40B4-BE49-F238E27FC236}">
                <a16:creationId xmlns:a16="http://schemas.microsoft.com/office/drawing/2014/main" id="{9DE96411-5CA2-D74C-8023-F14826603253}"/>
              </a:ext>
            </a:extLst>
          </p:cNvPr>
          <p:cNvSpPr/>
          <p:nvPr/>
        </p:nvSpPr>
        <p:spPr>
          <a:xfrm>
            <a:off x="10638109" y="6128822"/>
            <a:ext cx="1375720" cy="65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C825AEF7-0897-1346-A5C8-BEEB956451AB}"/>
              </a:ext>
            </a:extLst>
          </p:cNvPr>
          <p:cNvSpPr/>
          <p:nvPr/>
        </p:nvSpPr>
        <p:spPr>
          <a:xfrm>
            <a:off x="0" y="54951"/>
            <a:ext cx="2100649" cy="1257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CuadroTexto 20">
            <a:extLst>
              <a:ext uri="{FF2B5EF4-FFF2-40B4-BE49-F238E27FC236}">
                <a16:creationId xmlns:a16="http://schemas.microsoft.com/office/drawing/2014/main" id="{8B767CD9-0AD1-0448-B19B-5AAEDE58CCA8}"/>
              </a:ext>
            </a:extLst>
          </p:cNvPr>
          <p:cNvSpPr txBox="1"/>
          <p:nvPr/>
        </p:nvSpPr>
        <p:spPr>
          <a:xfrm>
            <a:off x="9019101" y="5024833"/>
            <a:ext cx="2974296" cy="815608"/>
          </a:xfrm>
          <a:prstGeom prst="rect">
            <a:avLst/>
          </a:prstGeom>
          <a:solidFill>
            <a:srgbClr val="F2E2F6"/>
          </a:solidFill>
        </p:spPr>
        <p:txBody>
          <a:bodyPr wrap="square">
            <a:spAutoFit/>
          </a:bodyPr>
          <a:lstStyle/>
          <a:p>
            <a:pPr>
              <a:lnSpc>
                <a:spcPct val="150000"/>
              </a:lnSpc>
            </a:pPr>
            <a:r>
              <a:rPr lang="es-ES" sz="1400" b="1" u="sng" dirty="0">
                <a:solidFill>
                  <a:srgbClr val="7030A0"/>
                </a:solidFill>
                <a:latin typeface="Gotham Book" panose="02000603040000020004" pitchFamily="2" charset="0"/>
                <a:sym typeface="Wingdings" panose="05000000000000000000" pitchFamily="2" charset="2"/>
              </a:rPr>
              <a:t>HIDROXITIROSOL</a:t>
            </a:r>
          </a:p>
          <a:p>
            <a:r>
              <a:rPr lang="es-ES" sz="1200" dirty="0">
                <a:solidFill>
                  <a:schemeClr val="bg2">
                    <a:lumMod val="50000"/>
                  </a:schemeClr>
                </a:solidFill>
                <a:latin typeface="Gotham Book" panose="02000603040000020004" pitchFamily="2" charset="0"/>
                <a:sym typeface="Wingdings" panose="05000000000000000000" pitchFamily="2" charset="2"/>
              </a:rPr>
              <a:t>Es un </a:t>
            </a:r>
            <a:r>
              <a:rPr lang="es-ES" sz="1400" b="1" dirty="0">
                <a:solidFill>
                  <a:srgbClr val="7030A0"/>
                </a:solidFill>
                <a:latin typeface="Gotham Book" panose="02000603040000020004" pitchFamily="2" charset="0"/>
                <a:sym typeface="Wingdings" panose="05000000000000000000" pitchFamily="2" charset="2"/>
              </a:rPr>
              <a:t>antioxidante muy potente </a:t>
            </a:r>
            <a:r>
              <a:rPr lang="es-ES" sz="1200" b="1" dirty="0">
                <a:solidFill>
                  <a:schemeClr val="bg2">
                    <a:lumMod val="50000"/>
                  </a:schemeClr>
                </a:solidFill>
                <a:latin typeface="Gotham Book" panose="02000603040000020004" pitchFamily="2" charset="0"/>
                <a:sym typeface="Wingdings" panose="05000000000000000000" pitchFamily="2" charset="2"/>
              </a:rPr>
              <a:t>(incluso más que la vitamina E)</a:t>
            </a:r>
            <a:r>
              <a:rPr lang="es-ES" sz="1200" baseline="30000" dirty="0">
                <a:solidFill>
                  <a:schemeClr val="bg2">
                    <a:lumMod val="50000"/>
                  </a:schemeClr>
                </a:solidFill>
                <a:latin typeface="Gotham Book" panose="02000603040000020004" pitchFamily="2" charset="0"/>
                <a:sym typeface="Wingdings" panose="05000000000000000000" pitchFamily="2" charset="2"/>
              </a:rPr>
              <a:t>1</a:t>
            </a:r>
          </a:p>
        </p:txBody>
      </p:sp>
      <p:grpSp>
        <p:nvGrpSpPr>
          <p:cNvPr id="22" name="Grupo 21">
            <a:extLst>
              <a:ext uri="{FF2B5EF4-FFF2-40B4-BE49-F238E27FC236}">
                <a16:creationId xmlns:a16="http://schemas.microsoft.com/office/drawing/2014/main" id="{D0DA5982-84A8-3346-924C-A79FFF8FE829}"/>
              </a:ext>
            </a:extLst>
          </p:cNvPr>
          <p:cNvGrpSpPr/>
          <p:nvPr/>
        </p:nvGrpSpPr>
        <p:grpSpPr>
          <a:xfrm>
            <a:off x="8876160" y="739318"/>
            <a:ext cx="3260178" cy="584775"/>
            <a:chOff x="8931822" y="604969"/>
            <a:chExt cx="3260178" cy="584775"/>
          </a:xfrm>
        </p:grpSpPr>
        <p:sp>
          <p:nvSpPr>
            <p:cNvPr id="23" name="Rectángulo: esquinas redondeadas 18">
              <a:extLst>
                <a:ext uri="{FF2B5EF4-FFF2-40B4-BE49-F238E27FC236}">
                  <a16:creationId xmlns:a16="http://schemas.microsoft.com/office/drawing/2014/main" id="{E216DC53-AE58-AF4F-BC5B-1D5C6A76FF50}"/>
                </a:ext>
              </a:extLst>
            </p:cNvPr>
            <p:cNvSpPr/>
            <p:nvPr/>
          </p:nvSpPr>
          <p:spPr>
            <a:xfrm>
              <a:off x="8931822" y="683743"/>
              <a:ext cx="3260178" cy="432827"/>
            </a:xfrm>
            <a:prstGeom prst="roundRect">
              <a:avLst/>
            </a:prstGeom>
            <a:solidFill>
              <a:srgbClr val="EBE1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b="1" dirty="0">
                  <a:solidFill>
                    <a:srgbClr val="7030A0"/>
                  </a:solidFill>
                </a:rPr>
                <a:t> METABOLISMO, HUESO, PIEL</a:t>
              </a:r>
              <a:endParaRPr lang="es-ES" dirty="0">
                <a:solidFill>
                  <a:srgbClr val="7030A0"/>
                </a:solidFill>
              </a:endParaRPr>
            </a:p>
          </p:txBody>
        </p:sp>
        <p:sp>
          <p:nvSpPr>
            <p:cNvPr id="24" name="CuadroTexto 23">
              <a:extLst>
                <a:ext uri="{FF2B5EF4-FFF2-40B4-BE49-F238E27FC236}">
                  <a16:creationId xmlns:a16="http://schemas.microsoft.com/office/drawing/2014/main" id="{2398528D-C2C1-9844-8B0C-1EE9B434A9C8}"/>
                </a:ext>
              </a:extLst>
            </p:cNvPr>
            <p:cNvSpPr txBox="1"/>
            <p:nvPr/>
          </p:nvSpPr>
          <p:spPr>
            <a:xfrm>
              <a:off x="8931822" y="604969"/>
              <a:ext cx="570494" cy="584775"/>
            </a:xfrm>
            <a:prstGeom prst="rect">
              <a:avLst/>
            </a:prstGeom>
            <a:noFill/>
          </p:spPr>
          <p:txBody>
            <a:bodyPr wrap="square" rtlCol="0">
              <a:spAutoFit/>
            </a:bodyPr>
            <a:lstStyle/>
            <a:p>
              <a:r>
                <a:rPr lang="es-ES" sz="3200" b="1" dirty="0">
                  <a:ln w="10160">
                    <a:solidFill>
                      <a:srgbClr val="692479"/>
                    </a:solidFill>
                    <a:prstDash val="solid"/>
                  </a:ln>
                  <a:solidFill>
                    <a:srgbClr val="FFFFFF"/>
                  </a:solidFill>
                  <a:effectLst>
                    <a:outerShdw blurRad="38100" dist="22860" dir="5400000" algn="tl" rotWithShape="0">
                      <a:srgbClr val="000000">
                        <a:alpha val="30000"/>
                      </a:srgbClr>
                    </a:outerShdw>
                  </a:effectLst>
                </a:rPr>
                <a:t>4 </a:t>
              </a:r>
            </a:p>
          </p:txBody>
        </p:sp>
      </p:grpSp>
      <p:sp>
        <p:nvSpPr>
          <p:cNvPr id="25" name="CuadroTexto 24">
            <a:extLst>
              <a:ext uri="{FF2B5EF4-FFF2-40B4-BE49-F238E27FC236}">
                <a16:creationId xmlns:a16="http://schemas.microsoft.com/office/drawing/2014/main" id="{175795DD-195F-6248-9C21-B29BDE8DDED4}"/>
              </a:ext>
            </a:extLst>
          </p:cNvPr>
          <p:cNvSpPr txBox="1"/>
          <p:nvPr/>
        </p:nvSpPr>
        <p:spPr>
          <a:xfrm>
            <a:off x="2727824" y="175948"/>
            <a:ext cx="6544765" cy="584775"/>
          </a:xfrm>
          <a:prstGeom prst="rect">
            <a:avLst/>
          </a:prstGeom>
          <a:noFill/>
        </p:spPr>
        <p:txBody>
          <a:bodyPr wrap="square" rtlCol="0">
            <a:spAutoFit/>
          </a:bodyPr>
          <a:lstStyle/>
          <a:p>
            <a:r>
              <a:rPr lang="es-ES" sz="3200" dirty="0">
                <a:solidFill>
                  <a:srgbClr val="7030A0"/>
                </a:solidFill>
              </a:rPr>
              <a:t>MANEJO INTEGRAL EN MENOPAUSIA </a:t>
            </a:r>
          </a:p>
        </p:txBody>
      </p:sp>
      <p:sp>
        <p:nvSpPr>
          <p:cNvPr id="14" name="Titre 1">
            <a:extLst>
              <a:ext uri="{FF2B5EF4-FFF2-40B4-BE49-F238E27FC236}">
                <a16:creationId xmlns:a16="http://schemas.microsoft.com/office/drawing/2014/main" id="{7BC34132-178B-4533-9BA7-F18E303D4273}"/>
              </a:ext>
            </a:extLst>
          </p:cNvPr>
          <p:cNvSpPr>
            <a:spLocks noGrp="1"/>
          </p:cNvSpPr>
          <p:nvPr>
            <p:ph type="title"/>
          </p:nvPr>
        </p:nvSpPr>
        <p:spPr>
          <a:xfrm>
            <a:off x="-2292220" y="353360"/>
            <a:ext cx="10515600" cy="1325563"/>
          </a:xfrm>
        </p:spPr>
        <p:txBody>
          <a:bodyPr>
            <a:normAutofit/>
          </a:bodyPr>
          <a:lstStyle/>
          <a:p>
            <a:pPr algn="ctr">
              <a:lnSpc>
                <a:spcPct val="150000"/>
              </a:lnSpc>
            </a:pPr>
            <a:r>
              <a:rPr lang="es-ES" sz="2800" dirty="0">
                <a:solidFill>
                  <a:schemeClr val="bg2">
                    <a:lumMod val="50000"/>
                  </a:schemeClr>
                </a:solidFill>
                <a:latin typeface="Calibri" panose="020F0502020204030204" pitchFamily="34" charset="0"/>
              </a:rPr>
              <a:t>Sinergia </a:t>
            </a:r>
            <a:r>
              <a:rPr lang="es-ES" sz="2800" dirty="0" err="1">
                <a:solidFill>
                  <a:schemeClr val="bg2">
                    <a:lumMod val="50000"/>
                  </a:schemeClr>
                </a:solidFill>
                <a:latin typeface="Calibri" panose="020F0502020204030204" pitchFamily="34" charset="0"/>
              </a:rPr>
              <a:t>Luprenol</a:t>
            </a:r>
            <a:r>
              <a:rPr lang="es-ES" sz="2800" dirty="0">
                <a:solidFill>
                  <a:schemeClr val="bg2">
                    <a:lumMod val="50000"/>
                  </a:schemeClr>
                </a:solidFill>
                <a:latin typeface="Calibri" panose="020F0502020204030204" pitchFamily="34" charset="0"/>
              </a:rPr>
              <a:t>® + </a:t>
            </a:r>
            <a:r>
              <a:rPr lang="es-ES" sz="2800" dirty="0" err="1">
                <a:solidFill>
                  <a:schemeClr val="bg2">
                    <a:lumMod val="50000"/>
                  </a:schemeClr>
                </a:solidFill>
                <a:latin typeface="Calibri" panose="020F0502020204030204" pitchFamily="34" charset="0"/>
              </a:rPr>
              <a:t>Hidroxitirosol</a:t>
            </a:r>
            <a:endParaRPr lang="fr-FR" sz="2800" dirty="0">
              <a:solidFill>
                <a:srgbClr val="7030A0"/>
              </a:solidFill>
              <a:latin typeface="Calibri" panose="020F0502020204030204" pitchFamily="34" charset="0"/>
            </a:endParaRPr>
          </a:p>
        </p:txBody>
      </p:sp>
      <p:sp>
        <p:nvSpPr>
          <p:cNvPr id="3" name="Rectángulo 2">
            <a:extLst>
              <a:ext uri="{FF2B5EF4-FFF2-40B4-BE49-F238E27FC236}">
                <a16:creationId xmlns:a16="http://schemas.microsoft.com/office/drawing/2014/main" id="{78BF5BD8-FEA3-5D40-921E-A096341DD7C0}"/>
              </a:ext>
            </a:extLst>
          </p:cNvPr>
          <p:cNvSpPr/>
          <p:nvPr/>
        </p:nvSpPr>
        <p:spPr>
          <a:xfrm>
            <a:off x="50696" y="6377892"/>
            <a:ext cx="3238131" cy="276999"/>
          </a:xfrm>
          <a:prstGeom prst="rect">
            <a:avLst/>
          </a:prstGeom>
        </p:spPr>
        <p:txBody>
          <a:bodyPr wrap="none">
            <a:spAutoFit/>
          </a:bodyPr>
          <a:lstStyle/>
          <a:p>
            <a:pPr marL="228600" indent="-228600">
              <a:buAutoNum type="arabicPeriod"/>
            </a:pPr>
            <a:r>
              <a:rPr lang="da-DK" sz="1200" dirty="0">
                <a:solidFill>
                  <a:schemeClr val="bg2">
                    <a:lumMod val="50000"/>
                  </a:schemeClr>
                </a:solidFill>
              </a:rPr>
              <a:t>Hermans MP et al. Antioxidants 2020, 9, 872.</a:t>
            </a:r>
          </a:p>
        </p:txBody>
      </p:sp>
      <p:grpSp>
        <p:nvGrpSpPr>
          <p:cNvPr id="10" name="Grupo 9">
            <a:extLst>
              <a:ext uri="{FF2B5EF4-FFF2-40B4-BE49-F238E27FC236}">
                <a16:creationId xmlns:a16="http://schemas.microsoft.com/office/drawing/2014/main" id="{73E00300-BE51-3549-A8C5-050D45073DDB}"/>
              </a:ext>
            </a:extLst>
          </p:cNvPr>
          <p:cNvGrpSpPr/>
          <p:nvPr/>
        </p:nvGrpSpPr>
        <p:grpSpPr>
          <a:xfrm>
            <a:off x="272161" y="4508914"/>
            <a:ext cx="8493634" cy="1815882"/>
            <a:chOff x="388222" y="4431090"/>
            <a:chExt cx="8493634" cy="1815882"/>
          </a:xfrm>
        </p:grpSpPr>
        <p:sp>
          <p:nvSpPr>
            <p:cNvPr id="6" name="Rectángulo 5">
              <a:extLst>
                <a:ext uri="{FF2B5EF4-FFF2-40B4-BE49-F238E27FC236}">
                  <a16:creationId xmlns:a16="http://schemas.microsoft.com/office/drawing/2014/main" id="{41A732A7-6B66-B54D-85BA-21FCFAB03F3E}"/>
                </a:ext>
              </a:extLst>
            </p:cNvPr>
            <p:cNvSpPr/>
            <p:nvPr/>
          </p:nvSpPr>
          <p:spPr>
            <a:xfrm>
              <a:off x="388222" y="4431090"/>
              <a:ext cx="7849945" cy="1815882"/>
            </a:xfrm>
            <a:prstGeom prst="rect">
              <a:avLst/>
            </a:prstGeom>
          </p:spPr>
          <p:txBody>
            <a:bodyPr wrap="square">
              <a:spAutoFit/>
            </a:bodyPr>
            <a:lstStyle/>
            <a:p>
              <a:r>
                <a:rPr lang="es-ES" sz="1600" b="1" dirty="0">
                  <a:solidFill>
                    <a:srgbClr val="7030A0"/>
                  </a:solidFill>
                  <a:latin typeface="Gotham Book" panose="02000603040000020004" pitchFamily="2" charset="0"/>
                </a:rPr>
                <a:t>actúa por diferentes mecanismos de reparación del daño cerebral causado por el ICTUS:</a:t>
              </a:r>
            </a:p>
            <a:p>
              <a:r>
                <a:rPr lang="es-ES" sz="1600" b="1" dirty="0">
                  <a:solidFill>
                    <a:srgbClr val="7030A0"/>
                  </a:solidFill>
                  <a:latin typeface="Gotham Book" panose="02000603040000020004" pitchFamily="2" charset="0"/>
                </a:rPr>
                <a:t>       - </a:t>
              </a:r>
              <a:r>
                <a:rPr lang="es-ES" sz="1600" dirty="0">
                  <a:solidFill>
                    <a:srgbClr val="7030A0"/>
                  </a:solidFill>
                  <a:latin typeface="Gotham Book" panose="02000603040000020004" pitchFamily="2" charset="0"/>
                </a:rPr>
                <a:t>Disminuye la agregación plaquetaria y aumenta la </a:t>
              </a:r>
              <a:r>
                <a:rPr lang="es-ES" sz="1600" dirty="0" err="1">
                  <a:solidFill>
                    <a:srgbClr val="7030A0"/>
                  </a:solidFill>
                  <a:latin typeface="Gotham Book" panose="02000603040000020004" pitchFamily="2" charset="0"/>
                </a:rPr>
                <a:t>prostaciclina</a:t>
              </a:r>
              <a:endParaRPr lang="es-ES" sz="1600" dirty="0">
                <a:solidFill>
                  <a:srgbClr val="7030A0"/>
                </a:solidFill>
                <a:latin typeface="Gotham Book" panose="02000603040000020004" pitchFamily="2" charset="0"/>
              </a:endParaRPr>
            </a:p>
            <a:p>
              <a:r>
                <a:rPr lang="es-ES" sz="1600" dirty="0">
                  <a:solidFill>
                    <a:srgbClr val="7030A0"/>
                  </a:solidFill>
                  <a:latin typeface="Gotham Book" panose="02000603040000020004" pitchFamily="2" charset="0"/>
                </a:rPr>
                <a:t>       - Reduce la </a:t>
              </a:r>
              <a:r>
                <a:rPr lang="es-ES" sz="1600" dirty="0" err="1">
                  <a:solidFill>
                    <a:srgbClr val="7030A0"/>
                  </a:solidFill>
                  <a:latin typeface="Gotham Book" panose="02000603040000020004" pitchFamily="2" charset="0"/>
                </a:rPr>
                <a:t>peroxidación</a:t>
              </a:r>
              <a:r>
                <a:rPr lang="es-ES" sz="1600" dirty="0">
                  <a:solidFill>
                    <a:srgbClr val="7030A0"/>
                  </a:solidFill>
                  <a:latin typeface="Gotham Book" panose="02000603040000020004" pitchFamily="2" charset="0"/>
                </a:rPr>
                <a:t> lipídica (MDA) y la muerte celular (LDH)</a:t>
              </a:r>
            </a:p>
            <a:p>
              <a:r>
                <a:rPr lang="es-ES" sz="1600" dirty="0">
                  <a:solidFill>
                    <a:srgbClr val="7030A0"/>
                  </a:solidFill>
                  <a:latin typeface="Gotham Book" panose="02000603040000020004" pitchFamily="2" charset="0"/>
                </a:rPr>
                <a:t>       - Reduce la enzima inducible por </a:t>
              </a:r>
              <a:r>
                <a:rPr lang="es-ES" sz="1600" dirty="0" err="1">
                  <a:solidFill>
                    <a:srgbClr val="7030A0"/>
                  </a:solidFill>
                  <a:latin typeface="Gotham Book" panose="02000603040000020004" pitchFamily="2" charset="0"/>
                </a:rPr>
                <a:t>iNOS</a:t>
              </a:r>
              <a:r>
                <a:rPr lang="es-ES" sz="1600" dirty="0">
                  <a:solidFill>
                    <a:srgbClr val="7030A0"/>
                  </a:solidFill>
                  <a:latin typeface="Gotham Book" panose="02000603040000020004" pitchFamily="2" charset="0"/>
                </a:rPr>
                <a:t> y COX2 y por tanto la producción de </a:t>
              </a:r>
              <a:r>
                <a:rPr lang="es-ES" sz="1600" dirty="0" err="1">
                  <a:solidFill>
                    <a:srgbClr val="7030A0"/>
                  </a:solidFill>
                  <a:latin typeface="Gotham Book" panose="02000603040000020004" pitchFamily="2" charset="0"/>
                </a:rPr>
                <a:t>peroxinitrito</a:t>
              </a:r>
              <a:endParaRPr lang="es-ES" sz="1600" dirty="0">
                <a:solidFill>
                  <a:srgbClr val="7030A0"/>
                </a:solidFill>
                <a:latin typeface="Gotham Book" panose="02000603040000020004" pitchFamily="2" charset="0"/>
              </a:endParaRPr>
            </a:p>
            <a:p>
              <a:r>
                <a:rPr lang="es-ES" sz="1600" dirty="0">
                  <a:solidFill>
                    <a:srgbClr val="7030A0"/>
                  </a:solidFill>
                  <a:latin typeface="Gotham Book" panose="02000603040000020004" pitchFamily="2" charset="0"/>
                </a:rPr>
                <a:t>         (NO2- + NO3-) y prostaglandina PGE2</a:t>
              </a:r>
            </a:p>
            <a:p>
              <a:r>
                <a:rPr lang="es-ES" sz="1600" dirty="0">
                  <a:solidFill>
                    <a:srgbClr val="7030A0"/>
                  </a:solidFill>
                  <a:latin typeface="Gotham Book" panose="02000603040000020004" pitchFamily="2" charset="0"/>
                </a:rPr>
                <a:t>       - Aumenta los niveles protectores de glutatión reducido (GSH) y glutatión</a:t>
              </a:r>
            </a:p>
            <a:p>
              <a:r>
                <a:rPr lang="es-ES" sz="1600" dirty="0">
                  <a:solidFill>
                    <a:srgbClr val="7030A0"/>
                  </a:solidFill>
                  <a:latin typeface="Gotham Book" panose="02000603040000020004" pitchFamily="2" charset="0"/>
                </a:rPr>
                <a:t>          </a:t>
              </a:r>
              <a:r>
                <a:rPr lang="es-ES" sz="1600" dirty="0" err="1">
                  <a:solidFill>
                    <a:srgbClr val="7030A0"/>
                  </a:solidFill>
                  <a:latin typeface="Gotham Book" panose="02000603040000020004" pitchFamily="2" charset="0"/>
                </a:rPr>
                <a:t>reductasa</a:t>
              </a:r>
              <a:r>
                <a:rPr lang="es-ES" sz="1600" dirty="0">
                  <a:solidFill>
                    <a:srgbClr val="7030A0"/>
                  </a:solidFill>
                  <a:latin typeface="Gotham Book" panose="02000603040000020004" pitchFamily="2" charset="0"/>
                </a:rPr>
                <a:t> / </a:t>
              </a:r>
              <a:r>
                <a:rPr lang="es-ES" sz="1600" dirty="0" err="1">
                  <a:solidFill>
                    <a:srgbClr val="7030A0"/>
                  </a:solidFill>
                  <a:latin typeface="Gotham Book" panose="02000603040000020004" pitchFamily="2" charset="0"/>
                </a:rPr>
                <a:t>transferasa</a:t>
              </a:r>
              <a:r>
                <a:rPr lang="es-ES" sz="1600" dirty="0">
                  <a:solidFill>
                    <a:srgbClr val="7030A0"/>
                  </a:solidFill>
                  <a:latin typeface="Gotham Book" panose="02000603040000020004" pitchFamily="2" charset="0"/>
                </a:rPr>
                <a:t> (</a:t>
              </a:r>
              <a:r>
                <a:rPr lang="es-ES" sz="1600" dirty="0" err="1">
                  <a:solidFill>
                    <a:srgbClr val="7030A0"/>
                  </a:solidFill>
                  <a:latin typeface="Gotham Book" panose="02000603040000020004" pitchFamily="2" charset="0"/>
                </a:rPr>
                <a:t>GSSGrd</a:t>
              </a:r>
              <a:r>
                <a:rPr lang="es-ES" sz="1600" dirty="0">
                  <a:solidFill>
                    <a:srgbClr val="7030A0"/>
                  </a:solidFill>
                  <a:latin typeface="Gotham Book" panose="02000603040000020004" pitchFamily="2" charset="0"/>
                </a:rPr>
                <a:t> / </a:t>
              </a:r>
              <a:r>
                <a:rPr lang="es-ES" sz="1600" dirty="0" err="1">
                  <a:solidFill>
                    <a:srgbClr val="7030A0"/>
                  </a:solidFill>
                  <a:latin typeface="Gotham Book" panose="02000603040000020004" pitchFamily="2" charset="0"/>
                </a:rPr>
                <a:t>GSHtf</a:t>
              </a:r>
              <a:r>
                <a:rPr lang="es-ES" sz="1600" dirty="0">
                  <a:solidFill>
                    <a:srgbClr val="7030A0"/>
                  </a:solidFill>
                  <a:latin typeface="Gotham Book" panose="02000603040000020004" pitchFamily="2" charset="0"/>
                </a:rPr>
                <a:t>)</a:t>
              </a:r>
            </a:p>
          </p:txBody>
        </p:sp>
        <p:sp>
          <p:nvSpPr>
            <p:cNvPr id="7" name="Flecha izquierda 6">
              <a:extLst>
                <a:ext uri="{FF2B5EF4-FFF2-40B4-BE49-F238E27FC236}">
                  <a16:creationId xmlns:a16="http://schemas.microsoft.com/office/drawing/2014/main" id="{0BAEDBE7-6C18-6042-A06A-2BDC0C57D5A2}"/>
                </a:ext>
              </a:extLst>
            </p:cNvPr>
            <p:cNvSpPr/>
            <p:nvPr/>
          </p:nvSpPr>
          <p:spPr>
            <a:xfrm>
              <a:off x="8243863" y="5188245"/>
              <a:ext cx="637993" cy="343304"/>
            </a:xfrm>
            <a:prstGeom prst="leftArrow">
              <a:avLst/>
            </a:prstGeom>
            <a:solidFill>
              <a:srgbClr val="8F4898"/>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1" name="Rectángulo 10">
            <a:extLst>
              <a:ext uri="{FF2B5EF4-FFF2-40B4-BE49-F238E27FC236}">
                <a16:creationId xmlns:a16="http://schemas.microsoft.com/office/drawing/2014/main" id="{2C963B3C-D36E-BF47-9697-CC32AFC1FFEA}"/>
              </a:ext>
            </a:extLst>
          </p:cNvPr>
          <p:cNvSpPr/>
          <p:nvPr/>
        </p:nvSpPr>
        <p:spPr>
          <a:xfrm>
            <a:off x="382526" y="4118893"/>
            <a:ext cx="4269374" cy="338554"/>
          </a:xfrm>
          <a:prstGeom prst="rect">
            <a:avLst/>
          </a:prstGeom>
        </p:spPr>
        <p:txBody>
          <a:bodyPr wrap="none">
            <a:spAutoFit/>
          </a:bodyPr>
          <a:lstStyle/>
          <a:p>
            <a:r>
              <a:rPr lang="es-ES" sz="1600" b="1" dirty="0">
                <a:solidFill>
                  <a:srgbClr val="7030A0"/>
                </a:solidFill>
                <a:latin typeface="Gotham Book" panose="02000603040000020004" pitchFamily="2" charset="0"/>
                <a:sym typeface="Wingdings 3"/>
              </a:rPr>
              <a:t> </a:t>
            </a:r>
            <a:r>
              <a:rPr lang="es-ES" sz="1600" b="1" dirty="0" err="1">
                <a:solidFill>
                  <a:srgbClr val="7030A0"/>
                </a:solidFill>
                <a:latin typeface="Gotham Book" panose="02000603040000020004" pitchFamily="2" charset="0"/>
              </a:rPr>
              <a:t>Antitrombótico</a:t>
            </a:r>
            <a:r>
              <a:rPr lang="es-ES" sz="1600" b="1" dirty="0">
                <a:solidFill>
                  <a:srgbClr val="7030A0"/>
                </a:solidFill>
                <a:latin typeface="Gotham Book" panose="02000603040000020004" pitchFamily="2" charset="0"/>
              </a:rPr>
              <a:t> y  Antioxidante-</a:t>
            </a:r>
            <a:r>
              <a:rPr lang="es-ES" sz="1600" b="1" dirty="0" err="1">
                <a:solidFill>
                  <a:srgbClr val="7030A0"/>
                </a:solidFill>
                <a:latin typeface="Gotham Book" panose="02000603040000020004" pitchFamily="2" charset="0"/>
              </a:rPr>
              <a:t>Neuroprotector</a:t>
            </a:r>
            <a:endParaRPr lang="es-ES" sz="1600" b="1" dirty="0">
              <a:solidFill>
                <a:srgbClr val="7030A0"/>
              </a:solidFill>
              <a:latin typeface="Gotham Book" panose="02000603040000020004" pitchFamily="2" charset="0"/>
            </a:endParaRPr>
          </a:p>
        </p:txBody>
      </p:sp>
    </p:spTree>
    <p:extLst>
      <p:ext uri="{BB962C8B-B14F-4D97-AF65-F5344CB8AC3E}">
        <p14:creationId xmlns:p14="http://schemas.microsoft.com/office/powerpoint/2010/main" val="34065131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25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a:extLst>
              <a:ext uri="{FF2B5EF4-FFF2-40B4-BE49-F238E27FC236}">
                <a16:creationId xmlns:a16="http://schemas.microsoft.com/office/drawing/2014/main" id="{E2F21BE2-1D04-4201-A036-AC14F3BF38E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49295" y="3983310"/>
            <a:ext cx="1599830" cy="1705642"/>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6">
            <a:extLst>
              <a:ext uri="{FF2B5EF4-FFF2-40B4-BE49-F238E27FC236}">
                <a16:creationId xmlns:a16="http://schemas.microsoft.com/office/drawing/2014/main" id="{FF1EEAEC-B766-4B9C-9593-4A7DEE3DCFE7}"/>
              </a:ext>
            </a:extLst>
          </p:cNvPr>
          <p:cNvSpPr txBox="1"/>
          <p:nvPr/>
        </p:nvSpPr>
        <p:spPr>
          <a:xfrm>
            <a:off x="703457" y="1689860"/>
            <a:ext cx="6268292" cy="400110"/>
          </a:xfrm>
          <a:prstGeom prst="rect">
            <a:avLst/>
          </a:prstGeom>
          <a:noFill/>
        </p:spPr>
        <p:txBody>
          <a:bodyPr wrap="square">
            <a:spAutoFit/>
          </a:bodyPr>
          <a:lstStyle/>
          <a:p>
            <a:r>
              <a:rPr lang="es-ES" sz="2000" dirty="0">
                <a:solidFill>
                  <a:schemeClr val="bg2">
                    <a:lumMod val="50000"/>
                  </a:schemeClr>
                </a:solidFill>
                <a:latin typeface="Gotham Book" panose="02000603040000020004"/>
              </a:rPr>
              <a:t>Con</a:t>
            </a:r>
            <a:r>
              <a:rPr lang="es-ES" sz="2000" dirty="0">
                <a:latin typeface="Gotham Book" panose="02000603040000020004"/>
              </a:rPr>
              <a:t> </a:t>
            </a:r>
            <a:r>
              <a:rPr lang="es-ES" sz="2000" dirty="0">
                <a:solidFill>
                  <a:srgbClr val="7030A0"/>
                </a:solidFill>
                <a:latin typeface="Gotham Book" panose="02000603040000020004"/>
              </a:rPr>
              <a:t>VITAMINA D3</a:t>
            </a:r>
            <a:r>
              <a:rPr lang="es-ES" sz="2000" dirty="0">
                <a:solidFill>
                  <a:schemeClr val="bg2">
                    <a:lumMod val="50000"/>
                  </a:schemeClr>
                </a:solidFill>
                <a:latin typeface="Gotham Book" panose="02000603040000020004"/>
              </a:rPr>
              <a:t>, que ayuda a prevenir la osteoporosis</a:t>
            </a:r>
            <a:r>
              <a:rPr lang="es-ES" sz="2000" baseline="30000" dirty="0">
                <a:solidFill>
                  <a:schemeClr val="bg2">
                    <a:lumMod val="50000"/>
                  </a:schemeClr>
                </a:solidFill>
                <a:latin typeface="Gotham Book" panose="02000603040000020004"/>
              </a:rPr>
              <a:t> </a:t>
            </a:r>
          </a:p>
        </p:txBody>
      </p:sp>
      <p:sp>
        <p:nvSpPr>
          <p:cNvPr id="10" name="Titre 1">
            <a:extLst>
              <a:ext uri="{FF2B5EF4-FFF2-40B4-BE49-F238E27FC236}">
                <a16:creationId xmlns:a16="http://schemas.microsoft.com/office/drawing/2014/main" id="{CC1512E1-D791-4C63-87B9-19F24CA0EF3B}"/>
              </a:ext>
            </a:extLst>
          </p:cNvPr>
          <p:cNvSpPr>
            <a:spLocks noGrp="1"/>
          </p:cNvSpPr>
          <p:nvPr>
            <p:ph type="title"/>
          </p:nvPr>
        </p:nvSpPr>
        <p:spPr>
          <a:xfrm>
            <a:off x="533777" y="664953"/>
            <a:ext cx="10515600" cy="1325563"/>
          </a:xfrm>
        </p:spPr>
        <p:txBody>
          <a:bodyPr>
            <a:normAutofit/>
          </a:bodyPr>
          <a:lstStyle/>
          <a:p>
            <a:pPr algn="ctr">
              <a:lnSpc>
                <a:spcPct val="150000"/>
              </a:lnSpc>
            </a:pPr>
            <a:r>
              <a:rPr lang="es-ES" sz="2800" dirty="0">
                <a:solidFill>
                  <a:srgbClr val="7030A0"/>
                </a:solidFill>
                <a:latin typeface="Calibri" panose="020F0502020204030204" pitchFamily="34" charset="0"/>
              </a:rPr>
              <a:t>SALUD ÓSEA</a:t>
            </a:r>
            <a:endParaRPr lang="fr-FR" sz="2800" dirty="0">
              <a:solidFill>
                <a:srgbClr val="7030A0"/>
              </a:solidFill>
              <a:latin typeface="Calibri" panose="020F0502020204030204" pitchFamily="34" charset="0"/>
            </a:endParaRPr>
          </a:p>
        </p:txBody>
      </p:sp>
      <p:pic>
        <p:nvPicPr>
          <p:cNvPr id="2" name="Imagen 1">
            <a:extLst>
              <a:ext uri="{FF2B5EF4-FFF2-40B4-BE49-F238E27FC236}">
                <a16:creationId xmlns:a16="http://schemas.microsoft.com/office/drawing/2014/main" id="{11E140C7-4171-4946-BC4A-1612A9AF8F7B}"/>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16427" r="16023"/>
          <a:stretch/>
        </p:blipFill>
        <p:spPr>
          <a:xfrm>
            <a:off x="2503766" y="3783646"/>
            <a:ext cx="3154533" cy="2104969"/>
          </a:xfrm>
          <a:prstGeom prst="rect">
            <a:avLst/>
          </a:prstGeom>
        </p:spPr>
      </p:pic>
      <p:pic>
        <p:nvPicPr>
          <p:cNvPr id="4" name="Imagen 3">
            <a:extLst>
              <a:ext uri="{FF2B5EF4-FFF2-40B4-BE49-F238E27FC236}">
                <a16:creationId xmlns:a16="http://schemas.microsoft.com/office/drawing/2014/main" id="{58E87AD2-83AC-4660-BC5F-56E598B8DE48}"/>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7141429" y="1745295"/>
            <a:ext cx="3907948" cy="4339151"/>
          </a:xfrm>
          <a:prstGeom prst="rect">
            <a:avLst/>
          </a:prstGeom>
        </p:spPr>
      </p:pic>
      <p:grpSp>
        <p:nvGrpSpPr>
          <p:cNvPr id="14" name="Grupo 13">
            <a:extLst>
              <a:ext uri="{FF2B5EF4-FFF2-40B4-BE49-F238E27FC236}">
                <a16:creationId xmlns:a16="http://schemas.microsoft.com/office/drawing/2014/main" id="{43C3B341-3242-2D41-AF9D-2D2EA6D98EA1}"/>
              </a:ext>
            </a:extLst>
          </p:cNvPr>
          <p:cNvGrpSpPr/>
          <p:nvPr/>
        </p:nvGrpSpPr>
        <p:grpSpPr>
          <a:xfrm>
            <a:off x="8779267" y="695930"/>
            <a:ext cx="3260178" cy="584775"/>
            <a:chOff x="8931822" y="604969"/>
            <a:chExt cx="3260178" cy="584775"/>
          </a:xfrm>
        </p:grpSpPr>
        <p:sp>
          <p:nvSpPr>
            <p:cNvPr id="16" name="Rectángulo: esquinas redondeadas 18">
              <a:extLst>
                <a:ext uri="{FF2B5EF4-FFF2-40B4-BE49-F238E27FC236}">
                  <a16:creationId xmlns:a16="http://schemas.microsoft.com/office/drawing/2014/main" id="{F584C1EE-0D5D-4342-95D0-70D90734760C}"/>
                </a:ext>
              </a:extLst>
            </p:cNvPr>
            <p:cNvSpPr/>
            <p:nvPr/>
          </p:nvSpPr>
          <p:spPr>
            <a:xfrm>
              <a:off x="8931822" y="683743"/>
              <a:ext cx="3260178" cy="432827"/>
            </a:xfrm>
            <a:prstGeom prst="roundRect">
              <a:avLst/>
            </a:prstGeom>
            <a:solidFill>
              <a:srgbClr val="EBE1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b="1" dirty="0">
                  <a:solidFill>
                    <a:srgbClr val="7030A0"/>
                  </a:solidFill>
                </a:rPr>
                <a:t> METABOLISMO, HUESO, PIEL</a:t>
              </a:r>
              <a:endParaRPr lang="es-ES" dirty="0">
                <a:solidFill>
                  <a:srgbClr val="7030A0"/>
                </a:solidFill>
              </a:endParaRPr>
            </a:p>
          </p:txBody>
        </p:sp>
        <p:sp>
          <p:nvSpPr>
            <p:cNvPr id="18" name="CuadroTexto 17">
              <a:extLst>
                <a:ext uri="{FF2B5EF4-FFF2-40B4-BE49-F238E27FC236}">
                  <a16:creationId xmlns:a16="http://schemas.microsoft.com/office/drawing/2014/main" id="{4E2DAA7C-4AB8-7043-9DC7-68D760F461C7}"/>
                </a:ext>
              </a:extLst>
            </p:cNvPr>
            <p:cNvSpPr txBox="1"/>
            <p:nvPr/>
          </p:nvSpPr>
          <p:spPr>
            <a:xfrm>
              <a:off x="8931822" y="604969"/>
              <a:ext cx="570494" cy="584775"/>
            </a:xfrm>
            <a:prstGeom prst="rect">
              <a:avLst/>
            </a:prstGeom>
            <a:noFill/>
          </p:spPr>
          <p:txBody>
            <a:bodyPr wrap="square" rtlCol="0">
              <a:spAutoFit/>
            </a:bodyPr>
            <a:lstStyle/>
            <a:p>
              <a:r>
                <a:rPr lang="es-ES" sz="3200" b="1" dirty="0">
                  <a:ln w="10160">
                    <a:solidFill>
                      <a:srgbClr val="692479"/>
                    </a:solidFill>
                    <a:prstDash val="solid"/>
                  </a:ln>
                  <a:solidFill>
                    <a:srgbClr val="FFFFFF"/>
                  </a:solidFill>
                  <a:effectLst>
                    <a:outerShdw blurRad="38100" dist="22860" dir="5400000" algn="tl" rotWithShape="0">
                      <a:srgbClr val="000000">
                        <a:alpha val="30000"/>
                      </a:srgbClr>
                    </a:outerShdw>
                  </a:effectLst>
                </a:rPr>
                <a:t>4 </a:t>
              </a:r>
            </a:p>
          </p:txBody>
        </p:sp>
      </p:grpSp>
      <p:sp>
        <p:nvSpPr>
          <p:cNvPr id="19" name="CuadroTexto 18">
            <a:extLst>
              <a:ext uri="{FF2B5EF4-FFF2-40B4-BE49-F238E27FC236}">
                <a16:creationId xmlns:a16="http://schemas.microsoft.com/office/drawing/2014/main" id="{0857C72B-0470-CD4D-AC6A-71337768389A}"/>
              </a:ext>
            </a:extLst>
          </p:cNvPr>
          <p:cNvSpPr txBox="1"/>
          <p:nvPr/>
        </p:nvSpPr>
        <p:spPr>
          <a:xfrm>
            <a:off x="2823617" y="98941"/>
            <a:ext cx="6544765" cy="584775"/>
          </a:xfrm>
          <a:prstGeom prst="rect">
            <a:avLst/>
          </a:prstGeom>
          <a:noFill/>
        </p:spPr>
        <p:txBody>
          <a:bodyPr wrap="square" rtlCol="0">
            <a:spAutoFit/>
          </a:bodyPr>
          <a:lstStyle/>
          <a:p>
            <a:r>
              <a:rPr lang="es-ES" sz="3200" dirty="0">
                <a:solidFill>
                  <a:srgbClr val="7030A0"/>
                </a:solidFill>
              </a:rPr>
              <a:t>MANEJO INTEGRAL EN MENOPAUSIA </a:t>
            </a:r>
          </a:p>
        </p:txBody>
      </p:sp>
      <p:grpSp>
        <p:nvGrpSpPr>
          <p:cNvPr id="20" name="Grupo 19">
            <a:extLst>
              <a:ext uri="{FF2B5EF4-FFF2-40B4-BE49-F238E27FC236}">
                <a16:creationId xmlns:a16="http://schemas.microsoft.com/office/drawing/2014/main" id="{9BC6F71F-E92C-4442-993C-09773BCE6B75}"/>
              </a:ext>
            </a:extLst>
          </p:cNvPr>
          <p:cNvGrpSpPr/>
          <p:nvPr/>
        </p:nvGrpSpPr>
        <p:grpSpPr>
          <a:xfrm>
            <a:off x="86497" y="0"/>
            <a:ext cx="11928391" cy="6858000"/>
            <a:chOff x="86497" y="0"/>
            <a:chExt cx="11928391" cy="6858000"/>
          </a:xfrm>
        </p:grpSpPr>
        <p:sp>
          <p:nvSpPr>
            <p:cNvPr id="21" name="Rectángulo 20">
              <a:extLst>
                <a:ext uri="{FF2B5EF4-FFF2-40B4-BE49-F238E27FC236}">
                  <a16:creationId xmlns:a16="http://schemas.microsoft.com/office/drawing/2014/main" id="{4C90A1CA-08B0-9241-99BD-3DF01EBE5C51}"/>
                </a:ext>
              </a:extLst>
            </p:cNvPr>
            <p:cNvSpPr/>
            <p:nvPr/>
          </p:nvSpPr>
          <p:spPr>
            <a:xfrm>
              <a:off x="86497" y="0"/>
              <a:ext cx="2100649"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Rectángulo 21">
              <a:extLst>
                <a:ext uri="{FF2B5EF4-FFF2-40B4-BE49-F238E27FC236}">
                  <a16:creationId xmlns:a16="http://schemas.microsoft.com/office/drawing/2014/main" id="{9C8783DC-5584-B64B-B0F7-6F25F842483D}"/>
                </a:ext>
              </a:extLst>
            </p:cNvPr>
            <p:cNvSpPr/>
            <p:nvPr/>
          </p:nvSpPr>
          <p:spPr>
            <a:xfrm>
              <a:off x="10639168" y="5764427"/>
              <a:ext cx="1375720"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3" name="Rectángulo 2">
            <a:extLst>
              <a:ext uri="{FF2B5EF4-FFF2-40B4-BE49-F238E27FC236}">
                <a16:creationId xmlns:a16="http://schemas.microsoft.com/office/drawing/2014/main" id="{023E52DC-999F-4C43-AA7C-29AA2CC7CD57}"/>
              </a:ext>
            </a:extLst>
          </p:cNvPr>
          <p:cNvSpPr/>
          <p:nvPr/>
        </p:nvSpPr>
        <p:spPr>
          <a:xfrm>
            <a:off x="0" y="6118682"/>
            <a:ext cx="10962880" cy="276999"/>
          </a:xfrm>
          <a:prstGeom prst="rect">
            <a:avLst/>
          </a:prstGeom>
        </p:spPr>
        <p:txBody>
          <a:bodyPr wrap="square">
            <a:spAutoFit/>
          </a:bodyPr>
          <a:lstStyle/>
          <a:p>
            <a:r>
              <a:rPr lang="fr-FR" sz="1200" dirty="0" err="1">
                <a:solidFill>
                  <a:schemeClr val="bg2">
                    <a:lumMod val="50000"/>
                  </a:schemeClr>
                </a:solidFill>
              </a:rPr>
              <a:t>Sánchez</a:t>
            </a:r>
            <a:r>
              <a:rPr lang="fr-FR" sz="1200" dirty="0">
                <a:solidFill>
                  <a:schemeClr val="bg2">
                    <a:lumMod val="50000"/>
                  </a:schemeClr>
                </a:solidFill>
              </a:rPr>
              <a:t> A, et al. </a:t>
            </a:r>
            <a:r>
              <a:rPr lang="fr-FR" sz="1200" dirty="0" err="1">
                <a:solidFill>
                  <a:schemeClr val="bg2">
                    <a:lumMod val="50000"/>
                  </a:schemeClr>
                </a:solidFill>
              </a:rPr>
              <a:t>Papel</a:t>
            </a:r>
            <a:r>
              <a:rPr lang="fr-FR" sz="1200" dirty="0">
                <a:solidFill>
                  <a:schemeClr val="bg2">
                    <a:lumMod val="50000"/>
                  </a:schemeClr>
                </a:solidFill>
              </a:rPr>
              <a:t> </a:t>
            </a:r>
            <a:r>
              <a:rPr lang="fr-FR" sz="1200" dirty="0" err="1">
                <a:solidFill>
                  <a:schemeClr val="bg2">
                    <a:lumMod val="50000"/>
                  </a:schemeClr>
                </a:solidFill>
              </a:rPr>
              <a:t>del</a:t>
            </a:r>
            <a:r>
              <a:rPr lang="fr-FR" sz="1200" dirty="0">
                <a:solidFill>
                  <a:schemeClr val="bg2">
                    <a:lumMod val="50000"/>
                  </a:schemeClr>
                </a:solidFill>
              </a:rPr>
              <a:t> </a:t>
            </a:r>
            <a:r>
              <a:rPr lang="fr-FR" sz="1200" dirty="0" err="1">
                <a:solidFill>
                  <a:schemeClr val="bg2">
                    <a:lumMod val="50000"/>
                  </a:schemeClr>
                </a:solidFill>
              </a:rPr>
              <a:t>calcio</a:t>
            </a:r>
            <a:r>
              <a:rPr lang="fr-FR" sz="1200" dirty="0">
                <a:solidFill>
                  <a:schemeClr val="bg2">
                    <a:lumMod val="50000"/>
                  </a:schemeClr>
                </a:solidFill>
              </a:rPr>
              <a:t> y de la </a:t>
            </a:r>
            <a:r>
              <a:rPr lang="fr-FR" sz="1200" dirty="0" err="1">
                <a:solidFill>
                  <a:schemeClr val="bg2">
                    <a:lumMod val="50000"/>
                  </a:schemeClr>
                </a:solidFill>
              </a:rPr>
              <a:t>vitamina</a:t>
            </a:r>
            <a:r>
              <a:rPr lang="fr-FR" sz="1200" dirty="0">
                <a:solidFill>
                  <a:schemeClr val="bg2">
                    <a:lumMod val="50000"/>
                  </a:schemeClr>
                </a:solidFill>
              </a:rPr>
              <a:t> D en la </a:t>
            </a:r>
            <a:r>
              <a:rPr lang="fr-FR" sz="1200" dirty="0" err="1">
                <a:solidFill>
                  <a:schemeClr val="bg2">
                    <a:lumMod val="50000"/>
                  </a:schemeClr>
                </a:solidFill>
              </a:rPr>
              <a:t>salud</a:t>
            </a:r>
            <a:r>
              <a:rPr lang="fr-FR" sz="1200" dirty="0">
                <a:solidFill>
                  <a:schemeClr val="bg2">
                    <a:lumMod val="50000"/>
                  </a:schemeClr>
                </a:solidFill>
              </a:rPr>
              <a:t> </a:t>
            </a:r>
            <a:r>
              <a:rPr lang="fr-FR" sz="1200" dirty="0" err="1">
                <a:solidFill>
                  <a:schemeClr val="bg2">
                    <a:lumMod val="50000"/>
                  </a:schemeClr>
                </a:solidFill>
              </a:rPr>
              <a:t>ósea</a:t>
            </a:r>
            <a:r>
              <a:rPr lang="fr-FR" sz="1200" dirty="0">
                <a:solidFill>
                  <a:schemeClr val="bg2">
                    <a:lumMod val="50000"/>
                  </a:schemeClr>
                </a:solidFill>
              </a:rPr>
              <a:t> (parte I). </a:t>
            </a:r>
            <a:r>
              <a:rPr lang="es-ES" sz="1200" dirty="0" err="1">
                <a:solidFill>
                  <a:schemeClr val="bg2">
                    <a:lumMod val="50000"/>
                  </a:schemeClr>
                </a:solidFill>
              </a:rPr>
              <a:t>Reemo</a:t>
            </a:r>
            <a:r>
              <a:rPr lang="es-ES" sz="1200" dirty="0">
                <a:solidFill>
                  <a:schemeClr val="bg2">
                    <a:lumMod val="50000"/>
                  </a:schemeClr>
                </a:solidFill>
              </a:rPr>
              <a:t> 2002;11(6):201-17 </a:t>
            </a:r>
          </a:p>
        </p:txBody>
      </p:sp>
      <p:sp>
        <p:nvSpPr>
          <p:cNvPr id="23" name="Titre 1">
            <a:extLst>
              <a:ext uri="{FF2B5EF4-FFF2-40B4-BE49-F238E27FC236}">
                <a16:creationId xmlns:a16="http://schemas.microsoft.com/office/drawing/2014/main" id="{A115E543-DFF4-5046-AB2F-BFE58CFD70B6}"/>
              </a:ext>
            </a:extLst>
          </p:cNvPr>
          <p:cNvSpPr txBox="1">
            <a:spLocks/>
          </p:cNvSpPr>
          <p:nvPr/>
        </p:nvSpPr>
        <p:spPr>
          <a:xfrm>
            <a:off x="-1572765" y="178931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s-ES" sz="2800" dirty="0">
                <a:solidFill>
                  <a:schemeClr val="bg2">
                    <a:lumMod val="50000"/>
                  </a:schemeClr>
                </a:solidFill>
                <a:latin typeface="Calibri" panose="020F0502020204030204" pitchFamily="34" charset="0"/>
              </a:rPr>
              <a:t>Sinergia </a:t>
            </a:r>
            <a:r>
              <a:rPr lang="es-ES" sz="2800" dirty="0" err="1">
                <a:solidFill>
                  <a:schemeClr val="bg2">
                    <a:lumMod val="50000"/>
                  </a:schemeClr>
                </a:solidFill>
                <a:latin typeface="Calibri" panose="020F0502020204030204" pitchFamily="34" charset="0"/>
              </a:rPr>
              <a:t>Luprenol</a:t>
            </a:r>
            <a:r>
              <a:rPr lang="es-ES" sz="2800" dirty="0">
                <a:solidFill>
                  <a:schemeClr val="bg2">
                    <a:lumMod val="50000"/>
                  </a:schemeClr>
                </a:solidFill>
                <a:latin typeface="Calibri" panose="020F0502020204030204" pitchFamily="34" charset="0"/>
              </a:rPr>
              <a:t>®+ </a:t>
            </a:r>
            <a:r>
              <a:rPr lang="es-ES" sz="2800" dirty="0" err="1">
                <a:solidFill>
                  <a:schemeClr val="bg2">
                    <a:lumMod val="50000"/>
                  </a:schemeClr>
                </a:solidFill>
                <a:latin typeface="Calibri" panose="020F0502020204030204" pitchFamily="34" charset="0"/>
              </a:rPr>
              <a:t>Cimicífuga</a:t>
            </a:r>
            <a:r>
              <a:rPr lang="es-ES" sz="2800" dirty="0">
                <a:solidFill>
                  <a:schemeClr val="bg2">
                    <a:lumMod val="50000"/>
                  </a:schemeClr>
                </a:solidFill>
                <a:latin typeface="Calibri" panose="020F0502020204030204" pitchFamily="34" charset="0"/>
              </a:rPr>
              <a:t> + Vitamina D</a:t>
            </a:r>
            <a:endParaRPr lang="fr-FR" sz="2800" dirty="0">
              <a:solidFill>
                <a:srgbClr val="7030A0"/>
              </a:solidFill>
              <a:latin typeface="Calibri" panose="020F0502020204030204" pitchFamily="34" charset="0"/>
            </a:endParaRPr>
          </a:p>
        </p:txBody>
      </p:sp>
    </p:spTree>
    <p:extLst>
      <p:ext uri="{BB962C8B-B14F-4D97-AF65-F5344CB8AC3E}">
        <p14:creationId xmlns:p14="http://schemas.microsoft.com/office/powerpoint/2010/main" val="389816427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C6C7DF-C16E-48C4-85A3-C85E92F58CB6}"/>
              </a:ext>
            </a:extLst>
          </p:cNvPr>
          <p:cNvSpPr>
            <a:spLocks noGrp="1"/>
          </p:cNvSpPr>
          <p:nvPr>
            <p:ph type="title"/>
          </p:nvPr>
        </p:nvSpPr>
        <p:spPr>
          <a:xfrm>
            <a:off x="2383971" y="464041"/>
            <a:ext cx="9384284" cy="969745"/>
          </a:xfrm>
        </p:spPr>
        <p:txBody>
          <a:bodyPr>
            <a:noAutofit/>
          </a:bodyPr>
          <a:lstStyle/>
          <a:p>
            <a:pPr algn="ctr"/>
            <a:r>
              <a:rPr lang="es-ES" sz="3200" b="1" dirty="0">
                <a:solidFill>
                  <a:srgbClr val="7030A0"/>
                </a:solidFill>
                <a:latin typeface="+mn-lt"/>
              </a:rPr>
              <a:t>1 de cada 4 </a:t>
            </a:r>
            <a:r>
              <a:rPr lang="es-ES" sz="2000" b="1" dirty="0">
                <a:solidFill>
                  <a:srgbClr val="7030A0"/>
                </a:solidFill>
                <a:latin typeface="+mn-lt"/>
              </a:rPr>
              <a:t>mujeres verá afectada su calidad de vida </a:t>
            </a:r>
            <a:r>
              <a:rPr lang="es-ES" sz="2000" b="1" dirty="0">
                <a:solidFill>
                  <a:schemeClr val="bg2">
                    <a:lumMod val="50000"/>
                  </a:schemeClr>
                </a:solidFill>
                <a:latin typeface="+mn-lt"/>
              </a:rPr>
              <a:t>por la sintomatología de la menopausia y requerirá tratamiento.</a:t>
            </a:r>
            <a:r>
              <a:rPr lang="es-ES" sz="2000" b="1" baseline="30000" dirty="0">
                <a:solidFill>
                  <a:schemeClr val="bg2">
                    <a:lumMod val="50000"/>
                  </a:schemeClr>
                </a:solidFill>
                <a:latin typeface="+mn-lt"/>
              </a:rPr>
              <a:t>1</a:t>
            </a:r>
            <a:endParaRPr lang="es-ES" sz="2000" baseline="30000" dirty="0">
              <a:solidFill>
                <a:schemeClr val="bg2">
                  <a:lumMod val="50000"/>
                </a:schemeClr>
              </a:solidFill>
              <a:latin typeface="+mn-lt"/>
            </a:endParaRPr>
          </a:p>
        </p:txBody>
      </p:sp>
      <p:sp>
        <p:nvSpPr>
          <p:cNvPr id="17" name="CuadroTexto 16">
            <a:extLst>
              <a:ext uri="{FF2B5EF4-FFF2-40B4-BE49-F238E27FC236}">
                <a16:creationId xmlns:a16="http://schemas.microsoft.com/office/drawing/2014/main" id="{2E247EB8-4A8D-4D9A-A261-E7F2330D8C37}"/>
              </a:ext>
            </a:extLst>
          </p:cNvPr>
          <p:cNvSpPr txBox="1"/>
          <p:nvPr/>
        </p:nvSpPr>
        <p:spPr>
          <a:xfrm>
            <a:off x="0" y="6452157"/>
            <a:ext cx="6710289" cy="276999"/>
          </a:xfrm>
          <a:prstGeom prst="rect">
            <a:avLst/>
          </a:prstGeom>
          <a:noFill/>
        </p:spPr>
        <p:txBody>
          <a:bodyPr wrap="square" rtlCol="0">
            <a:spAutoFit/>
          </a:bodyPr>
          <a:lstStyle/>
          <a:p>
            <a:pPr marL="228600" indent="-228600">
              <a:buAutoNum type="arabicPeriod"/>
            </a:pPr>
            <a:r>
              <a:rPr lang="es-ES" sz="1200" dirty="0" err="1"/>
              <a:t>Menoguía</a:t>
            </a:r>
            <a:r>
              <a:rPr lang="es-ES" sz="1200" dirty="0"/>
              <a:t> AEEM – </a:t>
            </a:r>
            <a:r>
              <a:rPr lang="es-ES" sz="1200" dirty="0" err="1"/>
              <a:t>Perimenopausia</a:t>
            </a:r>
            <a:r>
              <a:rPr lang="es-ES" sz="1200" dirty="0"/>
              <a:t>. </a:t>
            </a:r>
            <a:r>
              <a:rPr lang="es-ES" sz="1200" dirty="0" err="1"/>
              <a:t>Maturitas</a:t>
            </a:r>
            <a:r>
              <a:rPr lang="es-ES" sz="1200" dirty="0"/>
              <a:t>, 74 (2013) 283-290</a:t>
            </a:r>
            <a:r>
              <a:rPr lang="en-US" sz="1200" dirty="0"/>
              <a:t>.</a:t>
            </a:r>
            <a:endParaRPr lang="es-ES" sz="1200" dirty="0"/>
          </a:p>
        </p:txBody>
      </p:sp>
      <p:sp>
        <p:nvSpPr>
          <p:cNvPr id="14" name="CuadroTexto 13">
            <a:extLst>
              <a:ext uri="{FF2B5EF4-FFF2-40B4-BE49-F238E27FC236}">
                <a16:creationId xmlns:a16="http://schemas.microsoft.com/office/drawing/2014/main" id="{0B6A235E-2A86-4642-AA14-B1538710A42D}"/>
              </a:ext>
            </a:extLst>
          </p:cNvPr>
          <p:cNvSpPr txBox="1"/>
          <p:nvPr/>
        </p:nvSpPr>
        <p:spPr>
          <a:xfrm>
            <a:off x="2504312" y="1436964"/>
            <a:ext cx="7167668" cy="369332"/>
          </a:xfrm>
          <a:prstGeom prst="rect">
            <a:avLst/>
          </a:prstGeom>
          <a:noFill/>
        </p:spPr>
        <p:txBody>
          <a:bodyPr wrap="none" rtlCol="0">
            <a:spAutoFit/>
          </a:bodyPr>
          <a:lstStyle/>
          <a:p>
            <a:r>
              <a:rPr lang="es-ES" dirty="0" err="1"/>
              <a:t>HRQoL</a:t>
            </a:r>
            <a:r>
              <a:rPr lang="es-ES" dirty="0"/>
              <a:t> en las mujeres menopaúsicas:  SINTOMAS Y COMPLICACIONES </a:t>
            </a:r>
          </a:p>
        </p:txBody>
      </p:sp>
      <p:pic>
        <p:nvPicPr>
          <p:cNvPr id="3074" name="Picture 2" descr="Gráfico vectorial Bochornos ▷ Imagen vectorial Bochornos | Depositphotos®">
            <a:extLst>
              <a:ext uri="{FF2B5EF4-FFF2-40B4-BE49-F238E27FC236}">
                <a16:creationId xmlns:a16="http://schemas.microsoft.com/office/drawing/2014/main" id="{654D296F-210D-4D42-8C1E-185D0FA57F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42" y="2129383"/>
            <a:ext cx="2395327" cy="185238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omnisa, el 1º tratamiento online para combatir el insomnio | Colchones,  Salud y Descanso en TeDormimos.com">
            <a:extLst>
              <a:ext uri="{FF2B5EF4-FFF2-40B4-BE49-F238E27FC236}">
                <a16:creationId xmlns:a16="http://schemas.microsoft.com/office/drawing/2014/main" id="{7A1DD784-3477-D54E-8841-96CF92E3AF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2465" y="2345980"/>
            <a:ext cx="2395327" cy="171265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5230A7D2-FC6E-2242-9B63-E1FEA08908CA}"/>
              </a:ext>
            </a:extLst>
          </p:cNvPr>
          <p:cNvPicPr>
            <a:picLocks noChangeAspect="1"/>
          </p:cNvPicPr>
          <p:nvPr/>
        </p:nvPicPr>
        <p:blipFill>
          <a:blip r:embed="rId5"/>
          <a:stretch>
            <a:fillRect/>
          </a:stretch>
        </p:blipFill>
        <p:spPr>
          <a:xfrm>
            <a:off x="327040" y="3946963"/>
            <a:ext cx="2540000" cy="2540000"/>
          </a:xfrm>
          <a:prstGeom prst="rect">
            <a:avLst/>
          </a:prstGeom>
        </p:spPr>
      </p:pic>
      <p:pic>
        <p:nvPicPr>
          <p:cNvPr id="3080" name="Picture 8" descr="Trastorno negativista desafiante">
            <a:extLst>
              <a:ext uri="{FF2B5EF4-FFF2-40B4-BE49-F238E27FC236}">
                <a16:creationId xmlns:a16="http://schemas.microsoft.com/office/drawing/2014/main" id="{67D1748B-509E-F94A-987A-0FA9ED9105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2466" y="4464267"/>
            <a:ext cx="2013692" cy="157300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Pareja insatisfecha en la cama, ilustración de dibujos animados. | Vector  Premium">
            <a:extLst>
              <a:ext uri="{FF2B5EF4-FFF2-40B4-BE49-F238E27FC236}">
                <a16:creationId xmlns:a16="http://schemas.microsoft.com/office/drawing/2014/main" id="{62751AB3-1BC0-1E42-9CA3-938C2A6C14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8832" y="4463280"/>
            <a:ext cx="2874562" cy="1616367"/>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Blog Zenzsual – Etiquetado &quot;Vagina&quot; – Zenzsual">
            <a:extLst>
              <a:ext uri="{FF2B5EF4-FFF2-40B4-BE49-F238E27FC236}">
                <a16:creationId xmlns:a16="http://schemas.microsoft.com/office/drawing/2014/main" id="{71094A9E-3448-DA42-9EE0-692E352EE9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10554" y="2595307"/>
            <a:ext cx="2531118" cy="1265559"/>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La diabetes cuadruplica el riesgo cardiovascular en las mujeres | salud |  ELMUNDO.es">
            <a:extLst>
              <a:ext uri="{FF2B5EF4-FFF2-40B4-BE49-F238E27FC236}">
                <a16:creationId xmlns:a16="http://schemas.microsoft.com/office/drawing/2014/main" id="{1FA0E5D4-F65E-4346-A673-41E2A19B2D2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41114" y="2474928"/>
            <a:ext cx="3322129" cy="1506841"/>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9D529BBB-1BAD-1148-9343-F59389D868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58746" y="4058639"/>
            <a:ext cx="2395326" cy="2395326"/>
          </a:xfrm>
          <a:prstGeom prst="rect">
            <a:avLst/>
          </a:prstGeom>
          <a:noFill/>
          <a:extLst>
            <a:ext uri="{909E8E84-426E-40DD-AFC4-6F175D3DCCD1}">
              <a14:hiddenFill xmlns:a14="http://schemas.microsoft.com/office/drawing/2010/main">
                <a:solidFill>
                  <a:srgbClr val="FFFFFF"/>
                </a:solidFill>
              </a14:hiddenFill>
            </a:ext>
          </a:extLst>
        </p:spPr>
      </p:pic>
      <p:sp>
        <p:nvSpPr>
          <p:cNvPr id="3" name="Anillo 2">
            <a:extLst>
              <a:ext uri="{FF2B5EF4-FFF2-40B4-BE49-F238E27FC236}">
                <a16:creationId xmlns:a16="http://schemas.microsoft.com/office/drawing/2014/main" id="{C336F5EB-6B13-F349-907F-5C66CDEF1946}"/>
              </a:ext>
            </a:extLst>
          </p:cNvPr>
          <p:cNvSpPr/>
          <p:nvPr/>
        </p:nvSpPr>
        <p:spPr>
          <a:xfrm>
            <a:off x="539146" y="1615972"/>
            <a:ext cx="1965166" cy="4886708"/>
          </a:xfrm>
          <a:prstGeom prst="donut">
            <a:avLst>
              <a:gd name="adj" fmla="val 38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5" name="Anillo 14">
            <a:extLst>
              <a:ext uri="{FF2B5EF4-FFF2-40B4-BE49-F238E27FC236}">
                <a16:creationId xmlns:a16="http://schemas.microsoft.com/office/drawing/2014/main" id="{7DACB5D3-02AC-8942-B710-F97A1B8BE02B}"/>
              </a:ext>
            </a:extLst>
          </p:cNvPr>
          <p:cNvSpPr/>
          <p:nvPr/>
        </p:nvSpPr>
        <p:spPr>
          <a:xfrm>
            <a:off x="3255675" y="1756460"/>
            <a:ext cx="1965166" cy="4886708"/>
          </a:xfrm>
          <a:prstGeom prst="donut">
            <a:avLst>
              <a:gd name="adj" fmla="val 38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6" name="Anillo 15">
            <a:extLst>
              <a:ext uri="{FF2B5EF4-FFF2-40B4-BE49-F238E27FC236}">
                <a16:creationId xmlns:a16="http://schemas.microsoft.com/office/drawing/2014/main" id="{CE921601-EC46-324C-99B0-62B4566F9D40}"/>
              </a:ext>
            </a:extLst>
          </p:cNvPr>
          <p:cNvSpPr/>
          <p:nvPr/>
        </p:nvSpPr>
        <p:spPr>
          <a:xfrm>
            <a:off x="6069710" y="1777171"/>
            <a:ext cx="1965166" cy="4886708"/>
          </a:xfrm>
          <a:prstGeom prst="donut">
            <a:avLst>
              <a:gd name="adj" fmla="val 38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8" name="Anillo 17">
            <a:extLst>
              <a:ext uri="{FF2B5EF4-FFF2-40B4-BE49-F238E27FC236}">
                <a16:creationId xmlns:a16="http://schemas.microsoft.com/office/drawing/2014/main" id="{B6B550EE-4788-654E-B95F-C9E4D88C85BE}"/>
              </a:ext>
            </a:extLst>
          </p:cNvPr>
          <p:cNvSpPr/>
          <p:nvPr/>
        </p:nvSpPr>
        <p:spPr>
          <a:xfrm>
            <a:off x="9177081" y="1685873"/>
            <a:ext cx="2234084" cy="4886708"/>
          </a:xfrm>
          <a:prstGeom prst="donut">
            <a:avLst>
              <a:gd name="adj" fmla="val 38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126013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heel(1)">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heel(1)">
                                      <p:cBhvr>
                                        <p:cTn id="2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6" grpId="0" animBg="1"/>
      <p:bldP spid="1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CC1512E1-D791-4C63-87B9-19F24CA0EF3B}"/>
              </a:ext>
            </a:extLst>
          </p:cNvPr>
          <p:cNvSpPr>
            <a:spLocks noGrp="1"/>
          </p:cNvSpPr>
          <p:nvPr>
            <p:ph type="title"/>
          </p:nvPr>
        </p:nvSpPr>
        <p:spPr>
          <a:xfrm>
            <a:off x="563487" y="455293"/>
            <a:ext cx="10515600" cy="1325563"/>
          </a:xfrm>
        </p:spPr>
        <p:txBody>
          <a:bodyPr>
            <a:normAutofit/>
          </a:bodyPr>
          <a:lstStyle/>
          <a:p>
            <a:pPr algn="ctr">
              <a:lnSpc>
                <a:spcPct val="150000"/>
              </a:lnSpc>
            </a:pPr>
            <a:r>
              <a:rPr lang="es-ES" sz="2800" dirty="0">
                <a:solidFill>
                  <a:srgbClr val="7030A0"/>
                </a:solidFill>
                <a:latin typeface="Calibri" panose="020F0502020204030204" pitchFamily="34" charset="0"/>
              </a:rPr>
              <a:t>ENVEJECIMIENTO DE LA PIEL</a:t>
            </a:r>
            <a:endParaRPr lang="fr-FR" sz="2800" dirty="0">
              <a:solidFill>
                <a:srgbClr val="7030A0"/>
              </a:solidFill>
              <a:latin typeface="Calibri" panose="020F0502020204030204" pitchFamily="34" charset="0"/>
            </a:endParaRPr>
          </a:p>
        </p:txBody>
      </p:sp>
      <p:pic>
        <p:nvPicPr>
          <p:cNvPr id="3" name="Imagen 2">
            <a:extLst>
              <a:ext uri="{FF2B5EF4-FFF2-40B4-BE49-F238E27FC236}">
                <a16:creationId xmlns:a16="http://schemas.microsoft.com/office/drawing/2014/main" id="{0341FD08-8294-4EA8-889C-1E992317D46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842458" y="2111388"/>
            <a:ext cx="5144373" cy="3674552"/>
          </a:xfrm>
          <a:prstGeom prst="rect">
            <a:avLst/>
          </a:prstGeom>
        </p:spPr>
      </p:pic>
      <p:grpSp>
        <p:nvGrpSpPr>
          <p:cNvPr id="4" name="Grupo 3">
            <a:extLst>
              <a:ext uri="{FF2B5EF4-FFF2-40B4-BE49-F238E27FC236}">
                <a16:creationId xmlns:a16="http://schemas.microsoft.com/office/drawing/2014/main" id="{F792EF59-9C7B-9F48-9EE6-A0791F483650}"/>
              </a:ext>
            </a:extLst>
          </p:cNvPr>
          <p:cNvGrpSpPr/>
          <p:nvPr/>
        </p:nvGrpSpPr>
        <p:grpSpPr>
          <a:xfrm>
            <a:off x="5957163" y="3148288"/>
            <a:ext cx="5144372" cy="519940"/>
            <a:chOff x="6243048" y="3102430"/>
            <a:chExt cx="4644535" cy="519940"/>
          </a:xfrm>
        </p:grpSpPr>
        <p:cxnSp>
          <p:nvCxnSpPr>
            <p:cNvPr id="5" name="Conector recto de flecha 4">
              <a:extLst>
                <a:ext uri="{FF2B5EF4-FFF2-40B4-BE49-F238E27FC236}">
                  <a16:creationId xmlns:a16="http://schemas.microsoft.com/office/drawing/2014/main" id="{4574E6A8-DD62-4487-8EB8-3F00BDA789F3}"/>
                </a:ext>
              </a:extLst>
            </p:cNvPr>
            <p:cNvCxnSpPr/>
            <p:nvPr/>
          </p:nvCxnSpPr>
          <p:spPr>
            <a:xfrm>
              <a:off x="6243048" y="3102430"/>
              <a:ext cx="4441925" cy="413127"/>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 name="Elipse 5">
              <a:extLst>
                <a:ext uri="{FF2B5EF4-FFF2-40B4-BE49-F238E27FC236}">
                  <a16:creationId xmlns:a16="http://schemas.microsoft.com/office/drawing/2014/main" id="{EED91361-B6AE-4701-AD8E-DD9B6CB15A1A}"/>
                </a:ext>
              </a:extLst>
            </p:cNvPr>
            <p:cNvSpPr/>
            <p:nvPr/>
          </p:nvSpPr>
          <p:spPr>
            <a:xfrm>
              <a:off x="10639168" y="3408743"/>
              <a:ext cx="248415" cy="213627"/>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8" name="Picture 2">
            <a:extLst>
              <a:ext uri="{FF2B5EF4-FFF2-40B4-BE49-F238E27FC236}">
                <a16:creationId xmlns:a16="http://schemas.microsoft.com/office/drawing/2014/main" id="{C142298A-3B85-49DE-A8C4-8A4962CA488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6125" t="10114" r="39093" b="6338"/>
          <a:stretch/>
        </p:blipFill>
        <p:spPr bwMode="auto">
          <a:xfrm>
            <a:off x="2862197" y="4743111"/>
            <a:ext cx="1524673" cy="1202722"/>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n 18">
            <a:extLst>
              <a:ext uri="{FF2B5EF4-FFF2-40B4-BE49-F238E27FC236}">
                <a16:creationId xmlns:a16="http://schemas.microsoft.com/office/drawing/2014/main" id="{A7346F2B-6C23-4887-ADDA-93B6899AA731}"/>
              </a:ext>
            </a:extLst>
          </p:cNvPr>
          <p:cNvPicPr>
            <a:picLocks noChangeAspect="1"/>
          </p:cNvPicPr>
          <p:nvPr/>
        </p:nvPicPr>
        <p:blipFill>
          <a:blip r:embed="rId7"/>
          <a:stretch>
            <a:fillRect/>
          </a:stretch>
        </p:blipFill>
        <p:spPr>
          <a:xfrm>
            <a:off x="905583" y="4732922"/>
            <a:ext cx="1880582" cy="1196298"/>
          </a:xfrm>
          <a:prstGeom prst="rect">
            <a:avLst/>
          </a:prstGeom>
        </p:spPr>
      </p:pic>
      <p:grpSp>
        <p:nvGrpSpPr>
          <p:cNvPr id="14" name="Grupo 13">
            <a:extLst>
              <a:ext uri="{FF2B5EF4-FFF2-40B4-BE49-F238E27FC236}">
                <a16:creationId xmlns:a16="http://schemas.microsoft.com/office/drawing/2014/main" id="{3C6F391A-6E72-EB41-84C3-E7509F948874}"/>
              </a:ext>
            </a:extLst>
          </p:cNvPr>
          <p:cNvGrpSpPr/>
          <p:nvPr/>
        </p:nvGrpSpPr>
        <p:grpSpPr>
          <a:xfrm>
            <a:off x="86497" y="0"/>
            <a:ext cx="11928391" cy="6858000"/>
            <a:chOff x="86497" y="0"/>
            <a:chExt cx="11928391" cy="6858000"/>
          </a:xfrm>
        </p:grpSpPr>
        <p:sp>
          <p:nvSpPr>
            <p:cNvPr id="20" name="Rectángulo 19">
              <a:extLst>
                <a:ext uri="{FF2B5EF4-FFF2-40B4-BE49-F238E27FC236}">
                  <a16:creationId xmlns:a16="http://schemas.microsoft.com/office/drawing/2014/main" id="{AC809A54-ED91-824A-AA95-B6DC62CB685A}"/>
                </a:ext>
              </a:extLst>
            </p:cNvPr>
            <p:cNvSpPr/>
            <p:nvPr/>
          </p:nvSpPr>
          <p:spPr>
            <a:xfrm>
              <a:off x="86497" y="0"/>
              <a:ext cx="2100649"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20">
              <a:extLst>
                <a:ext uri="{FF2B5EF4-FFF2-40B4-BE49-F238E27FC236}">
                  <a16:creationId xmlns:a16="http://schemas.microsoft.com/office/drawing/2014/main" id="{96CB2E85-A2E5-5E41-BC51-0D3A55F60C4D}"/>
                </a:ext>
              </a:extLst>
            </p:cNvPr>
            <p:cNvSpPr/>
            <p:nvPr/>
          </p:nvSpPr>
          <p:spPr>
            <a:xfrm>
              <a:off x="10639168" y="5764427"/>
              <a:ext cx="1375720"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2" name="Grupo 21">
            <a:extLst>
              <a:ext uri="{FF2B5EF4-FFF2-40B4-BE49-F238E27FC236}">
                <a16:creationId xmlns:a16="http://schemas.microsoft.com/office/drawing/2014/main" id="{0F283640-683F-554A-9401-36423AA6FFCE}"/>
              </a:ext>
            </a:extLst>
          </p:cNvPr>
          <p:cNvGrpSpPr/>
          <p:nvPr/>
        </p:nvGrpSpPr>
        <p:grpSpPr>
          <a:xfrm>
            <a:off x="8779267" y="695930"/>
            <a:ext cx="3260178" cy="584775"/>
            <a:chOff x="8931822" y="604969"/>
            <a:chExt cx="3260178" cy="584775"/>
          </a:xfrm>
        </p:grpSpPr>
        <p:sp>
          <p:nvSpPr>
            <p:cNvPr id="23" name="Rectángulo: esquinas redondeadas 18">
              <a:extLst>
                <a:ext uri="{FF2B5EF4-FFF2-40B4-BE49-F238E27FC236}">
                  <a16:creationId xmlns:a16="http://schemas.microsoft.com/office/drawing/2014/main" id="{5DCA0936-DAAE-B344-8E14-98B09AA6BD8E}"/>
                </a:ext>
              </a:extLst>
            </p:cNvPr>
            <p:cNvSpPr/>
            <p:nvPr/>
          </p:nvSpPr>
          <p:spPr>
            <a:xfrm>
              <a:off x="8931822" y="683743"/>
              <a:ext cx="3260178" cy="432827"/>
            </a:xfrm>
            <a:prstGeom prst="roundRect">
              <a:avLst/>
            </a:prstGeom>
            <a:solidFill>
              <a:srgbClr val="EBE1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b="1" dirty="0">
                  <a:solidFill>
                    <a:srgbClr val="7030A0"/>
                  </a:solidFill>
                </a:rPr>
                <a:t> METABOLISMO, HUESO, PIEL</a:t>
              </a:r>
              <a:endParaRPr lang="es-ES" dirty="0">
                <a:solidFill>
                  <a:srgbClr val="7030A0"/>
                </a:solidFill>
              </a:endParaRPr>
            </a:p>
          </p:txBody>
        </p:sp>
        <p:sp>
          <p:nvSpPr>
            <p:cNvPr id="24" name="CuadroTexto 23">
              <a:extLst>
                <a:ext uri="{FF2B5EF4-FFF2-40B4-BE49-F238E27FC236}">
                  <a16:creationId xmlns:a16="http://schemas.microsoft.com/office/drawing/2014/main" id="{A02971CC-E0F4-6746-8642-C6B69021D523}"/>
                </a:ext>
              </a:extLst>
            </p:cNvPr>
            <p:cNvSpPr txBox="1"/>
            <p:nvPr/>
          </p:nvSpPr>
          <p:spPr>
            <a:xfrm>
              <a:off x="8931822" y="604969"/>
              <a:ext cx="570494" cy="584775"/>
            </a:xfrm>
            <a:prstGeom prst="rect">
              <a:avLst/>
            </a:prstGeom>
            <a:noFill/>
          </p:spPr>
          <p:txBody>
            <a:bodyPr wrap="square" rtlCol="0">
              <a:spAutoFit/>
            </a:bodyPr>
            <a:lstStyle/>
            <a:p>
              <a:r>
                <a:rPr lang="es-ES" sz="3200" b="1" dirty="0">
                  <a:ln w="10160">
                    <a:solidFill>
                      <a:srgbClr val="692479"/>
                    </a:solidFill>
                    <a:prstDash val="solid"/>
                  </a:ln>
                  <a:solidFill>
                    <a:srgbClr val="FFFFFF"/>
                  </a:solidFill>
                  <a:effectLst>
                    <a:outerShdw blurRad="38100" dist="22860" dir="5400000" algn="tl" rotWithShape="0">
                      <a:srgbClr val="000000">
                        <a:alpha val="30000"/>
                      </a:srgbClr>
                    </a:outerShdw>
                  </a:effectLst>
                </a:rPr>
                <a:t>4 </a:t>
              </a:r>
            </a:p>
          </p:txBody>
        </p:sp>
      </p:grpSp>
      <p:sp>
        <p:nvSpPr>
          <p:cNvPr id="25" name="CuadroTexto 24">
            <a:extLst>
              <a:ext uri="{FF2B5EF4-FFF2-40B4-BE49-F238E27FC236}">
                <a16:creationId xmlns:a16="http://schemas.microsoft.com/office/drawing/2014/main" id="{33AF25FF-8650-1D4F-ADAD-F2E91FBD5D45}"/>
              </a:ext>
            </a:extLst>
          </p:cNvPr>
          <p:cNvSpPr txBox="1"/>
          <p:nvPr/>
        </p:nvSpPr>
        <p:spPr>
          <a:xfrm>
            <a:off x="2823617" y="98941"/>
            <a:ext cx="6544765" cy="584775"/>
          </a:xfrm>
          <a:prstGeom prst="rect">
            <a:avLst/>
          </a:prstGeom>
          <a:noFill/>
        </p:spPr>
        <p:txBody>
          <a:bodyPr wrap="square" rtlCol="0">
            <a:spAutoFit/>
          </a:bodyPr>
          <a:lstStyle/>
          <a:p>
            <a:r>
              <a:rPr lang="es-ES" sz="3200" dirty="0">
                <a:solidFill>
                  <a:srgbClr val="7030A0"/>
                </a:solidFill>
              </a:rPr>
              <a:t>MANEJO INTEGRAL EN MENOPAUSIA </a:t>
            </a:r>
          </a:p>
        </p:txBody>
      </p:sp>
      <p:sp>
        <p:nvSpPr>
          <p:cNvPr id="26" name="Titre 1">
            <a:extLst>
              <a:ext uri="{FF2B5EF4-FFF2-40B4-BE49-F238E27FC236}">
                <a16:creationId xmlns:a16="http://schemas.microsoft.com/office/drawing/2014/main" id="{0406B071-2C09-2F41-976B-6C98178D65EE}"/>
              </a:ext>
            </a:extLst>
          </p:cNvPr>
          <p:cNvSpPr txBox="1">
            <a:spLocks/>
          </p:cNvSpPr>
          <p:nvPr/>
        </p:nvSpPr>
        <p:spPr>
          <a:xfrm>
            <a:off x="-1593557" y="113900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s-ES" sz="2800" dirty="0">
                <a:solidFill>
                  <a:schemeClr val="bg2">
                    <a:lumMod val="50000"/>
                  </a:schemeClr>
                </a:solidFill>
                <a:latin typeface="Calibri" panose="020F0502020204030204" pitchFamily="34" charset="0"/>
              </a:rPr>
              <a:t>Sinergia </a:t>
            </a:r>
            <a:r>
              <a:rPr lang="es-ES" sz="2800" dirty="0" err="1">
                <a:solidFill>
                  <a:schemeClr val="bg2">
                    <a:lumMod val="50000"/>
                  </a:schemeClr>
                </a:solidFill>
                <a:latin typeface="Calibri" panose="020F0502020204030204" pitchFamily="34" charset="0"/>
              </a:rPr>
              <a:t>Luprenol</a:t>
            </a:r>
            <a:r>
              <a:rPr lang="es-ES" sz="2800" dirty="0">
                <a:solidFill>
                  <a:schemeClr val="bg2">
                    <a:lumMod val="50000"/>
                  </a:schemeClr>
                </a:solidFill>
                <a:latin typeface="Calibri" panose="020F0502020204030204" pitchFamily="34" charset="0"/>
              </a:rPr>
              <a:t>® + </a:t>
            </a:r>
            <a:r>
              <a:rPr lang="es-ES" sz="2800" dirty="0" err="1">
                <a:solidFill>
                  <a:schemeClr val="bg2">
                    <a:lumMod val="50000"/>
                  </a:schemeClr>
                </a:solidFill>
                <a:latin typeface="Calibri" panose="020F0502020204030204" pitchFamily="34" charset="0"/>
              </a:rPr>
              <a:t>Hidroxitirosol</a:t>
            </a:r>
            <a:r>
              <a:rPr lang="es-ES" sz="2800" dirty="0">
                <a:solidFill>
                  <a:schemeClr val="bg2">
                    <a:lumMod val="50000"/>
                  </a:schemeClr>
                </a:solidFill>
                <a:latin typeface="Calibri" panose="020F0502020204030204" pitchFamily="34" charset="0"/>
              </a:rPr>
              <a:t> + Selenio</a:t>
            </a:r>
            <a:endParaRPr lang="fr-FR" sz="2800" dirty="0">
              <a:solidFill>
                <a:srgbClr val="7030A0"/>
              </a:solidFill>
              <a:latin typeface="Calibri" panose="020F0502020204030204" pitchFamily="34" charset="0"/>
            </a:endParaRPr>
          </a:p>
        </p:txBody>
      </p:sp>
      <p:grpSp>
        <p:nvGrpSpPr>
          <p:cNvPr id="7" name="Grupo 6">
            <a:extLst>
              <a:ext uri="{FF2B5EF4-FFF2-40B4-BE49-F238E27FC236}">
                <a16:creationId xmlns:a16="http://schemas.microsoft.com/office/drawing/2014/main" id="{5D956623-CD75-B34E-AF24-A3BCB60A0474}"/>
              </a:ext>
            </a:extLst>
          </p:cNvPr>
          <p:cNvGrpSpPr/>
          <p:nvPr/>
        </p:nvGrpSpPr>
        <p:grpSpPr>
          <a:xfrm>
            <a:off x="5695124" y="4100513"/>
            <a:ext cx="4840956" cy="1632185"/>
            <a:chOff x="4436548" y="3414737"/>
            <a:chExt cx="5674958" cy="2346279"/>
          </a:xfrm>
        </p:grpSpPr>
        <p:sp>
          <p:nvSpPr>
            <p:cNvPr id="27" name="Elipse 26">
              <a:extLst>
                <a:ext uri="{FF2B5EF4-FFF2-40B4-BE49-F238E27FC236}">
                  <a16:creationId xmlns:a16="http://schemas.microsoft.com/office/drawing/2014/main" id="{9DB4FE10-2AE4-E244-9EFE-913E4BB8879C}"/>
                </a:ext>
              </a:extLst>
            </p:cNvPr>
            <p:cNvSpPr/>
            <p:nvPr/>
          </p:nvSpPr>
          <p:spPr>
            <a:xfrm>
              <a:off x="9863091" y="5547389"/>
              <a:ext cx="248415" cy="213627"/>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6" name="Conector recto de flecha 15">
              <a:extLst>
                <a:ext uri="{FF2B5EF4-FFF2-40B4-BE49-F238E27FC236}">
                  <a16:creationId xmlns:a16="http://schemas.microsoft.com/office/drawing/2014/main" id="{8D720452-4FE3-4DF5-A76D-A62244609709}"/>
                </a:ext>
              </a:extLst>
            </p:cNvPr>
            <p:cNvCxnSpPr>
              <a:cxnSpLocks/>
            </p:cNvCxnSpPr>
            <p:nvPr/>
          </p:nvCxnSpPr>
          <p:spPr>
            <a:xfrm>
              <a:off x="4436548" y="3414737"/>
              <a:ext cx="5426543" cy="218216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CuadroTexto 16">
            <a:extLst>
              <a:ext uri="{FF2B5EF4-FFF2-40B4-BE49-F238E27FC236}">
                <a16:creationId xmlns:a16="http://schemas.microsoft.com/office/drawing/2014/main" id="{FF1EEAEC-B766-4B9C-9593-4A7DEE3DCFE7}"/>
              </a:ext>
            </a:extLst>
          </p:cNvPr>
          <p:cNvSpPr txBox="1"/>
          <p:nvPr/>
        </p:nvSpPr>
        <p:spPr>
          <a:xfrm>
            <a:off x="563488" y="2302211"/>
            <a:ext cx="6851726" cy="2723823"/>
          </a:xfrm>
          <a:prstGeom prst="rect">
            <a:avLst/>
          </a:prstGeom>
          <a:noFill/>
        </p:spPr>
        <p:txBody>
          <a:bodyPr wrap="square">
            <a:spAutoFit/>
          </a:bodyPr>
          <a:lstStyle/>
          <a:p>
            <a:r>
              <a:rPr lang="es-ES" sz="2000" dirty="0">
                <a:solidFill>
                  <a:schemeClr val="bg2">
                    <a:lumMod val="50000"/>
                  </a:schemeClr>
                </a:solidFill>
                <a:latin typeface="Gotham Book" panose="02000603040000020004"/>
              </a:rPr>
              <a:t>Protege la piel del envejecimiento </a:t>
            </a:r>
          </a:p>
          <a:p>
            <a:endParaRPr lang="es-ES" sz="2000" dirty="0">
              <a:solidFill>
                <a:schemeClr val="bg2">
                  <a:lumMod val="50000"/>
                </a:schemeClr>
              </a:solidFill>
              <a:latin typeface="Gotham Book" panose="02000603040000020004"/>
            </a:endParaRPr>
          </a:p>
          <a:p>
            <a:r>
              <a:rPr lang="es-ES" sz="2000" i="1" dirty="0">
                <a:solidFill>
                  <a:schemeClr val="bg2">
                    <a:lumMod val="50000"/>
                  </a:schemeClr>
                </a:solidFill>
                <a:latin typeface="Gotham Book" panose="02000603040000020004"/>
              </a:rPr>
              <a:t>	</a:t>
            </a:r>
            <a:r>
              <a:rPr lang="es-ES" sz="2000" i="1" dirty="0">
                <a:solidFill>
                  <a:srgbClr val="7030A0"/>
                </a:solidFill>
                <a:latin typeface="Gotham Book" panose="02000603040000020004"/>
              </a:rPr>
              <a:t>Hidroxitirosol</a:t>
            </a:r>
            <a:r>
              <a:rPr lang="es-ES" sz="2000" i="1" dirty="0">
                <a:solidFill>
                  <a:schemeClr val="bg2">
                    <a:lumMod val="50000"/>
                  </a:schemeClr>
                </a:solidFill>
                <a:latin typeface="Gotham Book" panose="02000603040000020004"/>
              </a:rPr>
              <a:t> = </a:t>
            </a:r>
            <a:r>
              <a:rPr lang="es-ES" sz="1800" i="1" dirty="0">
                <a:solidFill>
                  <a:schemeClr val="bg2">
                    <a:lumMod val="75000"/>
                  </a:schemeClr>
                </a:solidFill>
                <a:latin typeface="Gotham Book" panose="02000603040000020004" pitchFamily="2" charset="0"/>
              </a:rPr>
              <a:t>aclaramiento de las manchas  </a:t>
            </a:r>
          </a:p>
          <a:p>
            <a:r>
              <a:rPr lang="es-ES" i="1" dirty="0">
                <a:solidFill>
                  <a:schemeClr val="bg2">
                    <a:lumMod val="75000"/>
                  </a:schemeClr>
                </a:solidFill>
                <a:latin typeface="Gotham Book" panose="02000603040000020004" pitchFamily="2" charset="0"/>
              </a:rPr>
              <a:t>	</a:t>
            </a:r>
          </a:p>
          <a:p>
            <a:r>
              <a:rPr lang="en-US" b="1" dirty="0">
                <a:solidFill>
                  <a:srgbClr val="7030A0"/>
                </a:solidFill>
                <a:latin typeface="Gotham Book" panose="02000603040000020004" pitchFamily="2" charset="0"/>
              </a:rPr>
              <a:t>	</a:t>
            </a:r>
            <a:r>
              <a:rPr lang="en-US" i="1" dirty="0">
                <a:solidFill>
                  <a:schemeClr val="bg2">
                    <a:lumMod val="75000"/>
                  </a:schemeClr>
                </a:solidFill>
                <a:latin typeface="Gotham Book" panose="02000603040000020004" pitchFamily="2" charset="0"/>
              </a:rPr>
              <a:t>Protección de la </a:t>
            </a:r>
            <a:r>
              <a:rPr lang="en-US" i="1" dirty="0" err="1">
                <a:solidFill>
                  <a:schemeClr val="bg2">
                    <a:lumMod val="75000"/>
                  </a:schemeClr>
                </a:solidFill>
                <a:latin typeface="Gotham Book" panose="02000603040000020004" pitchFamily="2" charset="0"/>
              </a:rPr>
              <a:t>piel</a:t>
            </a:r>
            <a:r>
              <a:rPr lang="en-US" i="1" dirty="0">
                <a:solidFill>
                  <a:schemeClr val="bg2">
                    <a:lumMod val="75000"/>
                  </a:schemeClr>
                </a:solidFill>
                <a:latin typeface="Gotham Book" panose="02000603040000020004" pitchFamily="2" charset="0"/>
              </a:rPr>
              <a:t> contra los </a:t>
            </a:r>
            <a:r>
              <a:rPr lang="en-US" i="1" dirty="0" err="1">
                <a:solidFill>
                  <a:schemeClr val="bg2">
                    <a:lumMod val="75000"/>
                  </a:schemeClr>
                </a:solidFill>
                <a:latin typeface="Gotham Book" panose="02000603040000020004" pitchFamily="2" charset="0"/>
              </a:rPr>
              <a:t>radicales</a:t>
            </a:r>
            <a:r>
              <a:rPr lang="en-US" i="1" dirty="0">
                <a:solidFill>
                  <a:schemeClr val="bg2">
                    <a:lumMod val="75000"/>
                  </a:schemeClr>
                </a:solidFill>
                <a:latin typeface="Gotham Book" panose="02000603040000020004" pitchFamily="2" charset="0"/>
              </a:rPr>
              <a:t> </a:t>
            </a:r>
            <a:r>
              <a:rPr lang="en-US" i="1" dirty="0" err="1">
                <a:solidFill>
                  <a:schemeClr val="bg2">
                    <a:lumMod val="75000"/>
                  </a:schemeClr>
                </a:solidFill>
                <a:latin typeface="Gotham Book" panose="02000603040000020004" pitchFamily="2" charset="0"/>
              </a:rPr>
              <a:t>libres</a:t>
            </a:r>
            <a:r>
              <a:rPr lang="en-US" i="1" dirty="0">
                <a:solidFill>
                  <a:schemeClr val="bg2">
                    <a:lumMod val="75000"/>
                  </a:schemeClr>
                </a:solidFill>
                <a:latin typeface="Gotham Book" panose="02000603040000020004" pitchFamily="2" charset="0"/>
              </a:rPr>
              <a:t> y el </a:t>
            </a:r>
            <a:r>
              <a:rPr lang="en-US" i="1" dirty="0" err="1">
                <a:solidFill>
                  <a:schemeClr val="bg2">
                    <a:lumMod val="75000"/>
                  </a:schemeClr>
                </a:solidFill>
                <a:latin typeface="Gotham Book" panose="02000603040000020004" pitchFamily="2" charset="0"/>
              </a:rPr>
              <a:t>deterioro</a:t>
            </a:r>
            <a:r>
              <a:rPr lang="en-US" i="1" dirty="0">
                <a:solidFill>
                  <a:schemeClr val="bg2">
                    <a:lumMod val="75000"/>
                  </a:schemeClr>
                </a:solidFill>
                <a:latin typeface="Gotham Book" panose="02000603040000020004" pitchFamily="2" charset="0"/>
              </a:rPr>
              <a:t> 	</a:t>
            </a:r>
            <a:r>
              <a:rPr lang="en-US" i="1" dirty="0" err="1">
                <a:solidFill>
                  <a:schemeClr val="bg2">
                    <a:lumMod val="75000"/>
                  </a:schemeClr>
                </a:solidFill>
                <a:latin typeface="Gotham Book" panose="02000603040000020004" pitchFamily="2" charset="0"/>
              </a:rPr>
              <a:t>epidérmico</a:t>
            </a:r>
            <a:r>
              <a:rPr lang="en-US" i="1" dirty="0">
                <a:solidFill>
                  <a:schemeClr val="bg2">
                    <a:lumMod val="75000"/>
                  </a:schemeClr>
                </a:solidFill>
                <a:latin typeface="Gotham Book" panose="02000603040000020004" pitchFamily="2" charset="0"/>
              </a:rPr>
              <a:t> </a:t>
            </a:r>
            <a:r>
              <a:rPr lang="en-US" i="1" dirty="0" err="1">
                <a:solidFill>
                  <a:schemeClr val="bg2">
                    <a:lumMod val="75000"/>
                  </a:schemeClr>
                </a:solidFill>
                <a:latin typeface="Gotham Book" panose="02000603040000020004" pitchFamily="2" charset="0"/>
              </a:rPr>
              <a:t>causado</a:t>
            </a:r>
            <a:r>
              <a:rPr lang="en-US" i="1" dirty="0">
                <a:solidFill>
                  <a:schemeClr val="bg2">
                    <a:lumMod val="75000"/>
                  </a:schemeClr>
                </a:solidFill>
                <a:latin typeface="Gotham Book" panose="02000603040000020004" pitchFamily="2" charset="0"/>
              </a:rPr>
              <a:t> por </a:t>
            </a:r>
            <a:r>
              <a:rPr lang="en-US" i="1" dirty="0" err="1">
                <a:solidFill>
                  <a:schemeClr val="bg2">
                    <a:lumMod val="75000"/>
                  </a:schemeClr>
                </a:solidFill>
                <a:latin typeface="Gotham Book" panose="02000603040000020004" pitchFamily="2" charset="0"/>
              </a:rPr>
              <a:t>oxidación</a:t>
            </a:r>
            <a:r>
              <a:rPr lang="en-US" i="1" dirty="0">
                <a:solidFill>
                  <a:schemeClr val="bg2">
                    <a:lumMod val="75000"/>
                  </a:schemeClr>
                </a:solidFill>
                <a:latin typeface="Gotham Book" panose="02000603040000020004" pitchFamily="2" charset="0"/>
              </a:rPr>
              <a:t>. Anti-</a:t>
            </a:r>
            <a:r>
              <a:rPr lang="en-US" i="1" dirty="0" err="1">
                <a:solidFill>
                  <a:schemeClr val="bg2">
                    <a:lumMod val="75000"/>
                  </a:schemeClr>
                </a:solidFill>
                <a:latin typeface="Gotham Book" panose="02000603040000020004" pitchFamily="2" charset="0"/>
              </a:rPr>
              <a:t>envejecimiento</a:t>
            </a:r>
            <a:r>
              <a:rPr lang="en-US" i="1" dirty="0">
                <a:solidFill>
                  <a:schemeClr val="bg2">
                    <a:lumMod val="75000"/>
                  </a:schemeClr>
                </a:solidFill>
                <a:latin typeface="Gotham Book" panose="02000603040000020004" pitchFamily="2" charset="0"/>
              </a:rPr>
              <a:t> </a:t>
            </a:r>
          </a:p>
          <a:p>
            <a:endParaRPr lang="es-ES" i="1" dirty="0">
              <a:solidFill>
                <a:schemeClr val="bg2">
                  <a:lumMod val="75000"/>
                </a:schemeClr>
              </a:solidFill>
              <a:latin typeface="Gotham Book" panose="02000603040000020004" pitchFamily="2" charset="0"/>
            </a:endParaRPr>
          </a:p>
          <a:p>
            <a:r>
              <a:rPr lang="es-ES" i="1" dirty="0">
                <a:solidFill>
                  <a:schemeClr val="bg2">
                    <a:lumMod val="75000"/>
                  </a:schemeClr>
                </a:solidFill>
                <a:latin typeface="Gotham Book" panose="02000603040000020004" pitchFamily="2" charset="0"/>
              </a:rPr>
              <a:t>	</a:t>
            </a:r>
            <a:r>
              <a:rPr lang="es-ES" i="1" dirty="0">
                <a:solidFill>
                  <a:srgbClr val="7030A0"/>
                </a:solidFill>
                <a:latin typeface="Gotham Book" panose="02000603040000020004" pitchFamily="2" charset="0"/>
              </a:rPr>
              <a:t>Lúpulo</a:t>
            </a:r>
            <a:r>
              <a:rPr lang="es-ES" i="1" dirty="0">
                <a:solidFill>
                  <a:schemeClr val="bg2">
                    <a:lumMod val="75000"/>
                  </a:schemeClr>
                </a:solidFill>
                <a:latin typeface="Gotham Book" panose="02000603040000020004" pitchFamily="2" charset="0"/>
              </a:rPr>
              <a:t> = </a:t>
            </a:r>
            <a:r>
              <a:rPr lang="es-ES" sz="1800" i="1" dirty="0">
                <a:solidFill>
                  <a:schemeClr val="bg2">
                    <a:lumMod val="75000"/>
                  </a:schemeClr>
                </a:solidFill>
                <a:latin typeface="Gotham Book" panose="02000603040000020004" pitchFamily="2" charset="0"/>
              </a:rPr>
              <a:t>síntesis de colágeno </a:t>
            </a:r>
          </a:p>
          <a:p>
            <a:endParaRPr lang="es-ES" sz="2000" dirty="0">
              <a:latin typeface="Gotham Book" panose="02000603040000020004"/>
            </a:endParaRPr>
          </a:p>
        </p:txBody>
      </p:sp>
    </p:spTree>
    <p:extLst>
      <p:ext uri="{BB962C8B-B14F-4D97-AF65-F5344CB8AC3E}">
        <p14:creationId xmlns:p14="http://schemas.microsoft.com/office/powerpoint/2010/main" val="3498421898"/>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a:extLst>
              <a:ext uri="{FF2B5EF4-FFF2-40B4-BE49-F238E27FC236}">
                <a16:creationId xmlns:a16="http://schemas.microsoft.com/office/drawing/2014/main" id="{E2F21BE2-1D04-4201-A036-AC14F3BF38E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6523" y="3078743"/>
            <a:ext cx="1599830" cy="1705642"/>
          </a:xfrm>
          <a:prstGeom prst="rect">
            <a:avLst/>
          </a:prstGeom>
          <a:noFill/>
          <a:extLst>
            <a:ext uri="{909E8E84-426E-40DD-AFC4-6F175D3DCCD1}">
              <a14:hiddenFill xmlns:a14="http://schemas.microsoft.com/office/drawing/2010/main">
                <a:solidFill>
                  <a:srgbClr val="FFFFFF"/>
                </a:solidFill>
              </a14:hiddenFill>
            </a:ext>
          </a:extLst>
        </p:spPr>
      </p:pic>
      <p:sp>
        <p:nvSpPr>
          <p:cNvPr id="16" name="CuadroTexto 15">
            <a:extLst>
              <a:ext uri="{FF2B5EF4-FFF2-40B4-BE49-F238E27FC236}">
                <a16:creationId xmlns:a16="http://schemas.microsoft.com/office/drawing/2014/main" id="{B2ACE4A8-6231-4983-A1A8-EFF244DEBB1C}"/>
              </a:ext>
            </a:extLst>
          </p:cNvPr>
          <p:cNvSpPr txBox="1"/>
          <p:nvPr/>
        </p:nvSpPr>
        <p:spPr>
          <a:xfrm>
            <a:off x="2028159" y="2166670"/>
            <a:ext cx="9878090" cy="707886"/>
          </a:xfrm>
          <a:prstGeom prst="rect">
            <a:avLst/>
          </a:prstGeom>
          <a:noFill/>
        </p:spPr>
        <p:txBody>
          <a:bodyPr wrap="square">
            <a:spAutoFit/>
          </a:bodyPr>
          <a:lstStyle/>
          <a:p>
            <a:pPr algn="l"/>
            <a:r>
              <a:rPr lang="es-ES" sz="2000" dirty="0">
                <a:solidFill>
                  <a:schemeClr val="bg2">
                    <a:lumMod val="50000"/>
                  </a:schemeClr>
                </a:solidFill>
                <a:latin typeface="Gotham Book" panose="02000603040000020004"/>
              </a:rPr>
              <a:t>Con</a:t>
            </a:r>
            <a:r>
              <a:rPr lang="es-ES" sz="2000" dirty="0">
                <a:latin typeface="Gotham Book" panose="02000603040000020004"/>
              </a:rPr>
              <a:t> </a:t>
            </a:r>
            <a:r>
              <a:rPr lang="es-ES" sz="2000" dirty="0">
                <a:solidFill>
                  <a:srgbClr val="7030A0"/>
                </a:solidFill>
                <a:latin typeface="Gotham Book" panose="02000603040000020004"/>
              </a:rPr>
              <a:t>Extracto seco de hojas de olivo (20% </a:t>
            </a:r>
            <a:r>
              <a:rPr lang="es-ES" sz="2000" dirty="0" err="1">
                <a:solidFill>
                  <a:srgbClr val="7030A0"/>
                </a:solidFill>
                <a:latin typeface="Gotham Book" panose="02000603040000020004"/>
              </a:rPr>
              <a:t>hidroxitirosol</a:t>
            </a:r>
            <a:r>
              <a:rPr lang="es-ES" sz="2000" dirty="0">
                <a:solidFill>
                  <a:srgbClr val="7030A0"/>
                </a:solidFill>
                <a:latin typeface="Gotham Book" panose="02000603040000020004"/>
              </a:rPr>
              <a:t>)</a:t>
            </a:r>
            <a:r>
              <a:rPr lang="es-ES" sz="2000" dirty="0">
                <a:solidFill>
                  <a:schemeClr val="bg2">
                    <a:lumMod val="50000"/>
                  </a:schemeClr>
                </a:solidFill>
                <a:latin typeface="Gotham Book" panose="02000603040000020004"/>
              </a:rPr>
              <a:t>, que previenen el síndrome metabólico y disminuye el riesgo cardiovascular.</a:t>
            </a:r>
            <a:r>
              <a:rPr lang="es-ES" sz="2000" baseline="30000" dirty="0">
                <a:solidFill>
                  <a:schemeClr val="bg2">
                    <a:lumMod val="50000"/>
                  </a:schemeClr>
                </a:solidFill>
                <a:latin typeface="Gotham Book" panose="02000603040000020004"/>
              </a:rPr>
              <a:t>1</a:t>
            </a:r>
          </a:p>
        </p:txBody>
      </p:sp>
      <p:sp>
        <p:nvSpPr>
          <p:cNvPr id="17" name="CuadroTexto 16">
            <a:extLst>
              <a:ext uri="{FF2B5EF4-FFF2-40B4-BE49-F238E27FC236}">
                <a16:creationId xmlns:a16="http://schemas.microsoft.com/office/drawing/2014/main" id="{FF1EEAEC-B766-4B9C-9593-4A7DEE3DCFE7}"/>
              </a:ext>
            </a:extLst>
          </p:cNvPr>
          <p:cNvSpPr txBox="1"/>
          <p:nvPr/>
        </p:nvSpPr>
        <p:spPr>
          <a:xfrm>
            <a:off x="2007387" y="3295535"/>
            <a:ext cx="7686568" cy="707886"/>
          </a:xfrm>
          <a:prstGeom prst="rect">
            <a:avLst/>
          </a:prstGeom>
          <a:noFill/>
        </p:spPr>
        <p:txBody>
          <a:bodyPr wrap="square">
            <a:spAutoFit/>
          </a:bodyPr>
          <a:lstStyle/>
          <a:p>
            <a:r>
              <a:rPr lang="es-ES" sz="2000" dirty="0">
                <a:solidFill>
                  <a:schemeClr val="bg2">
                    <a:lumMod val="50000"/>
                  </a:schemeClr>
                </a:solidFill>
                <a:latin typeface="Gotham Book" panose="02000603040000020004"/>
              </a:rPr>
              <a:t>Con</a:t>
            </a:r>
            <a:r>
              <a:rPr lang="es-ES" sz="2000" dirty="0">
                <a:latin typeface="Gotham Book" panose="02000603040000020004"/>
              </a:rPr>
              <a:t> </a:t>
            </a:r>
            <a:r>
              <a:rPr lang="es-ES" sz="2000" dirty="0">
                <a:solidFill>
                  <a:srgbClr val="7030A0"/>
                </a:solidFill>
                <a:latin typeface="Gotham Book" panose="02000603040000020004"/>
              </a:rPr>
              <a:t>VITAMINA D3</a:t>
            </a:r>
            <a:r>
              <a:rPr lang="es-ES" sz="2000" dirty="0">
                <a:solidFill>
                  <a:schemeClr val="bg2">
                    <a:lumMod val="50000"/>
                  </a:schemeClr>
                </a:solidFill>
                <a:latin typeface="Gotham Book" panose="02000603040000020004"/>
              </a:rPr>
              <a:t>, que ayuda a prevenir la osteoporosis</a:t>
            </a:r>
            <a:r>
              <a:rPr lang="es-ES" sz="2000" baseline="30000" dirty="0">
                <a:solidFill>
                  <a:schemeClr val="bg2">
                    <a:lumMod val="50000"/>
                  </a:schemeClr>
                </a:solidFill>
                <a:latin typeface="Gotham Book" panose="02000603040000020004"/>
              </a:rPr>
              <a:t> 2</a:t>
            </a:r>
            <a:r>
              <a:rPr lang="es-ES" sz="2000" dirty="0">
                <a:solidFill>
                  <a:schemeClr val="bg2">
                    <a:lumMod val="50000"/>
                  </a:schemeClr>
                </a:solidFill>
                <a:latin typeface="Gotham Book" panose="02000603040000020004"/>
              </a:rPr>
              <a:t>, junto con </a:t>
            </a:r>
            <a:r>
              <a:rPr lang="es-ES" sz="2000" dirty="0">
                <a:solidFill>
                  <a:srgbClr val="7030A0"/>
                </a:solidFill>
                <a:latin typeface="Gotham Book" panose="02000603040000020004"/>
              </a:rPr>
              <a:t>LUPRENOL® y  CIMICIFUGA</a:t>
            </a:r>
            <a:endParaRPr lang="es-ES" sz="2000" dirty="0">
              <a:latin typeface="Gotham Book" panose="02000603040000020004"/>
            </a:endParaRPr>
          </a:p>
        </p:txBody>
      </p:sp>
      <p:sp>
        <p:nvSpPr>
          <p:cNvPr id="23" name="Titre 1">
            <a:extLst>
              <a:ext uri="{FF2B5EF4-FFF2-40B4-BE49-F238E27FC236}">
                <a16:creationId xmlns:a16="http://schemas.microsoft.com/office/drawing/2014/main" id="{6B4721BD-31D3-4521-B1F6-1F78A75466CC}"/>
              </a:ext>
            </a:extLst>
          </p:cNvPr>
          <p:cNvSpPr txBox="1">
            <a:spLocks/>
          </p:cNvSpPr>
          <p:nvPr/>
        </p:nvSpPr>
        <p:spPr>
          <a:xfrm>
            <a:off x="306523" y="813740"/>
            <a:ext cx="1159972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s-ES" sz="2800" dirty="0">
                <a:solidFill>
                  <a:srgbClr val="C00000"/>
                </a:solidFill>
                <a:latin typeface="Calibri" panose="020F0502020204030204" pitchFamily="34" charset="0"/>
              </a:rPr>
              <a:t> </a:t>
            </a:r>
            <a:r>
              <a:rPr lang="es-ES" sz="2800" dirty="0">
                <a:solidFill>
                  <a:schemeClr val="bg2">
                    <a:lumMod val="50000"/>
                  </a:schemeClr>
                </a:solidFill>
                <a:latin typeface="Calibri" panose="020F0502020204030204" pitchFamily="34" charset="0"/>
              </a:rPr>
              <a:t>En el metabolismo lento, salud ósea y piel</a:t>
            </a:r>
            <a:endParaRPr lang="fr-FR" sz="2800" dirty="0">
              <a:solidFill>
                <a:schemeClr val="bg2">
                  <a:lumMod val="50000"/>
                </a:schemeClr>
              </a:solidFill>
              <a:latin typeface="Calibri" panose="020F0502020204030204" pitchFamily="34" charset="0"/>
            </a:endParaRPr>
          </a:p>
        </p:txBody>
      </p:sp>
      <p:sp>
        <p:nvSpPr>
          <p:cNvPr id="25" name="CuadroTexto 24">
            <a:extLst>
              <a:ext uri="{FF2B5EF4-FFF2-40B4-BE49-F238E27FC236}">
                <a16:creationId xmlns:a16="http://schemas.microsoft.com/office/drawing/2014/main" id="{06494E74-8D12-490A-BBEE-8AF7337C460D}"/>
              </a:ext>
            </a:extLst>
          </p:cNvPr>
          <p:cNvSpPr txBox="1"/>
          <p:nvPr/>
        </p:nvSpPr>
        <p:spPr>
          <a:xfrm>
            <a:off x="-1604" y="5895715"/>
            <a:ext cx="6097604" cy="415498"/>
          </a:xfrm>
          <a:prstGeom prst="rect">
            <a:avLst/>
          </a:prstGeom>
          <a:noFill/>
        </p:spPr>
        <p:txBody>
          <a:bodyPr wrap="square">
            <a:spAutoFit/>
          </a:bodyPr>
          <a:lstStyle/>
          <a:p>
            <a:pPr marL="228600" indent="-228600">
              <a:buAutoNum type="arabicPeriod"/>
            </a:pPr>
            <a:r>
              <a:rPr lang="es-ES" sz="1050" dirty="0"/>
              <a:t>Revista de Fitoterapia 2004; 4 (2): PI-PF, 139-147; </a:t>
            </a:r>
            <a:r>
              <a:rPr lang="fr-FR" sz="1050" dirty="0"/>
              <a:t>2. </a:t>
            </a:r>
            <a:r>
              <a:rPr lang="fr-FR" sz="1050" dirty="0" err="1"/>
              <a:t>Lewington</a:t>
            </a:r>
            <a:r>
              <a:rPr lang="fr-FR" sz="1050" dirty="0"/>
              <a:t> S et al., Lancet 2002 ; 360:1903-1913 </a:t>
            </a:r>
          </a:p>
          <a:p>
            <a:pPr marL="228600" indent="-228600">
              <a:buAutoNum type="arabicPeriod"/>
            </a:pPr>
            <a:r>
              <a:rPr lang="fr-FR" sz="1050" dirty="0" err="1"/>
              <a:t>Sánchez</a:t>
            </a:r>
            <a:r>
              <a:rPr lang="fr-FR" sz="1050" dirty="0"/>
              <a:t> A, et al. </a:t>
            </a:r>
            <a:r>
              <a:rPr lang="fr-FR" sz="1050" dirty="0" err="1"/>
              <a:t>Papel</a:t>
            </a:r>
            <a:r>
              <a:rPr lang="fr-FR" sz="1050" dirty="0"/>
              <a:t> </a:t>
            </a:r>
            <a:r>
              <a:rPr lang="fr-FR" sz="1050" dirty="0" err="1"/>
              <a:t>del</a:t>
            </a:r>
            <a:r>
              <a:rPr lang="fr-FR" sz="1050" dirty="0"/>
              <a:t> </a:t>
            </a:r>
            <a:r>
              <a:rPr lang="fr-FR" sz="1050" dirty="0" err="1"/>
              <a:t>calcio</a:t>
            </a:r>
            <a:r>
              <a:rPr lang="fr-FR" sz="1050" dirty="0"/>
              <a:t> y de la </a:t>
            </a:r>
            <a:r>
              <a:rPr lang="fr-FR" sz="1050" dirty="0" err="1"/>
              <a:t>vitamina</a:t>
            </a:r>
            <a:r>
              <a:rPr lang="fr-FR" sz="1050" dirty="0"/>
              <a:t> D en la </a:t>
            </a:r>
            <a:r>
              <a:rPr lang="fr-FR" sz="1050" dirty="0" err="1"/>
              <a:t>salud</a:t>
            </a:r>
            <a:r>
              <a:rPr lang="fr-FR" sz="1050" dirty="0"/>
              <a:t> </a:t>
            </a:r>
            <a:r>
              <a:rPr lang="fr-FR" sz="1050" dirty="0" err="1"/>
              <a:t>ósea</a:t>
            </a:r>
            <a:r>
              <a:rPr lang="fr-FR" sz="1050" dirty="0"/>
              <a:t> (parte I). </a:t>
            </a:r>
            <a:r>
              <a:rPr lang="es-ES" sz="1050" dirty="0" err="1"/>
              <a:t>Reemo</a:t>
            </a:r>
            <a:r>
              <a:rPr lang="es-ES" sz="1050" dirty="0"/>
              <a:t> 2002;11(6):201-17 </a:t>
            </a:r>
          </a:p>
        </p:txBody>
      </p:sp>
      <p:sp>
        <p:nvSpPr>
          <p:cNvPr id="28" name="CuadroTexto 27">
            <a:extLst>
              <a:ext uri="{FF2B5EF4-FFF2-40B4-BE49-F238E27FC236}">
                <a16:creationId xmlns:a16="http://schemas.microsoft.com/office/drawing/2014/main" id="{A7110538-8D9E-41A8-B884-CC3B4D41EF7D}"/>
              </a:ext>
            </a:extLst>
          </p:cNvPr>
          <p:cNvSpPr txBox="1"/>
          <p:nvPr/>
        </p:nvSpPr>
        <p:spPr>
          <a:xfrm>
            <a:off x="2007387" y="4293920"/>
            <a:ext cx="9878090" cy="707886"/>
          </a:xfrm>
          <a:prstGeom prst="rect">
            <a:avLst/>
          </a:prstGeom>
          <a:noFill/>
        </p:spPr>
        <p:txBody>
          <a:bodyPr wrap="square">
            <a:spAutoFit/>
          </a:bodyPr>
          <a:lstStyle/>
          <a:p>
            <a:r>
              <a:rPr lang="es-ES" sz="2000">
                <a:solidFill>
                  <a:schemeClr val="bg2">
                    <a:lumMod val="50000"/>
                  </a:schemeClr>
                </a:solidFill>
                <a:latin typeface="Gotham Book" panose="02000603040000020004"/>
              </a:rPr>
              <a:t>Y con </a:t>
            </a:r>
            <a:r>
              <a:rPr lang="es-ES" sz="2000">
                <a:solidFill>
                  <a:srgbClr val="7030A0"/>
                </a:solidFill>
                <a:latin typeface="Gotham Book" panose="02000603040000020004"/>
              </a:rPr>
              <a:t>Zn</a:t>
            </a:r>
            <a:r>
              <a:rPr lang="es-ES" sz="2000">
                <a:solidFill>
                  <a:schemeClr val="bg2">
                    <a:lumMod val="50000"/>
                  </a:schemeClr>
                </a:solidFill>
                <a:latin typeface="Gotham Book" panose="02000603040000020004"/>
              </a:rPr>
              <a:t>, que refuerza el sistema inmune y contribuye al mantenimiento de un metabolismo normal.  </a:t>
            </a:r>
          </a:p>
        </p:txBody>
      </p:sp>
      <p:grpSp>
        <p:nvGrpSpPr>
          <p:cNvPr id="10" name="Grupo 9">
            <a:extLst>
              <a:ext uri="{FF2B5EF4-FFF2-40B4-BE49-F238E27FC236}">
                <a16:creationId xmlns:a16="http://schemas.microsoft.com/office/drawing/2014/main" id="{07ED5D17-94EE-0A46-92DE-20F368E4D3B0}"/>
              </a:ext>
            </a:extLst>
          </p:cNvPr>
          <p:cNvGrpSpPr/>
          <p:nvPr/>
        </p:nvGrpSpPr>
        <p:grpSpPr>
          <a:xfrm>
            <a:off x="86497" y="0"/>
            <a:ext cx="11928391" cy="6858000"/>
            <a:chOff x="86497" y="0"/>
            <a:chExt cx="11928391" cy="6858000"/>
          </a:xfrm>
        </p:grpSpPr>
        <p:sp>
          <p:nvSpPr>
            <p:cNvPr id="11" name="Rectángulo 10">
              <a:extLst>
                <a:ext uri="{FF2B5EF4-FFF2-40B4-BE49-F238E27FC236}">
                  <a16:creationId xmlns:a16="http://schemas.microsoft.com/office/drawing/2014/main" id="{75C694DF-CA5F-BA44-A5FD-A59687E16C00}"/>
                </a:ext>
              </a:extLst>
            </p:cNvPr>
            <p:cNvSpPr/>
            <p:nvPr/>
          </p:nvSpPr>
          <p:spPr>
            <a:xfrm>
              <a:off x="86497" y="0"/>
              <a:ext cx="2100649"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D79E2576-2320-0B42-BD9D-07D83BD6E092}"/>
                </a:ext>
              </a:extLst>
            </p:cNvPr>
            <p:cNvSpPr/>
            <p:nvPr/>
          </p:nvSpPr>
          <p:spPr>
            <a:xfrm>
              <a:off x="10639168" y="5764427"/>
              <a:ext cx="1375720"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5" name="Picture 2">
            <a:extLst>
              <a:ext uri="{FF2B5EF4-FFF2-40B4-BE49-F238E27FC236}">
                <a16:creationId xmlns:a16="http://schemas.microsoft.com/office/drawing/2014/main" id="{CCB25A8A-08BE-7D45-A473-D808790E106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13709" t="42847" r="40265" b="19854"/>
          <a:stretch/>
        </p:blipFill>
        <p:spPr bwMode="auto">
          <a:xfrm>
            <a:off x="535767" y="2221125"/>
            <a:ext cx="1128932" cy="517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CuadroTexto 17">
            <a:extLst>
              <a:ext uri="{FF2B5EF4-FFF2-40B4-BE49-F238E27FC236}">
                <a16:creationId xmlns:a16="http://schemas.microsoft.com/office/drawing/2014/main" id="{1D86485C-48B3-4140-B27F-BDC40BC29063}"/>
              </a:ext>
            </a:extLst>
          </p:cNvPr>
          <p:cNvSpPr txBox="1"/>
          <p:nvPr/>
        </p:nvSpPr>
        <p:spPr>
          <a:xfrm>
            <a:off x="2729217" y="141803"/>
            <a:ext cx="6544765" cy="584775"/>
          </a:xfrm>
          <a:prstGeom prst="rect">
            <a:avLst/>
          </a:prstGeom>
          <a:noFill/>
        </p:spPr>
        <p:txBody>
          <a:bodyPr wrap="square" rtlCol="0">
            <a:spAutoFit/>
          </a:bodyPr>
          <a:lstStyle/>
          <a:p>
            <a:r>
              <a:rPr lang="es-ES" sz="3200" dirty="0">
                <a:solidFill>
                  <a:srgbClr val="7030A0"/>
                </a:solidFill>
              </a:rPr>
              <a:t>MANEJO INTEGRAL EN MENOPAUSIA </a:t>
            </a:r>
          </a:p>
        </p:txBody>
      </p:sp>
      <p:grpSp>
        <p:nvGrpSpPr>
          <p:cNvPr id="19" name="Grupo 18">
            <a:extLst>
              <a:ext uri="{FF2B5EF4-FFF2-40B4-BE49-F238E27FC236}">
                <a16:creationId xmlns:a16="http://schemas.microsoft.com/office/drawing/2014/main" id="{0FAB0165-4052-4948-B3DB-82738EE74401}"/>
              </a:ext>
            </a:extLst>
          </p:cNvPr>
          <p:cNvGrpSpPr/>
          <p:nvPr/>
        </p:nvGrpSpPr>
        <p:grpSpPr>
          <a:xfrm>
            <a:off x="8754710" y="601248"/>
            <a:ext cx="3260178" cy="584775"/>
            <a:chOff x="8931822" y="604969"/>
            <a:chExt cx="3260178" cy="584775"/>
          </a:xfrm>
        </p:grpSpPr>
        <p:sp>
          <p:nvSpPr>
            <p:cNvPr id="20" name="Rectángulo: esquinas redondeadas 18">
              <a:extLst>
                <a:ext uri="{FF2B5EF4-FFF2-40B4-BE49-F238E27FC236}">
                  <a16:creationId xmlns:a16="http://schemas.microsoft.com/office/drawing/2014/main" id="{57667C9E-D386-5B44-B13A-EE5ADD3BC81D}"/>
                </a:ext>
              </a:extLst>
            </p:cNvPr>
            <p:cNvSpPr/>
            <p:nvPr/>
          </p:nvSpPr>
          <p:spPr>
            <a:xfrm>
              <a:off x="8931822" y="683743"/>
              <a:ext cx="3260178" cy="432827"/>
            </a:xfrm>
            <a:prstGeom prst="roundRect">
              <a:avLst/>
            </a:prstGeom>
            <a:solidFill>
              <a:srgbClr val="EBE1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b="1" dirty="0">
                  <a:solidFill>
                    <a:srgbClr val="7030A0"/>
                  </a:solidFill>
                </a:rPr>
                <a:t> METABOLISMO, HUESO, PIEL</a:t>
              </a:r>
              <a:endParaRPr lang="es-ES" dirty="0">
                <a:solidFill>
                  <a:srgbClr val="7030A0"/>
                </a:solidFill>
              </a:endParaRPr>
            </a:p>
          </p:txBody>
        </p:sp>
        <p:sp>
          <p:nvSpPr>
            <p:cNvPr id="21" name="CuadroTexto 20">
              <a:extLst>
                <a:ext uri="{FF2B5EF4-FFF2-40B4-BE49-F238E27FC236}">
                  <a16:creationId xmlns:a16="http://schemas.microsoft.com/office/drawing/2014/main" id="{9A020692-426B-B948-81CD-4551BFCC4423}"/>
                </a:ext>
              </a:extLst>
            </p:cNvPr>
            <p:cNvSpPr txBox="1"/>
            <p:nvPr/>
          </p:nvSpPr>
          <p:spPr>
            <a:xfrm>
              <a:off x="8931822" y="604969"/>
              <a:ext cx="570494" cy="584775"/>
            </a:xfrm>
            <a:prstGeom prst="rect">
              <a:avLst/>
            </a:prstGeom>
            <a:noFill/>
          </p:spPr>
          <p:txBody>
            <a:bodyPr wrap="square" rtlCol="0">
              <a:spAutoFit/>
            </a:bodyPr>
            <a:lstStyle/>
            <a:p>
              <a:r>
                <a:rPr lang="es-ES" sz="3200" b="1" dirty="0">
                  <a:ln w="10160">
                    <a:solidFill>
                      <a:srgbClr val="692479"/>
                    </a:solidFill>
                    <a:prstDash val="solid"/>
                  </a:ln>
                  <a:solidFill>
                    <a:srgbClr val="FFFFFF"/>
                  </a:solidFill>
                  <a:effectLst>
                    <a:outerShdw blurRad="38100" dist="22860" dir="5400000" algn="tl" rotWithShape="0">
                      <a:srgbClr val="000000">
                        <a:alpha val="30000"/>
                      </a:srgbClr>
                    </a:outerShdw>
                  </a:effectLst>
                </a:rPr>
                <a:t>4 </a:t>
              </a:r>
            </a:p>
          </p:txBody>
        </p:sp>
      </p:grpSp>
    </p:spTree>
    <p:extLst>
      <p:ext uri="{BB962C8B-B14F-4D97-AF65-F5344CB8AC3E}">
        <p14:creationId xmlns:p14="http://schemas.microsoft.com/office/powerpoint/2010/main" val="32623732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o 13">
            <a:extLst>
              <a:ext uri="{FF2B5EF4-FFF2-40B4-BE49-F238E27FC236}">
                <a16:creationId xmlns:a16="http://schemas.microsoft.com/office/drawing/2014/main" id="{A3A9C2AE-5192-4625-9949-33C8AFCF9917}"/>
              </a:ext>
            </a:extLst>
          </p:cNvPr>
          <p:cNvGrpSpPr/>
          <p:nvPr/>
        </p:nvGrpSpPr>
        <p:grpSpPr>
          <a:xfrm>
            <a:off x="388188" y="1897380"/>
            <a:ext cx="5106234" cy="1531620"/>
            <a:chOff x="1337309" y="1668778"/>
            <a:chExt cx="4594860" cy="1531620"/>
          </a:xfrm>
          <a:solidFill>
            <a:schemeClr val="bg1">
              <a:lumMod val="95000"/>
            </a:schemeClr>
          </a:solidFill>
        </p:grpSpPr>
        <p:sp>
          <p:nvSpPr>
            <p:cNvPr id="17" name="Rectángulo: esquinas redondeadas 16">
              <a:extLst>
                <a:ext uri="{FF2B5EF4-FFF2-40B4-BE49-F238E27FC236}">
                  <a16:creationId xmlns:a16="http://schemas.microsoft.com/office/drawing/2014/main" id="{8AC2B0D3-E8BB-43DB-9457-2FD1B62C9440}"/>
                </a:ext>
              </a:extLst>
            </p:cNvPr>
            <p:cNvSpPr/>
            <p:nvPr/>
          </p:nvSpPr>
          <p:spPr>
            <a:xfrm>
              <a:off x="1337309" y="1668778"/>
              <a:ext cx="4594860" cy="1531620"/>
            </a:xfrm>
            <a:prstGeom prst="roundRect">
              <a:avLst/>
            </a:prstGeom>
            <a:grp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schemeClr val="bg1">
                      <a:lumMod val="75000"/>
                    </a:schemeClr>
                  </a:solidFill>
                </a:rPr>
                <a:t>Sofocos DIA y NOCHE: </a:t>
              </a:r>
            </a:p>
            <a:p>
              <a:pPr algn="ctr"/>
              <a:r>
                <a:rPr lang="es-ES" sz="2400" dirty="0">
                  <a:solidFill>
                    <a:schemeClr val="bg1">
                      <a:lumMod val="75000"/>
                    </a:schemeClr>
                  </a:solidFill>
                </a:rPr>
                <a:t>	Sinergia </a:t>
              </a:r>
              <a:r>
                <a:rPr lang="es-ES" sz="2400" dirty="0" err="1">
                  <a:solidFill>
                    <a:schemeClr val="bg1">
                      <a:lumMod val="75000"/>
                    </a:schemeClr>
                  </a:solidFill>
                </a:rPr>
                <a:t>Luprenol</a:t>
              </a:r>
              <a:r>
                <a:rPr lang="es-ES" sz="2400" dirty="0">
                  <a:solidFill>
                    <a:schemeClr val="bg1">
                      <a:lumMod val="75000"/>
                    </a:schemeClr>
                  </a:solidFill>
                </a:rPr>
                <a:t>® 	</a:t>
              </a:r>
            </a:p>
            <a:p>
              <a:pPr algn="ctr"/>
              <a:r>
                <a:rPr lang="es-ES" sz="2400" dirty="0">
                  <a:solidFill>
                    <a:schemeClr val="bg1">
                      <a:lumMod val="75000"/>
                    </a:schemeClr>
                  </a:solidFill>
                </a:rPr>
                <a:t>+ </a:t>
              </a:r>
              <a:r>
                <a:rPr lang="es-ES" sz="2400" dirty="0" err="1">
                  <a:solidFill>
                    <a:schemeClr val="bg1">
                      <a:lumMod val="75000"/>
                    </a:schemeClr>
                  </a:solidFill>
                </a:rPr>
                <a:t>Cimicifuga</a:t>
              </a:r>
              <a:r>
                <a:rPr lang="es-ES" sz="2400" dirty="0">
                  <a:solidFill>
                    <a:schemeClr val="bg1">
                      <a:lumMod val="75000"/>
                    </a:schemeClr>
                  </a:solidFill>
                </a:rPr>
                <a:t> racemosa</a:t>
              </a:r>
            </a:p>
          </p:txBody>
        </p:sp>
        <p:pic>
          <p:nvPicPr>
            <p:cNvPr id="18" name="Imagen 17">
              <a:extLst>
                <a:ext uri="{FF2B5EF4-FFF2-40B4-BE49-F238E27FC236}">
                  <a16:creationId xmlns:a16="http://schemas.microsoft.com/office/drawing/2014/main" id="{184B095E-C8B0-4DB3-B33D-9F81FBB389D1}"/>
                </a:ext>
              </a:extLst>
            </p:cNvPr>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1431057" y="2004212"/>
              <a:ext cx="767009" cy="860755"/>
            </a:xfrm>
            <a:prstGeom prst="rect">
              <a:avLst/>
            </a:prstGeom>
            <a:grpFill/>
          </p:spPr>
        </p:pic>
      </p:grpSp>
      <p:grpSp>
        <p:nvGrpSpPr>
          <p:cNvPr id="19" name="Grupo 18">
            <a:extLst>
              <a:ext uri="{FF2B5EF4-FFF2-40B4-BE49-F238E27FC236}">
                <a16:creationId xmlns:a16="http://schemas.microsoft.com/office/drawing/2014/main" id="{DF14AEC0-2524-4D9C-A283-48AA56DBC993}"/>
              </a:ext>
            </a:extLst>
          </p:cNvPr>
          <p:cNvGrpSpPr/>
          <p:nvPr/>
        </p:nvGrpSpPr>
        <p:grpSpPr>
          <a:xfrm>
            <a:off x="6704786" y="1897380"/>
            <a:ext cx="5106234" cy="1531620"/>
            <a:chOff x="6259832" y="1668779"/>
            <a:chExt cx="5106234" cy="1531620"/>
          </a:xfrm>
          <a:solidFill>
            <a:schemeClr val="bg1">
              <a:lumMod val="95000"/>
            </a:schemeClr>
          </a:solidFill>
        </p:grpSpPr>
        <p:sp>
          <p:nvSpPr>
            <p:cNvPr id="20" name="Rectángulo: esquinas redondeadas 19">
              <a:extLst>
                <a:ext uri="{FF2B5EF4-FFF2-40B4-BE49-F238E27FC236}">
                  <a16:creationId xmlns:a16="http://schemas.microsoft.com/office/drawing/2014/main" id="{88E64766-9372-42BF-A80F-1641B26677FE}"/>
                </a:ext>
              </a:extLst>
            </p:cNvPr>
            <p:cNvSpPr/>
            <p:nvPr/>
          </p:nvSpPr>
          <p:spPr>
            <a:xfrm>
              <a:off x="6259832" y="1668779"/>
              <a:ext cx="5106234" cy="1531620"/>
            </a:xfrm>
            <a:prstGeom prst="roundRect">
              <a:avLst/>
            </a:prstGeom>
            <a:grp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schemeClr val="bg2">
                      <a:lumMod val="90000"/>
                    </a:schemeClr>
                  </a:solidFill>
                </a:rPr>
                <a:t>	</a:t>
              </a:r>
              <a:r>
                <a:rPr lang="es-ES" sz="2400" b="1" dirty="0">
                  <a:solidFill>
                    <a:schemeClr val="bg1">
                      <a:lumMod val="75000"/>
                    </a:schemeClr>
                  </a:solidFill>
                </a:rPr>
                <a:t>Reposo nocturno:</a:t>
              </a:r>
            </a:p>
            <a:p>
              <a:pPr algn="ctr"/>
              <a:r>
                <a:rPr lang="es-ES" sz="2400" b="1">
                  <a:solidFill>
                    <a:schemeClr val="bg1">
                      <a:lumMod val="75000"/>
                    </a:schemeClr>
                  </a:solidFill>
                </a:rPr>
                <a:t>	   </a:t>
              </a:r>
              <a:r>
                <a:rPr lang="es-ES" sz="2400">
                  <a:solidFill>
                    <a:schemeClr val="bg1">
                      <a:lumMod val="75000"/>
                    </a:schemeClr>
                  </a:solidFill>
                </a:rPr>
                <a:t>sofocos</a:t>
              </a:r>
              <a:r>
                <a:rPr lang="es-ES" sz="2400" dirty="0">
                  <a:solidFill>
                    <a:schemeClr val="bg1">
                      <a:lumMod val="75000"/>
                    </a:schemeClr>
                  </a:solidFill>
                </a:rPr>
                <a:t>, insomnio, ansiedad</a:t>
              </a:r>
            </a:p>
          </p:txBody>
        </p:sp>
        <p:pic>
          <p:nvPicPr>
            <p:cNvPr id="21" name="Imagen 20">
              <a:extLst>
                <a:ext uri="{FF2B5EF4-FFF2-40B4-BE49-F238E27FC236}">
                  <a16:creationId xmlns:a16="http://schemas.microsoft.com/office/drawing/2014/main" id="{47C7A2FB-2F93-4256-B122-A2C7EF47BDD5}"/>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6486142" y="2001081"/>
              <a:ext cx="860755" cy="860755"/>
            </a:xfrm>
            <a:prstGeom prst="rect">
              <a:avLst/>
            </a:prstGeom>
            <a:grpFill/>
          </p:spPr>
        </p:pic>
      </p:grpSp>
      <p:grpSp>
        <p:nvGrpSpPr>
          <p:cNvPr id="22" name="Grupo 21">
            <a:extLst>
              <a:ext uri="{FF2B5EF4-FFF2-40B4-BE49-F238E27FC236}">
                <a16:creationId xmlns:a16="http://schemas.microsoft.com/office/drawing/2014/main" id="{36421BE1-8D86-45E8-B5B5-6EB2A3AB6D9E}"/>
              </a:ext>
            </a:extLst>
          </p:cNvPr>
          <p:cNvGrpSpPr/>
          <p:nvPr/>
        </p:nvGrpSpPr>
        <p:grpSpPr>
          <a:xfrm>
            <a:off x="388188" y="3776993"/>
            <a:ext cx="5138392" cy="1531620"/>
            <a:chOff x="793778" y="3429001"/>
            <a:chExt cx="5138392" cy="1531620"/>
          </a:xfrm>
          <a:solidFill>
            <a:schemeClr val="bg1">
              <a:lumMod val="95000"/>
            </a:schemeClr>
          </a:solidFill>
        </p:grpSpPr>
        <p:sp>
          <p:nvSpPr>
            <p:cNvPr id="23" name="Rectángulo: esquinas redondeadas 22">
              <a:extLst>
                <a:ext uri="{FF2B5EF4-FFF2-40B4-BE49-F238E27FC236}">
                  <a16:creationId xmlns:a16="http://schemas.microsoft.com/office/drawing/2014/main" id="{0653327D-88FF-4007-8466-6E4084BBE5FD}"/>
                </a:ext>
              </a:extLst>
            </p:cNvPr>
            <p:cNvSpPr/>
            <p:nvPr/>
          </p:nvSpPr>
          <p:spPr>
            <a:xfrm>
              <a:off x="793778" y="3429001"/>
              <a:ext cx="5138392" cy="1531620"/>
            </a:xfrm>
            <a:prstGeom prst="roundRect">
              <a:avLst/>
            </a:prstGeom>
            <a:grp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schemeClr val="bg1">
                      <a:lumMod val="75000"/>
                    </a:schemeClr>
                  </a:solidFill>
                </a:rPr>
                <a:t>DIA y NOCHE: 	</a:t>
              </a:r>
            </a:p>
            <a:p>
              <a:pPr algn="ctr"/>
              <a:r>
                <a:rPr lang="es-ES" sz="2000" b="1" dirty="0">
                  <a:solidFill>
                    <a:schemeClr val="bg1">
                      <a:lumMod val="75000"/>
                    </a:schemeClr>
                  </a:solidFill>
                </a:rPr>
                <a:t>	Metabolismo lento, </a:t>
              </a:r>
              <a:r>
                <a:rPr lang="es-ES" sz="2000" dirty="0">
                  <a:solidFill>
                    <a:schemeClr val="bg1">
                      <a:lumMod val="75000"/>
                    </a:schemeClr>
                  </a:solidFill>
                </a:rPr>
                <a:t>prevención de 	</a:t>
              </a:r>
              <a:r>
                <a:rPr lang="es-ES" sz="2000" b="1" dirty="0">
                  <a:solidFill>
                    <a:schemeClr val="bg1">
                      <a:lumMod val="75000"/>
                    </a:schemeClr>
                  </a:solidFill>
                </a:rPr>
                <a:t>osteoporosis </a:t>
              </a:r>
              <a:r>
                <a:rPr lang="es-ES" sz="2000" dirty="0">
                  <a:solidFill>
                    <a:schemeClr val="bg1">
                      <a:lumMod val="75000"/>
                    </a:schemeClr>
                  </a:solidFill>
                </a:rPr>
                <a:t>y envejecimiento </a:t>
              </a:r>
              <a:r>
                <a:rPr lang="es-ES" sz="2000" b="1" dirty="0">
                  <a:solidFill>
                    <a:schemeClr val="bg1">
                      <a:lumMod val="75000"/>
                    </a:schemeClr>
                  </a:solidFill>
                </a:rPr>
                <a:t>piel</a:t>
              </a:r>
            </a:p>
          </p:txBody>
        </p:sp>
        <p:pic>
          <p:nvPicPr>
            <p:cNvPr id="24" name="Imagen 23">
              <a:extLst>
                <a:ext uri="{FF2B5EF4-FFF2-40B4-BE49-F238E27FC236}">
                  <a16:creationId xmlns:a16="http://schemas.microsoft.com/office/drawing/2014/main" id="{E7FF9517-D17A-4BE3-900A-7BE01D82E22F}"/>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893766" y="3764433"/>
              <a:ext cx="860755" cy="860755"/>
            </a:xfrm>
            <a:prstGeom prst="rect">
              <a:avLst/>
            </a:prstGeom>
            <a:grpFill/>
          </p:spPr>
        </p:pic>
      </p:grpSp>
      <p:grpSp>
        <p:nvGrpSpPr>
          <p:cNvPr id="25" name="Grupo 24">
            <a:extLst>
              <a:ext uri="{FF2B5EF4-FFF2-40B4-BE49-F238E27FC236}">
                <a16:creationId xmlns:a16="http://schemas.microsoft.com/office/drawing/2014/main" id="{784AAD55-F0F1-45C3-A05F-FF346ABFF3B6}"/>
              </a:ext>
            </a:extLst>
          </p:cNvPr>
          <p:cNvGrpSpPr/>
          <p:nvPr/>
        </p:nvGrpSpPr>
        <p:grpSpPr>
          <a:xfrm>
            <a:off x="6704786" y="3701519"/>
            <a:ext cx="5138392" cy="1531620"/>
            <a:chOff x="6259832" y="3429000"/>
            <a:chExt cx="5138392" cy="1531620"/>
          </a:xfrm>
        </p:grpSpPr>
        <p:sp>
          <p:nvSpPr>
            <p:cNvPr id="26" name="Rectángulo: esquinas redondeadas 25">
              <a:extLst>
                <a:ext uri="{FF2B5EF4-FFF2-40B4-BE49-F238E27FC236}">
                  <a16:creationId xmlns:a16="http://schemas.microsoft.com/office/drawing/2014/main" id="{2B9933FB-6572-4046-9F73-221E2F3E7FD7}"/>
                </a:ext>
              </a:extLst>
            </p:cNvPr>
            <p:cNvSpPr/>
            <p:nvPr/>
          </p:nvSpPr>
          <p:spPr>
            <a:xfrm>
              <a:off x="6259832" y="3429000"/>
              <a:ext cx="5138392" cy="1531620"/>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schemeClr val="accent4">
                      <a:lumMod val="75000"/>
                    </a:schemeClr>
                  </a:solidFill>
                </a:rPr>
                <a:t>	    Energía, vitalidad y deseo sexual</a:t>
              </a:r>
              <a:endParaRPr lang="es-ES" sz="2400" dirty="0">
                <a:solidFill>
                  <a:schemeClr val="accent4">
                    <a:lumMod val="75000"/>
                  </a:schemeClr>
                </a:solidFill>
              </a:endParaRPr>
            </a:p>
          </p:txBody>
        </p:sp>
        <p:pic>
          <p:nvPicPr>
            <p:cNvPr id="27" name="Imagen 26">
              <a:extLst>
                <a:ext uri="{FF2B5EF4-FFF2-40B4-BE49-F238E27FC236}">
                  <a16:creationId xmlns:a16="http://schemas.microsoft.com/office/drawing/2014/main" id="{112887D7-B470-430B-BCEB-AA5D8DF4476D}"/>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6486142" y="3764431"/>
              <a:ext cx="860755" cy="860755"/>
            </a:xfrm>
            <a:prstGeom prst="rect">
              <a:avLst/>
            </a:prstGeom>
            <a:noFill/>
          </p:spPr>
        </p:pic>
      </p:grpSp>
      <p:pic>
        <p:nvPicPr>
          <p:cNvPr id="28" name="Imagen 27" descr="Diagrama&#10;&#10;Descripción generada automáticamente">
            <a:extLst>
              <a:ext uri="{FF2B5EF4-FFF2-40B4-BE49-F238E27FC236}">
                <a16:creationId xmlns:a16="http://schemas.microsoft.com/office/drawing/2014/main" id="{397E8ABF-03FF-4303-9C0A-0D1EC63B78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051833" flipV="1">
            <a:off x="4792020" y="2150644"/>
            <a:ext cx="2411142" cy="2327794"/>
          </a:xfrm>
          <a:prstGeom prst="rect">
            <a:avLst/>
          </a:prstGeom>
        </p:spPr>
      </p:pic>
      <p:grpSp>
        <p:nvGrpSpPr>
          <p:cNvPr id="16" name="Grupo 15">
            <a:extLst>
              <a:ext uri="{FF2B5EF4-FFF2-40B4-BE49-F238E27FC236}">
                <a16:creationId xmlns:a16="http://schemas.microsoft.com/office/drawing/2014/main" id="{8594C57A-7C2E-5745-9876-91BB7974321C}"/>
              </a:ext>
            </a:extLst>
          </p:cNvPr>
          <p:cNvGrpSpPr/>
          <p:nvPr/>
        </p:nvGrpSpPr>
        <p:grpSpPr>
          <a:xfrm>
            <a:off x="86497" y="0"/>
            <a:ext cx="11928391" cy="6858000"/>
            <a:chOff x="86497" y="0"/>
            <a:chExt cx="11928391" cy="6858000"/>
          </a:xfrm>
        </p:grpSpPr>
        <p:sp>
          <p:nvSpPr>
            <p:cNvPr id="29" name="Rectángulo 28">
              <a:extLst>
                <a:ext uri="{FF2B5EF4-FFF2-40B4-BE49-F238E27FC236}">
                  <a16:creationId xmlns:a16="http://schemas.microsoft.com/office/drawing/2014/main" id="{CF0DECA3-8EEB-484E-8A10-1DF9C5D105EF}"/>
                </a:ext>
              </a:extLst>
            </p:cNvPr>
            <p:cNvSpPr/>
            <p:nvPr/>
          </p:nvSpPr>
          <p:spPr>
            <a:xfrm>
              <a:off x="86497" y="0"/>
              <a:ext cx="2100649"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ángulo 29">
              <a:extLst>
                <a:ext uri="{FF2B5EF4-FFF2-40B4-BE49-F238E27FC236}">
                  <a16:creationId xmlns:a16="http://schemas.microsoft.com/office/drawing/2014/main" id="{E40B267E-6457-3640-8DB2-357886423A49}"/>
                </a:ext>
              </a:extLst>
            </p:cNvPr>
            <p:cNvSpPr/>
            <p:nvPr/>
          </p:nvSpPr>
          <p:spPr>
            <a:xfrm>
              <a:off x="10639168" y="5764427"/>
              <a:ext cx="1375720"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31" name="CuadroTexto 30">
            <a:extLst>
              <a:ext uri="{FF2B5EF4-FFF2-40B4-BE49-F238E27FC236}">
                <a16:creationId xmlns:a16="http://schemas.microsoft.com/office/drawing/2014/main" id="{29F75750-318C-E146-9295-8F4B1152C390}"/>
              </a:ext>
            </a:extLst>
          </p:cNvPr>
          <p:cNvSpPr txBox="1"/>
          <p:nvPr/>
        </p:nvSpPr>
        <p:spPr>
          <a:xfrm>
            <a:off x="2729217" y="141803"/>
            <a:ext cx="6544765" cy="584775"/>
          </a:xfrm>
          <a:prstGeom prst="rect">
            <a:avLst/>
          </a:prstGeom>
          <a:noFill/>
        </p:spPr>
        <p:txBody>
          <a:bodyPr wrap="square" rtlCol="0">
            <a:spAutoFit/>
          </a:bodyPr>
          <a:lstStyle/>
          <a:p>
            <a:r>
              <a:rPr lang="es-ES" sz="3200" dirty="0">
                <a:solidFill>
                  <a:srgbClr val="7030A0"/>
                </a:solidFill>
              </a:rPr>
              <a:t>MANEJO INTEGRAL EN MENOPAUSIA </a:t>
            </a:r>
          </a:p>
        </p:txBody>
      </p:sp>
    </p:spTree>
    <p:extLst>
      <p:ext uri="{BB962C8B-B14F-4D97-AF65-F5344CB8AC3E}">
        <p14:creationId xmlns:p14="http://schemas.microsoft.com/office/powerpoint/2010/main" val="705248756"/>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9404CC64-BDB1-5A4F-BB91-5A4B8998D55A}"/>
              </a:ext>
            </a:extLst>
          </p:cNvPr>
          <p:cNvGrpSpPr/>
          <p:nvPr/>
        </p:nvGrpSpPr>
        <p:grpSpPr>
          <a:xfrm>
            <a:off x="1050324" y="991384"/>
            <a:ext cx="10711714" cy="1935077"/>
            <a:chOff x="1050324" y="1366911"/>
            <a:chExt cx="10711714" cy="1935077"/>
          </a:xfrm>
        </p:grpSpPr>
        <p:sp>
          <p:nvSpPr>
            <p:cNvPr id="2" name="CuadroTexto 1">
              <a:extLst>
                <a:ext uri="{FF2B5EF4-FFF2-40B4-BE49-F238E27FC236}">
                  <a16:creationId xmlns:a16="http://schemas.microsoft.com/office/drawing/2014/main" id="{9994717F-E38C-476E-9894-8C44DB7104C6}"/>
                </a:ext>
              </a:extLst>
            </p:cNvPr>
            <p:cNvSpPr txBox="1"/>
            <p:nvPr/>
          </p:nvSpPr>
          <p:spPr>
            <a:xfrm>
              <a:off x="7701375" y="2994211"/>
              <a:ext cx="4060663" cy="307777"/>
            </a:xfrm>
            <a:prstGeom prst="rect">
              <a:avLst/>
            </a:prstGeom>
            <a:noFill/>
          </p:spPr>
          <p:txBody>
            <a:bodyPr wrap="none" rtlCol="0">
              <a:spAutoFit/>
            </a:bodyPr>
            <a:lstStyle/>
            <a:p>
              <a:r>
                <a:rPr lang="es-ES" sz="1400">
                  <a:solidFill>
                    <a:schemeClr val="bg2">
                      <a:lumMod val="50000"/>
                    </a:schemeClr>
                  </a:solidFill>
                </a:rPr>
                <a:t>Según datos de la AEEM, publicado en IM Farmacias. </a:t>
              </a:r>
            </a:p>
          </p:txBody>
        </p:sp>
        <p:grpSp>
          <p:nvGrpSpPr>
            <p:cNvPr id="10" name="Grupo 9">
              <a:extLst>
                <a:ext uri="{FF2B5EF4-FFF2-40B4-BE49-F238E27FC236}">
                  <a16:creationId xmlns:a16="http://schemas.microsoft.com/office/drawing/2014/main" id="{50CAC75B-90A3-634F-AF34-C74BF7DA766B}"/>
                </a:ext>
              </a:extLst>
            </p:cNvPr>
            <p:cNvGrpSpPr/>
            <p:nvPr/>
          </p:nvGrpSpPr>
          <p:grpSpPr>
            <a:xfrm>
              <a:off x="1050324" y="1366911"/>
              <a:ext cx="10610018" cy="1627300"/>
              <a:chOff x="1050324" y="1366911"/>
              <a:chExt cx="10610018" cy="1627300"/>
            </a:xfrm>
          </p:grpSpPr>
          <p:pic>
            <p:nvPicPr>
              <p:cNvPr id="4" name="Imagen 3">
                <a:extLst>
                  <a:ext uri="{FF2B5EF4-FFF2-40B4-BE49-F238E27FC236}">
                    <a16:creationId xmlns:a16="http://schemas.microsoft.com/office/drawing/2014/main" id="{93AED52F-6C72-4919-AF00-3C421490FA1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25500"/>
              <a:stretch/>
            </p:blipFill>
            <p:spPr>
              <a:xfrm>
                <a:off x="3627119" y="1366911"/>
                <a:ext cx="8033223" cy="1627300"/>
              </a:xfrm>
              <a:prstGeom prst="rect">
                <a:avLst/>
              </a:prstGeom>
              <a:ln>
                <a:noFill/>
              </a:ln>
              <a:effectLst>
                <a:outerShdw blurRad="292100" dist="139700" dir="2700000" algn="tl" rotWithShape="0">
                  <a:srgbClr val="333333">
                    <a:alpha val="65000"/>
                  </a:srgbClr>
                </a:outerShdw>
              </a:effectLst>
            </p:spPr>
          </p:pic>
          <p:sp>
            <p:nvSpPr>
              <p:cNvPr id="5" name="Rectángulo 4">
                <a:extLst>
                  <a:ext uri="{FF2B5EF4-FFF2-40B4-BE49-F238E27FC236}">
                    <a16:creationId xmlns:a16="http://schemas.microsoft.com/office/drawing/2014/main" id="{C5C335BA-ACB9-4122-BD13-CE8066DB1892}"/>
                  </a:ext>
                </a:extLst>
              </p:cNvPr>
              <p:cNvSpPr/>
              <p:nvPr/>
            </p:nvSpPr>
            <p:spPr>
              <a:xfrm>
                <a:off x="1050324" y="1557514"/>
                <a:ext cx="2788024" cy="1246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
        <p:nvSpPr>
          <p:cNvPr id="8" name="Rectángulo 7">
            <a:extLst>
              <a:ext uri="{FF2B5EF4-FFF2-40B4-BE49-F238E27FC236}">
                <a16:creationId xmlns:a16="http://schemas.microsoft.com/office/drawing/2014/main" id="{2789482D-24F6-A14A-A9B3-952683E21513}"/>
              </a:ext>
            </a:extLst>
          </p:cNvPr>
          <p:cNvSpPr/>
          <p:nvPr/>
        </p:nvSpPr>
        <p:spPr>
          <a:xfrm>
            <a:off x="0" y="-28533"/>
            <a:ext cx="2100649"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a16="http://schemas.microsoft.com/office/drawing/2014/main" id="{8214E2B1-461A-834A-BBBA-F0DCCD6B73D4}"/>
              </a:ext>
            </a:extLst>
          </p:cNvPr>
          <p:cNvSpPr/>
          <p:nvPr/>
        </p:nvSpPr>
        <p:spPr>
          <a:xfrm>
            <a:off x="10639168" y="5764427"/>
            <a:ext cx="1375720"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CuadroTexto 11">
            <a:extLst>
              <a:ext uri="{FF2B5EF4-FFF2-40B4-BE49-F238E27FC236}">
                <a16:creationId xmlns:a16="http://schemas.microsoft.com/office/drawing/2014/main" id="{7953BE43-3A49-7746-A900-478E579CE847}"/>
              </a:ext>
            </a:extLst>
          </p:cNvPr>
          <p:cNvSpPr txBox="1"/>
          <p:nvPr/>
        </p:nvSpPr>
        <p:spPr>
          <a:xfrm>
            <a:off x="1363248" y="3429000"/>
            <a:ext cx="10226040" cy="2241511"/>
          </a:xfrm>
          <a:prstGeom prst="rect">
            <a:avLst/>
          </a:prstGeom>
          <a:noFill/>
        </p:spPr>
        <p:txBody>
          <a:bodyPr wrap="square" rtlCol="0">
            <a:spAutoFit/>
          </a:bodyPr>
          <a:lstStyle/>
          <a:p>
            <a:pPr algn="ctr">
              <a:lnSpc>
                <a:spcPct val="150000"/>
              </a:lnSpc>
            </a:pPr>
            <a:r>
              <a:rPr lang="es-ES" sz="2000" b="1" dirty="0"/>
              <a:t>NO  DEBEMOS  PERMITIR QUE NINGUNA DE NUESTRAS PACIENTES QUE PRESENTEN SINTOMATOLOGÍA </a:t>
            </a:r>
          </a:p>
          <a:p>
            <a:pPr algn="ctr">
              <a:lnSpc>
                <a:spcPct val="150000"/>
              </a:lnSpc>
            </a:pPr>
            <a:r>
              <a:rPr lang="es-ES" sz="2800" b="1" dirty="0">
                <a:solidFill>
                  <a:srgbClr val="692479"/>
                </a:solidFill>
              </a:rPr>
              <a:t>NO RECIBAN TRATAMIENTO</a:t>
            </a:r>
          </a:p>
          <a:p>
            <a:pPr algn="ctr">
              <a:lnSpc>
                <a:spcPct val="150000"/>
              </a:lnSpc>
            </a:pPr>
            <a:r>
              <a:rPr lang="es-ES" sz="2800" b="1" dirty="0"/>
              <a:t>DISPONEMOS de MULTIPLES ESTRATEGIAS</a:t>
            </a:r>
          </a:p>
        </p:txBody>
      </p:sp>
      <p:grpSp>
        <p:nvGrpSpPr>
          <p:cNvPr id="13" name="Grupo 12">
            <a:extLst>
              <a:ext uri="{FF2B5EF4-FFF2-40B4-BE49-F238E27FC236}">
                <a16:creationId xmlns:a16="http://schemas.microsoft.com/office/drawing/2014/main" id="{90FFA91F-B7C4-E54B-BA84-BEA11A1D8FEE}"/>
              </a:ext>
            </a:extLst>
          </p:cNvPr>
          <p:cNvGrpSpPr/>
          <p:nvPr/>
        </p:nvGrpSpPr>
        <p:grpSpPr>
          <a:xfrm>
            <a:off x="944710" y="1181987"/>
            <a:ext cx="2788024" cy="1246094"/>
            <a:chOff x="4572000" y="4751294"/>
            <a:chExt cx="2788024" cy="1246094"/>
          </a:xfrm>
        </p:grpSpPr>
        <p:pic>
          <p:nvPicPr>
            <p:cNvPr id="14" name="Imagen 13">
              <a:extLst>
                <a:ext uri="{FF2B5EF4-FFF2-40B4-BE49-F238E27FC236}">
                  <a16:creationId xmlns:a16="http://schemas.microsoft.com/office/drawing/2014/main" id="{B9785902-C98F-9943-B307-D1F5534C1FC7}"/>
                </a:ext>
              </a:extLst>
            </p:cNvPr>
            <p:cNvPicPr>
              <a:picLocks noChangeAspect="1"/>
            </p:cNvPicPr>
            <p:nvPr/>
          </p:nvPicPr>
          <p:blipFill>
            <a:blip r:embed="rId4">
              <a:clrChange>
                <a:clrFrom>
                  <a:srgbClr val="000000"/>
                </a:clrFrom>
                <a:clrTo>
                  <a:srgbClr val="000000">
                    <a:alpha val="0"/>
                  </a:srgbClr>
                </a:clrTo>
              </a:clrChange>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4884924" y="4831416"/>
              <a:ext cx="2162175" cy="1085850"/>
            </a:xfrm>
            <a:prstGeom prst="rect">
              <a:avLst/>
            </a:prstGeom>
            <a:ln>
              <a:noFill/>
            </a:ln>
          </p:spPr>
        </p:pic>
        <p:sp>
          <p:nvSpPr>
            <p:cNvPr id="15" name="Rectángulo 14">
              <a:extLst>
                <a:ext uri="{FF2B5EF4-FFF2-40B4-BE49-F238E27FC236}">
                  <a16:creationId xmlns:a16="http://schemas.microsoft.com/office/drawing/2014/main" id="{27CA9116-F72D-3D48-95CE-A72D45256C60}"/>
                </a:ext>
              </a:extLst>
            </p:cNvPr>
            <p:cNvSpPr/>
            <p:nvPr/>
          </p:nvSpPr>
          <p:spPr>
            <a:xfrm>
              <a:off x="4572000" y="4751294"/>
              <a:ext cx="2788024" cy="1246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88980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B3904D83-25EF-4982-B61E-4D9EC6967FF2}"/>
              </a:ext>
            </a:extLst>
          </p:cNvPr>
          <p:cNvPicPr>
            <a:picLocks noChangeAspect="1"/>
          </p:cNvPicPr>
          <p:nvPr/>
        </p:nvPicPr>
        <p:blipFill rotWithShape="1">
          <a:blip r:embed="rId2"/>
          <a:srcRect l="12708" t="-811" r="10158" b="90599"/>
          <a:stretch/>
        </p:blipFill>
        <p:spPr>
          <a:xfrm>
            <a:off x="3844119" y="1026150"/>
            <a:ext cx="4582376" cy="541553"/>
          </a:xfrm>
          <a:prstGeom prst="rect">
            <a:avLst/>
          </a:prstGeom>
        </p:spPr>
      </p:pic>
      <p:sp>
        <p:nvSpPr>
          <p:cNvPr id="40" name="Espace réservé du contenu 2">
            <a:extLst>
              <a:ext uri="{FF2B5EF4-FFF2-40B4-BE49-F238E27FC236}">
                <a16:creationId xmlns:a16="http://schemas.microsoft.com/office/drawing/2014/main" id="{5C59A1FF-246A-4FFA-BF93-DE7350CE5A4A}"/>
              </a:ext>
            </a:extLst>
          </p:cNvPr>
          <p:cNvSpPr txBox="1">
            <a:spLocks/>
          </p:cNvSpPr>
          <p:nvPr/>
        </p:nvSpPr>
        <p:spPr>
          <a:xfrm>
            <a:off x="6578855" y="2723471"/>
            <a:ext cx="5058041" cy="45796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20000"/>
              </a:lnSpc>
            </a:pPr>
            <a:r>
              <a:rPr lang="fr-FR" sz="2000" i="1" dirty="0">
                <a:solidFill>
                  <a:srgbClr val="7030A0"/>
                </a:solidFill>
                <a:latin typeface="Gotham Book" panose="02000603040000020004" pitchFamily="2" charset="0"/>
              </a:rPr>
              <a:t>Trigonella </a:t>
            </a:r>
            <a:r>
              <a:rPr lang="fr-FR" sz="2000" i="1" dirty="0" err="1">
                <a:solidFill>
                  <a:srgbClr val="7030A0"/>
                </a:solidFill>
                <a:latin typeface="Gotham Book" panose="02000603040000020004" pitchFamily="2" charset="0"/>
              </a:rPr>
              <a:t>foenum-graecum</a:t>
            </a:r>
            <a:endParaRPr lang="fr-FR" sz="2000" i="1" dirty="0">
              <a:solidFill>
                <a:srgbClr val="7030A0"/>
              </a:solidFill>
              <a:latin typeface="Gotham Book" panose="02000603040000020004" pitchFamily="2" charset="0"/>
            </a:endParaRPr>
          </a:p>
          <a:p>
            <a:pPr algn="r">
              <a:lnSpc>
                <a:spcPct val="120000"/>
              </a:lnSpc>
            </a:pPr>
            <a:r>
              <a:rPr lang="fr-FR" sz="2000" i="1" dirty="0">
                <a:solidFill>
                  <a:srgbClr val="7030A0"/>
                </a:solidFill>
                <a:latin typeface="Gotham Book" panose="02000603040000020004" pitchFamily="2" charset="0"/>
              </a:rPr>
              <a:t>Humulus </a:t>
            </a:r>
            <a:r>
              <a:rPr lang="fr-FR" sz="2000" i="1" dirty="0" err="1">
                <a:solidFill>
                  <a:srgbClr val="7030A0"/>
                </a:solidFill>
                <a:latin typeface="Gotham Book" panose="02000603040000020004" pitchFamily="2" charset="0"/>
              </a:rPr>
              <a:t>lupulus</a:t>
            </a:r>
            <a:r>
              <a:rPr lang="fr-FR" sz="2000" i="1" dirty="0">
                <a:solidFill>
                  <a:srgbClr val="7030A0"/>
                </a:solidFill>
                <a:latin typeface="Gotham Book" panose="02000603040000020004" pitchFamily="2" charset="0"/>
              </a:rPr>
              <a:t> L.</a:t>
            </a:r>
          </a:p>
          <a:p>
            <a:pPr algn="r">
              <a:lnSpc>
                <a:spcPct val="120000"/>
              </a:lnSpc>
            </a:pPr>
            <a:r>
              <a:rPr lang="fr-FR" sz="2000" i="1" dirty="0" err="1">
                <a:solidFill>
                  <a:srgbClr val="7030A0"/>
                </a:solidFill>
                <a:latin typeface="Gotham Book" panose="02000603040000020004" pitchFamily="2" charset="0"/>
              </a:rPr>
              <a:t>Cimicifuga</a:t>
            </a:r>
            <a:r>
              <a:rPr lang="fr-FR" sz="2000" i="1" dirty="0">
                <a:solidFill>
                  <a:srgbClr val="7030A0"/>
                </a:solidFill>
                <a:latin typeface="Gotham Book" panose="02000603040000020004" pitchFamily="2" charset="0"/>
              </a:rPr>
              <a:t> </a:t>
            </a:r>
            <a:r>
              <a:rPr lang="fr-FR" sz="2000" i="1" dirty="0" err="1">
                <a:solidFill>
                  <a:srgbClr val="7030A0"/>
                </a:solidFill>
                <a:latin typeface="Gotham Book" panose="02000603040000020004" pitchFamily="2" charset="0"/>
              </a:rPr>
              <a:t>racemosa</a:t>
            </a:r>
            <a:endParaRPr lang="fr-FR" sz="2000" i="1" dirty="0">
              <a:solidFill>
                <a:srgbClr val="7030A0"/>
              </a:solidFill>
              <a:latin typeface="Gotham Book" panose="02000603040000020004" pitchFamily="2" charset="0"/>
            </a:endParaRPr>
          </a:p>
          <a:p>
            <a:pPr algn="r">
              <a:lnSpc>
                <a:spcPct val="120000"/>
              </a:lnSpc>
            </a:pPr>
            <a:r>
              <a:rPr lang="fr-FR" sz="2000" dirty="0" err="1">
                <a:solidFill>
                  <a:srgbClr val="7030A0"/>
                </a:solidFill>
                <a:latin typeface="Gotham Book" panose="02000603040000020004" pitchFamily="2" charset="0"/>
              </a:rPr>
              <a:t>Hidroxitirosol</a:t>
            </a:r>
            <a:endParaRPr lang="fr-FR" sz="2000" dirty="0">
              <a:solidFill>
                <a:srgbClr val="7030A0"/>
              </a:solidFill>
              <a:latin typeface="Gotham Book" panose="02000603040000020004" pitchFamily="2" charset="0"/>
            </a:endParaRPr>
          </a:p>
          <a:p>
            <a:pPr algn="r">
              <a:lnSpc>
                <a:spcPct val="120000"/>
              </a:lnSpc>
            </a:pPr>
            <a:r>
              <a:rPr lang="fr-FR" sz="2000" dirty="0" err="1">
                <a:solidFill>
                  <a:srgbClr val="7030A0"/>
                </a:solidFill>
                <a:latin typeface="Gotham Book" panose="02000603040000020004" pitchFamily="2" charset="0"/>
              </a:rPr>
              <a:t>Melatonina</a:t>
            </a:r>
            <a:endParaRPr lang="fr-FR" sz="2000" dirty="0">
              <a:solidFill>
                <a:srgbClr val="7030A0"/>
              </a:solidFill>
              <a:latin typeface="Gotham Book" panose="02000603040000020004" pitchFamily="2" charset="0"/>
            </a:endParaRPr>
          </a:p>
          <a:p>
            <a:pPr algn="r">
              <a:lnSpc>
                <a:spcPct val="120000"/>
              </a:lnSpc>
            </a:pPr>
            <a:r>
              <a:rPr lang="fr-FR" sz="2000" dirty="0">
                <a:solidFill>
                  <a:srgbClr val="7030A0"/>
                </a:solidFill>
                <a:latin typeface="Gotham Book" panose="02000603040000020004" pitchFamily="2" charset="0"/>
              </a:rPr>
              <a:t>Vitamina B6</a:t>
            </a:r>
          </a:p>
          <a:p>
            <a:pPr algn="r">
              <a:lnSpc>
                <a:spcPct val="120000"/>
              </a:lnSpc>
            </a:pPr>
            <a:r>
              <a:rPr lang="fr-FR" sz="2000" dirty="0">
                <a:solidFill>
                  <a:srgbClr val="7030A0"/>
                </a:solidFill>
                <a:latin typeface="Gotham Book" panose="02000603040000020004" pitchFamily="2" charset="0"/>
              </a:rPr>
              <a:t>Zinc</a:t>
            </a:r>
            <a:endParaRPr lang="fr-FR" sz="2000" dirty="0">
              <a:solidFill>
                <a:schemeClr val="accent4">
                  <a:lumMod val="75000"/>
                </a:schemeClr>
              </a:solidFill>
              <a:latin typeface="Gotham Book" panose="02000603040000020004" pitchFamily="2" charset="0"/>
            </a:endParaRPr>
          </a:p>
          <a:p>
            <a:pPr algn="r"/>
            <a:endParaRPr lang="fr-FR" sz="2000" dirty="0">
              <a:solidFill>
                <a:schemeClr val="bg2">
                  <a:lumMod val="50000"/>
                </a:schemeClr>
              </a:solidFill>
              <a:latin typeface="Gotham Book" panose="02000603040000020004" pitchFamily="2" charset="0"/>
            </a:endParaRPr>
          </a:p>
          <a:p>
            <a:pPr marL="0" indent="0" algn="r">
              <a:buFont typeface="Arial" panose="020B0604020202020204" pitchFamily="34" charset="0"/>
              <a:buNone/>
            </a:pPr>
            <a:endParaRPr lang="fr-FR" sz="2000" dirty="0">
              <a:solidFill>
                <a:schemeClr val="bg2">
                  <a:lumMod val="50000"/>
                </a:schemeClr>
              </a:solidFill>
              <a:latin typeface="Gotham Book" panose="02000603040000020004" pitchFamily="2" charset="0"/>
            </a:endParaRPr>
          </a:p>
        </p:txBody>
      </p:sp>
      <p:pic>
        <p:nvPicPr>
          <p:cNvPr id="8" name="Imagen 7">
            <a:extLst>
              <a:ext uri="{FF2B5EF4-FFF2-40B4-BE49-F238E27FC236}">
                <a16:creationId xmlns:a16="http://schemas.microsoft.com/office/drawing/2014/main" id="{E5711ABD-5A1D-4CE2-9EB1-709D7E1E0D3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7795" r="6741" b="23006"/>
          <a:stretch/>
        </p:blipFill>
        <p:spPr>
          <a:xfrm>
            <a:off x="9903830" y="1077586"/>
            <a:ext cx="1581150" cy="1562101"/>
          </a:xfrm>
          <a:prstGeom prst="ellipse">
            <a:avLst/>
          </a:prstGeom>
          <a:ln>
            <a:noFill/>
          </a:ln>
          <a:effectLst>
            <a:softEdge rad="112500"/>
          </a:effectLst>
        </p:spPr>
      </p:pic>
      <p:pic>
        <p:nvPicPr>
          <p:cNvPr id="10" name="Imagen 9">
            <a:extLst>
              <a:ext uri="{FF2B5EF4-FFF2-40B4-BE49-F238E27FC236}">
                <a16:creationId xmlns:a16="http://schemas.microsoft.com/office/drawing/2014/main" id="{2FE35AEF-408D-42BD-AB8D-7D92893ADC0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813369" y="1161371"/>
            <a:ext cx="1581150" cy="1562100"/>
          </a:xfrm>
          <a:prstGeom prst="ellipse">
            <a:avLst/>
          </a:prstGeom>
          <a:ln>
            <a:noFill/>
          </a:ln>
          <a:effectLst>
            <a:softEdge rad="112500"/>
          </a:effectLst>
        </p:spPr>
      </p:pic>
      <p:sp>
        <p:nvSpPr>
          <p:cNvPr id="39" name="Espace réservé du contenu 2">
            <a:extLst>
              <a:ext uri="{FF2B5EF4-FFF2-40B4-BE49-F238E27FC236}">
                <a16:creationId xmlns:a16="http://schemas.microsoft.com/office/drawing/2014/main" id="{2C4E5777-7C0E-46D9-A9B2-80D3A5BC8ADA}"/>
              </a:ext>
            </a:extLst>
          </p:cNvPr>
          <p:cNvSpPr>
            <a:spLocks noGrp="1"/>
          </p:cNvSpPr>
          <p:nvPr>
            <p:ph idx="1"/>
          </p:nvPr>
        </p:nvSpPr>
        <p:spPr>
          <a:xfrm>
            <a:off x="436240" y="2723471"/>
            <a:ext cx="5058041" cy="4579657"/>
          </a:xfrm>
        </p:spPr>
        <p:txBody>
          <a:bodyPr>
            <a:normAutofit/>
          </a:bodyPr>
          <a:lstStyle/>
          <a:p>
            <a:pPr>
              <a:lnSpc>
                <a:spcPct val="100000"/>
              </a:lnSpc>
            </a:pPr>
            <a:r>
              <a:rPr lang="fr-FR" sz="1800" i="1" dirty="0">
                <a:solidFill>
                  <a:schemeClr val="accent4">
                    <a:lumMod val="75000"/>
                  </a:schemeClr>
                </a:solidFill>
                <a:latin typeface="Gotham Book" panose="02000603040000020004" pitchFamily="2" charset="0"/>
              </a:rPr>
              <a:t>Trigonella </a:t>
            </a:r>
            <a:r>
              <a:rPr lang="fr-FR" sz="1800" i="1" dirty="0" err="1">
                <a:solidFill>
                  <a:schemeClr val="accent4">
                    <a:lumMod val="75000"/>
                  </a:schemeClr>
                </a:solidFill>
                <a:latin typeface="Gotham Book" panose="02000603040000020004" pitchFamily="2" charset="0"/>
              </a:rPr>
              <a:t>foenum-graecum</a:t>
            </a:r>
            <a:endParaRPr lang="fr-FR" sz="1800" i="1" dirty="0">
              <a:solidFill>
                <a:schemeClr val="accent4">
                  <a:lumMod val="75000"/>
                </a:schemeClr>
              </a:solidFill>
              <a:latin typeface="Gotham Book" panose="02000603040000020004" pitchFamily="2" charset="0"/>
            </a:endParaRPr>
          </a:p>
          <a:p>
            <a:pPr>
              <a:lnSpc>
                <a:spcPct val="100000"/>
              </a:lnSpc>
            </a:pPr>
            <a:r>
              <a:rPr lang="fr-FR" sz="1800" dirty="0" err="1">
                <a:solidFill>
                  <a:schemeClr val="accent4">
                    <a:lumMod val="75000"/>
                  </a:schemeClr>
                </a:solidFill>
                <a:latin typeface="Gotham Book" panose="02000603040000020004" pitchFamily="2" charset="0"/>
                <a:sym typeface="Wingdings" panose="05000000000000000000" pitchFamily="2" charset="2"/>
              </a:rPr>
              <a:t>Damiana</a:t>
            </a:r>
            <a:endParaRPr lang="fr-FR" sz="1800" dirty="0">
              <a:solidFill>
                <a:schemeClr val="accent4">
                  <a:lumMod val="75000"/>
                </a:schemeClr>
              </a:solidFill>
              <a:latin typeface="Gotham Book" panose="02000603040000020004" pitchFamily="2" charset="0"/>
              <a:sym typeface="Wingdings" panose="05000000000000000000" pitchFamily="2" charset="2"/>
            </a:endParaRPr>
          </a:p>
          <a:p>
            <a:pPr>
              <a:lnSpc>
                <a:spcPct val="100000"/>
              </a:lnSpc>
            </a:pPr>
            <a:r>
              <a:rPr lang="fr-FR" sz="1800" i="1" dirty="0" err="1">
                <a:solidFill>
                  <a:schemeClr val="accent4">
                    <a:lumMod val="75000"/>
                  </a:schemeClr>
                </a:solidFill>
                <a:latin typeface="Gotham Book" panose="02000603040000020004" pitchFamily="2" charset="0"/>
              </a:rPr>
              <a:t>Tribulus</a:t>
            </a:r>
            <a:r>
              <a:rPr lang="fr-FR" sz="1800" i="1" dirty="0">
                <a:solidFill>
                  <a:schemeClr val="accent4">
                    <a:lumMod val="75000"/>
                  </a:schemeClr>
                </a:solidFill>
                <a:latin typeface="Gotham Book" panose="02000603040000020004" pitchFamily="2" charset="0"/>
              </a:rPr>
              <a:t> </a:t>
            </a:r>
            <a:r>
              <a:rPr lang="fr-FR" sz="1800" i="1" dirty="0" err="1">
                <a:solidFill>
                  <a:schemeClr val="accent4">
                    <a:lumMod val="75000"/>
                  </a:schemeClr>
                </a:solidFill>
                <a:latin typeface="Gotham Book" panose="02000603040000020004" pitchFamily="2" charset="0"/>
              </a:rPr>
              <a:t>terrestris</a:t>
            </a:r>
            <a:endParaRPr lang="fr-FR" sz="1800" i="1" dirty="0">
              <a:solidFill>
                <a:schemeClr val="accent4">
                  <a:lumMod val="75000"/>
                </a:schemeClr>
              </a:solidFill>
              <a:latin typeface="Gotham Book" panose="02000603040000020004" pitchFamily="2" charset="0"/>
            </a:endParaRPr>
          </a:p>
          <a:p>
            <a:pPr>
              <a:lnSpc>
                <a:spcPct val="100000"/>
              </a:lnSpc>
            </a:pPr>
            <a:r>
              <a:rPr lang="fr-FR" sz="1800" dirty="0" err="1">
                <a:solidFill>
                  <a:schemeClr val="accent4">
                    <a:lumMod val="75000"/>
                  </a:schemeClr>
                </a:solidFill>
                <a:latin typeface="Gotham Book" panose="02000603040000020004" pitchFamily="2" charset="0"/>
              </a:rPr>
              <a:t>Fitosomas</a:t>
            </a:r>
            <a:r>
              <a:rPr lang="fr-FR" sz="1800" dirty="0">
                <a:solidFill>
                  <a:schemeClr val="accent4">
                    <a:lumMod val="75000"/>
                  </a:schemeClr>
                </a:solidFill>
                <a:latin typeface="Gotham Book" panose="02000603040000020004" pitchFamily="2" charset="0"/>
              </a:rPr>
              <a:t> de </a:t>
            </a:r>
            <a:r>
              <a:rPr lang="fr-FR" sz="1800" i="1" dirty="0">
                <a:solidFill>
                  <a:schemeClr val="accent4">
                    <a:lumMod val="75000"/>
                  </a:schemeClr>
                </a:solidFill>
                <a:latin typeface="Gotham Book" panose="02000603040000020004" pitchFamily="2" charset="0"/>
              </a:rPr>
              <a:t>Ginkgo biloba</a:t>
            </a:r>
          </a:p>
          <a:p>
            <a:pPr>
              <a:lnSpc>
                <a:spcPct val="100000"/>
              </a:lnSpc>
            </a:pPr>
            <a:r>
              <a:rPr lang="fr-FR" sz="1800" dirty="0">
                <a:solidFill>
                  <a:schemeClr val="accent4">
                    <a:lumMod val="75000"/>
                  </a:schemeClr>
                </a:solidFill>
                <a:latin typeface="Gotham Book" panose="02000603040000020004" pitchFamily="2" charset="0"/>
              </a:rPr>
              <a:t>Vitamina B3</a:t>
            </a:r>
          </a:p>
          <a:p>
            <a:pPr>
              <a:lnSpc>
                <a:spcPct val="100000"/>
              </a:lnSpc>
            </a:pPr>
            <a:r>
              <a:rPr lang="fr-FR" sz="1800" dirty="0">
                <a:solidFill>
                  <a:schemeClr val="accent4">
                    <a:lumMod val="75000"/>
                  </a:schemeClr>
                </a:solidFill>
                <a:latin typeface="Gotham Book" panose="02000603040000020004" pitchFamily="2" charset="0"/>
              </a:rPr>
              <a:t>Vitamina B2</a:t>
            </a:r>
          </a:p>
          <a:p>
            <a:pPr>
              <a:lnSpc>
                <a:spcPct val="100000"/>
              </a:lnSpc>
            </a:pPr>
            <a:r>
              <a:rPr lang="fr-FR" sz="1800" dirty="0">
                <a:solidFill>
                  <a:schemeClr val="accent4">
                    <a:lumMod val="75000"/>
                  </a:schemeClr>
                </a:solidFill>
                <a:latin typeface="Gotham Book" panose="02000603040000020004" pitchFamily="2" charset="0"/>
              </a:rPr>
              <a:t>Vitamina B1</a:t>
            </a:r>
          </a:p>
          <a:p>
            <a:pPr>
              <a:lnSpc>
                <a:spcPct val="100000"/>
              </a:lnSpc>
            </a:pPr>
            <a:r>
              <a:rPr lang="fr-FR" sz="1800" dirty="0" err="1">
                <a:solidFill>
                  <a:schemeClr val="accent4">
                    <a:lumMod val="75000"/>
                  </a:schemeClr>
                </a:solidFill>
                <a:latin typeface="Gotham Book" panose="02000603040000020004" pitchFamily="2" charset="0"/>
              </a:rPr>
              <a:t>Selenio</a:t>
            </a:r>
            <a:endParaRPr lang="fr-FR" sz="1800" dirty="0">
              <a:solidFill>
                <a:schemeClr val="accent4">
                  <a:lumMod val="75000"/>
                </a:schemeClr>
              </a:solidFill>
              <a:latin typeface="Gotham Book" panose="02000603040000020004" pitchFamily="2" charset="0"/>
            </a:endParaRPr>
          </a:p>
          <a:p>
            <a:pPr>
              <a:lnSpc>
                <a:spcPct val="100000"/>
              </a:lnSpc>
            </a:pPr>
            <a:r>
              <a:rPr lang="fr-FR" sz="1800" dirty="0" err="1">
                <a:solidFill>
                  <a:schemeClr val="accent4">
                    <a:lumMod val="75000"/>
                  </a:schemeClr>
                </a:solidFill>
                <a:latin typeface="Gotham Book" panose="02000603040000020004" pitchFamily="2" charset="0"/>
              </a:rPr>
              <a:t>Hidroxitirosol</a:t>
            </a:r>
            <a:endParaRPr lang="fr-FR" sz="1800" dirty="0">
              <a:solidFill>
                <a:schemeClr val="accent4">
                  <a:lumMod val="75000"/>
                </a:schemeClr>
              </a:solidFill>
              <a:latin typeface="Gotham Book" panose="02000603040000020004" pitchFamily="2" charset="0"/>
            </a:endParaRPr>
          </a:p>
          <a:p>
            <a:pPr>
              <a:lnSpc>
                <a:spcPct val="100000"/>
              </a:lnSpc>
            </a:pPr>
            <a:r>
              <a:rPr lang="fr-FR" sz="1800" dirty="0">
                <a:solidFill>
                  <a:schemeClr val="accent4">
                    <a:lumMod val="75000"/>
                  </a:schemeClr>
                </a:solidFill>
                <a:latin typeface="Gotham Book" panose="02000603040000020004" pitchFamily="2" charset="0"/>
              </a:rPr>
              <a:t>Vitamina D3</a:t>
            </a:r>
            <a:endParaRPr lang="fr-FR" sz="2400" dirty="0">
              <a:solidFill>
                <a:schemeClr val="bg2">
                  <a:lumMod val="50000"/>
                </a:schemeClr>
              </a:solidFill>
              <a:latin typeface="Gotham Book" panose="02000603040000020004" pitchFamily="2" charset="0"/>
            </a:endParaRPr>
          </a:p>
          <a:p>
            <a:pPr marL="0" indent="0">
              <a:buNone/>
            </a:pPr>
            <a:endParaRPr lang="fr-FR" sz="2400" dirty="0">
              <a:solidFill>
                <a:schemeClr val="bg2">
                  <a:lumMod val="50000"/>
                </a:schemeClr>
              </a:solidFill>
              <a:latin typeface="Gotham Book" panose="02000603040000020004" pitchFamily="2" charset="0"/>
            </a:endParaRPr>
          </a:p>
        </p:txBody>
      </p:sp>
      <p:grpSp>
        <p:nvGrpSpPr>
          <p:cNvPr id="17" name="Grupo 16">
            <a:extLst>
              <a:ext uri="{FF2B5EF4-FFF2-40B4-BE49-F238E27FC236}">
                <a16:creationId xmlns:a16="http://schemas.microsoft.com/office/drawing/2014/main" id="{E8AC1FBD-376E-4EE3-8401-2C5A0D488414}"/>
              </a:ext>
            </a:extLst>
          </p:cNvPr>
          <p:cNvGrpSpPr/>
          <p:nvPr/>
        </p:nvGrpSpPr>
        <p:grpSpPr>
          <a:xfrm>
            <a:off x="2808251" y="4904833"/>
            <a:ext cx="2584019" cy="1206166"/>
            <a:chOff x="2844555" y="5240055"/>
            <a:chExt cx="2584019" cy="1206166"/>
          </a:xfrm>
        </p:grpSpPr>
        <p:sp>
          <p:nvSpPr>
            <p:cNvPr id="9" name="Rectángulo 8">
              <a:extLst>
                <a:ext uri="{FF2B5EF4-FFF2-40B4-BE49-F238E27FC236}">
                  <a16:creationId xmlns:a16="http://schemas.microsoft.com/office/drawing/2014/main" id="{D9F10FC4-BE84-4A9C-936D-BB6BBF6A446B}"/>
                </a:ext>
              </a:extLst>
            </p:cNvPr>
            <p:cNvSpPr/>
            <p:nvPr/>
          </p:nvSpPr>
          <p:spPr>
            <a:xfrm>
              <a:off x="2844555" y="5240055"/>
              <a:ext cx="1297559" cy="1201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F1B60446-C60A-4C82-9038-574ACFE66C18}"/>
                </a:ext>
              </a:extLst>
            </p:cNvPr>
            <p:cNvSpPr/>
            <p:nvPr/>
          </p:nvSpPr>
          <p:spPr>
            <a:xfrm>
              <a:off x="4035159" y="6051176"/>
              <a:ext cx="743981" cy="39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1FB04F11-B313-4759-823C-40187F0A01E5}"/>
                </a:ext>
              </a:extLst>
            </p:cNvPr>
            <p:cNvSpPr/>
            <p:nvPr/>
          </p:nvSpPr>
          <p:spPr>
            <a:xfrm>
              <a:off x="4616824" y="6134961"/>
              <a:ext cx="439567" cy="306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338A1822-B789-44D1-B324-307DB0751935}"/>
                </a:ext>
              </a:extLst>
            </p:cNvPr>
            <p:cNvSpPr/>
            <p:nvPr/>
          </p:nvSpPr>
          <p:spPr>
            <a:xfrm>
              <a:off x="4989007" y="6320118"/>
              <a:ext cx="439567" cy="126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3" name="Imagen 2" descr="Diagrama&#10;&#10;Descripción generada automáticamente">
            <a:extLst>
              <a:ext uri="{FF2B5EF4-FFF2-40B4-BE49-F238E27FC236}">
                <a16:creationId xmlns:a16="http://schemas.microsoft.com/office/drawing/2014/main" id="{EDD5E49D-AF4D-42DD-A79A-11F316DE65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24642" y="1656899"/>
            <a:ext cx="4525245" cy="4449319"/>
          </a:xfrm>
          <a:prstGeom prst="rect">
            <a:avLst/>
          </a:prstGeom>
        </p:spPr>
      </p:pic>
      <p:pic>
        <p:nvPicPr>
          <p:cNvPr id="4" name="Imagen 3">
            <a:extLst>
              <a:ext uri="{FF2B5EF4-FFF2-40B4-BE49-F238E27FC236}">
                <a16:creationId xmlns:a16="http://schemas.microsoft.com/office/drawing/2014/main" id="{438877C3-2984-411F-86CD-3AA1485D87A8}"/>
              </a:ext>
            </a:extLst>
          </p:cNvPr>
          <p:cNvPicPr>
            <a:picLocks noChangeAspect="1"/>
          </p:cNvPicPr>
          <p:nvPr/>
        </p:nvPicPr>
        <p:blipFill rotWithShape="1">
          <a:blip r:embed="rId8"/>
          <a:srcRect t="7784" r="84927" b="63062"/>
          <a:stretch/>
        </p:blipFill>
        <p:spPr>
          <a:xfrm>
            <a:off x="3485735" y="1800254"/>
            <a:ext cx="737386" cy="1201385"/>
          </a:xfrm>
          <a:prstGeom prst="rect">
            <a:avLst/>
          </a:prstGeom>
        </p:spPr>
      </p:pic>
      <p:sp>
        <p:nvSpPr>
          <p:cNvPr id="18" name="CuadroTexto 17">
            <a:extLst>
              <a:ext uri="{FF2B5EF4-FFF2-40B4-BE49-F238E27FC236}">
                <a16:creationId xmlns:a16="http://schemas.microsoft.com/office/drawing/2014/main" id="{695151C2-62FE-914D-8E72-0C9F03507502}"/>
              </a:ext>
            </a:extLst>
          </p:cNvPr>
          <p:cNvSpPr txBox="1"/>
          <p:nvPr/>
        </p:nvSpPr>
        <p:spPr>
          <a:xfrm>
            <a:off x="2643134" y="229518"/>
            <a:ext cx="7871441" cy="646331"/>
          </a:xfrm>
          <a:prstGeom prst="rect">
            <a:avLst/>
          </a:prstGeom>
          <a:noFill/>
        </p:spPr>
        <p:txBody>
          <a:bodyPr wrap="square" rtlCol="0">
            <a:spAutoFit/>
          </a:bodyPr>
          <a:lstStyle/>
          <a:p>
            <a:r>
              <a:rPr lang="es-ES" sz="3600" dirty="0">
                <a:solidFill>
                  <a:srgbClr val="8F4898"/>
                </a:solidFill>
              </a:rPr>
              <a:t>MANEJO INTEGRAL EN MENOPAUSIA </a:t>
            </a:r>
          </a:p>
        </p:txBody>
      </p:sp>
      <p:sp>
        <p:nvSpPr>
          <p:cNvPr id="16" name="Rectángulo 15">
            <a:extLst>
              <a:ext uri="{FF2B5EF4-FFF2-40B4-BE49-F238E27FC236}">
                <a16:creationId xmlns:a16="http://schemas.microsoft.com/office/drawing/2014/main" id="{3613C668-5C3E-BF4F-A41B-4B14AB5CDE14}"/>
              </a:ext>
            </a:extLst>
          </p:cNvPr>
          <p:cNvSpPr/>
          <p:nvPr/>
        </p:nvSpPr>
        <p:spPr>
          <a:xfrm>
            <a:off x="0" y="0"/>
            <a:ext cx="2100649"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0967227A-CA3A-D042-B154-B5D2E0777486}"/>
              </a:ext>
            </a:extLst>
          </p:cNvPr>
          <p:cNvSpPr/>
          <p:nvPr/>
        </p:nvSpPr>
        <p:spPr>
          <a:xfrm>
            <a:off x="10638724" y="6011171"/>
            <a:ext cx="1375720" cy="846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6372356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F23FE356-D98D-40D5-93EB-60F3797A3E97}"/>
              </a:ext>
            </a:extLst>
          </p:cNvPr>
          <p:cNvSpPr txBox="1"/>
          <p:nvPr/>
        </p:nvSpPr>
        <p:spPr>
          <a:xfrm>
            <a:off x="4173788" y="2070718"/>
            <a:ext cx="6730443" cy="707886"/>
          </a:xfrm>
          <a:prstGeom prst="rect">
            <a:avLst/>
          </a:prstGeom>
          <a:noFill/>
        </p:spPr>
        <p:txBody>
          <a:bodyPr wrap="square">
            <a:spAutoFit/>
          </a:bodyPr>
          <a:lstStyle/>
          <a:p>
            <a:pPr lvl="0"/>
            <a:r>
              <a:rPr lang="es-ES" sz="2000" b="0" dirty="0" err="1">
                <a:solidFill>
                  <a:srgbClr val="692479"/>
                </a:solidFill>
                <a:latin typeface="Gotham Book" panose="02000603040000020004"/>
              </a:rPr>
              <a:t>Libicare</a:t>
            </a:r>
            <a:r>
              <a:rPr lang="es-ES" sz="2000" b="0" dirty="0">
                <a:solidFill>
                  <a:srgbClr val="692479"/>
                </a:solidFill>
                <a:latin typeface="Gotham Book" panose="02000603040000020004"/>
              </a:rPr>
              <a:t> Meno te ayuda al manejo de </a:t>
            </a:r>
            <a:r>
              <a:rPr lang="es-ES" sz="2000" b="1" u="sng" dirty="0">
                <a:solidFill>
                  <a:srgbClr val="692479"/>
                </a:solidFill>
                <a:latin typeface="Gotham Book" panose="02000603040000020004"/>
              </a:rPr>
              <a:t>todos </a:t>
            </a:r>
            <a:r>
              <a:rPr lang="es-ES" sz="2000" b="0" dirty="0">
                <a:solidFill>
                  <a:srgbClr val="692479"/>
                </a:solidFill>
                <a:latin typeface="Gotham Book" panose="02000603040000020004"/>
              </a:rPr>
              <a:t>los signos y los síntomas de la menopausia, durante las </a:t>
            </a:r>
            <a:r>
              <a:rPr lang="es-ES" sz="2000" b="1" u="sng" dirty="0">
                <a:solidFill>
                  <a:srgbClr val="692479"/>
                </a:solidFill>
                <a:latin typeface="Gotham Book" panose="02000603040000020004"/>
              </a:rPr>
              <a:t>24 horas del día.</a:t>
            </a:r>
          </a:p>
        </p:txBody>
      </p:sp>
      <p:sp>
        <p:nvSpPr>
          <p:cNvPr id="9" name="Rectángulo: esquinas redondeadas 8">
            <a:extLst>
              <a:ext uri="{FF2B5EF4-FFF2-40B4-BE49-F238E27FC236}">
                <a16:creationId xmlns:a16="http://schemas.microsoft.com/office/drawing/2014/main" id="{8C358D8C-E4DE-4300-9081-FCB88D3265DF}"/>
              </a:ext>
            </a:extLst>
          </p:cNvPr>
          <p:cNvSpPr/>
          <p:nvPr/>
        </p:nvSpPr>
        <p:spPr>
          <a:xfrm>
            <a:off x="8159130" y="3029043"/>
            <a:ext cx="2799723" cy="2388358"/>
          </a:xfrm>
          <a:prstGeom prst="round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accent4">
                    <a:lumMod val="75000"/>
                  </a:schemeClr>
                </a:solidFill>
                <a:latin typeface="Calibri" panose="020F0502020204030204" pitchFamily="34" charset="0"/>
              </a:rPr>
              <a:t>Ingredientes de origen natural, 100% libre de hormonas.</a:t>
            </a:r>
          </a:p>
        </p:txBody>
      </p:sp>
      <p:sp>
        <p:nvSpPr>
          <p:cNvPr id="10" name="Rectángulo: esquinas redondeadas 9">
            <a:extLst>
              <a:ext uri="{FF2B5EF4-FFF2-40B4-BE49-F238E27FC236}">
                <a16:creationId xmlns:a16="http://schemas.microsoft.com/office/drawing/2014/main" id="{1C05FBF1-C32F-4166-BFB2-E50E7042EC97}"/>
              </a:ext>
            </a:extLst>
          </p:cNvPr>
          <p:cNvSpPr/>
          <p:nvPr/>
        </p:nvSpPr>
        <p:spPr>
          <a:xfrm>
            <a:off x="4201985" y="3012669"/>
            <a:ext cx="3757984" cy="2388358"/>
          </a:xfrm>
          <a:prstGeom prst="round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accent4">
                    <a:lumMod val="75000"/>
                  </a:schemeClr>
                </a:solidFill>
                <a:latin typeface="Calibri" panose="020F0502020204030204" pitchFamily="34" charset="0"/>
              </a:rPr>
              <a:t>Ayuda a afrontar los síntomas que más preocupan: SOFOCOS, SUDORACIÓN NOCTURNA, FALTA DE VITALIDAD Y ANSIEDAD, INSOMNIO, DESEO SEXUAL ,RIESGO CARDIOVASCULAR</a:t>
            </a:r>
          </a:p>
        </p:txBody>
      </p:sp>
      <p:pic>
        <p:nvPicPr>
          <p:cNvPr id="4" name="Imagen 3" descr="Texto&#10;&#10;Descripción generada automáticamente">
            <a:extLst>
              <a:ext uri="{FF2B5EF4-FFF2-40B4-BE49-F238E27FC236}">
                <a16:creationId xmlns:a16="http://schemas.microsoft.com/office/drawing/2014/main" id="{F1674104-1149-41E4-A43E-D09FEAE9BD1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76858" y="1331654"/>
            <a:ext cx="4445237" cy="5310764"/>
          </a:xfrm>
          <a:prstGeom prst="rect">
            <a:avLst/>
          </a:prstGeom>
        </p:spPr>
      </p:pic>
      <p:pic>
        <p:nvPicPr>
          <p:cNvPr id="7" name="Imagen 6" descr="Logotipo&#10;&#10;Descripción generada automáticamente">
            <a:extLst>
              <a:ext uri="{FF2B5EF4-FFF2-40B4-BE49-F238E27FC236}">
                <a16:creationId xmlns:a16="http://schemas.microsoft.com/office/drawing/2014/main" id="{CBB208E8-FD0D-4B3C-9F7F-666C0878A98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9842945" y="270368"/>
            <a:ext cx="2122572" cy="2122572"/>
          </a:xfrm>
          <a:prstGeom prst="rect">
            <a:avLst/>
          </a:prstGeom>
        </p:spPr>
      </p:pic>
      <p:grpSp>
        <p:nvGrpSpPr>
          <p:cNvPr id="8" name="Grupo 7">
            <a:extLst>
              <a:ext uri="{FF2B5EF4-FFF2-40B4-BE49-F238E27FC236}">
                <a16:creationId xmlns:a16="http://schemas.microsoft.com/office/drawing/2014/main" id="{82D9EB89-F04C-6643-A51A-B431378C8650}"/>
              </a:ext>
            </a:extLst>
          </p:cNvPr>
          <p:cNvGrpSpPr/>
          <p:nvPr/>
        </p:nvGrpSpPr>
        <p:grpSpPr>
          <a:xfrm>
            <a:off x="86497" y="0"/>
            <a:ext cx="11928391" cy="6858000"/>
            <a:chOff x="86497" y="0"/>
            <a:chExt cx="11928391" cy="6858000"/>
          </a:xfrm>
        </p:grpSpPr>
        <p:sp>
          <p:nvSpPr>
            <p:cNvPr id="11" name="Rectángulo 10">
              <a:extLst>
                <a:ext uri="{FF2B5EF4-FFF2-40B4-BE49-F238E27FC236}">
                  <a16:creationId xmlns:a16="http://schemas.microsoft.com/office/drawing/2014/main" id="{BB7F0D87-D64A-5444-9BCD-0053390384D9}"/>
                </a:ext>
              </a:extLst>
            </p:cNvPr>
            <p:cNvSpPr/>
            <p:nvPr/>
          </p:nvSpPr>
          <p:spPr>
            <a:xfrm>
              <a:off x="86497" y="0"/>
              <a:ext cx="2100649"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6117E661-99B1-C744-8C80-2CD0764BA6FC}"/>
                </a:ext>
              </a:extLst>
            </p:cNvPr>
            <p:cNvSpPr/>
            <p:nvPr/>
          </p:nvSpPr>
          <p:spPr>
            <a:xfrm>
              <a:off x="10639168" y="5764427"/>
              <a:ext cx="1375720"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4" name="CuadroTexto 13">
            <a:extLst>
              <a:ext uri="{FF2B5EF4-FFF2-40B4-BE49-F238E27FC236}">
                <a16:creationId xmlns:a16="http://schemas.microsoft.com/office/drawing/2014/main" id="{4029A2A9-4499-524E-983C-8E5659FC44B0}"/>
              </a:ext>
            </a:extLst>
          </p:cNvPr>
          <p:cNvSpPr txBox="1"/>
          <p:nvPr/>
        </p:nvSpPr>
        <p:spPr>
          <a:xfrm>
            <a:off x="2833112" y="817604"/>
            <a:ext cx="6544765" cy="584775"/>
          </a:xfrm>
          <a:prstGeom prst="rect">
            <a:avLst/>
          </a:prstGeom>
          <a:noFill/>
        </p:spPr>
        <p:txBody>
          <a:bodyPr wrap="square" rtlCol="0">
            <a:spAutoFit/>
          </a:bodyPr>
          <a:lstStyle/>
          <a:p>
            <a:r>
              <a:rPr lang="es-ES" sz="3200" dirty="0">
                <a:solidFill>
                  <a:srgbClr val="7030A0"/>
                </a:solidFill>
              </a:rPr>
              <a:t>MANEJO INTEGRAL EN MENOPAUSIA </a:t>
            </a:r>
          </a:p>
        </p:txBody>
      </p:sp>
    </p:spTree>
    <p:extLst>
      <p:ext uri="{BB962C8B-B14F-4D97-AF65-F5344CB8AC3E}">
        <p14:creationId xmlns:p14="http://schemas.microsoft.com/office/powerpoint/2010/main" val="39816180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80BCC60-F6AD-461F-AB24-F078DDAB2C41}"/>
              </a:ext>
            </a:extLst>
          </p:cNvPr>
          <p:cNvSpPr txBox="1"/>
          <p:nvPr/>
        </p:nvSpPr>
        <p:spPr>
          <a:xfrm>
            <a:off x="4565505" y="1747242"/>
            <a:ext cx="3413114" cy="2154436"/>
          </a:xfrm>
          <a:prstGeom prst="rect">
            <a:avLst/>
          </a:prstGeom>
          <a:noFill/>
        </p:spPr>
        <p:txBody>
          <a:bodyPr wrap="none" rtlCol="0">
            <a:spAutoFit/>
          </a:bodyPr>
          <a:lstStyle/>
          <a:p>
            <a:pPr algn="ctr"/>
            <a:r>
              <a:rPr lang="es-ES" sz="8000" dirty="0">
                <a:solidFill>
                  <a:srgbClr val="B09636"/>
                </a:solidFill>
                <a:latin typeface="Calibri" panose="020F0502020204030204" pitchFamily="34" charset="0"/>
              </a:rPr>
              <a:t>Gra</a:t>
            </a:r>
            <a:r>
              <a:rPr lang="es-ES" sz="8000" dirty="0">
                <a:solidFill>
                  <a:srgbClr val="7030A0"/>
                </a:solidFill>
                <a:latin typeface="Calibri" panose="020F0502020204030204" pitchFamily="34" charset="0"/>
              </a:rPr>
              <a:t>cias</a:t>
            </a:r>
            <a:endParaRPr lang="es-ES" sz="6600" dirty="0">
              <a:solidFill>
                <a:srgbClr val="7030A0"/>
              </a:solidFill>
              <a:latin typeface="Calibri" panose="020F0502020204030204" pitchFamily="34" charset="0"/>
            </a:endParaRPr>
          </a:p>
          <a:p>
            <a:r>
              <a:rPr lang="es-ES" sz="5400" dirty="0">
                <a:solidFill>
                  <a:srgbClr val="7030A0"/>
                </a:solidFill>
                <a:latin typeface="Calibri" panose="020F0502020204030204" pitchFamily="34" charset="0"/>
              </a:rPr>
              <a:t>Carpe</a:t>
            </a:r>
            <a:r>
              <a:rPr lang="es-ES" sz="5400" dirty="0">
                <a:solidFill>
                  <a:srgbClr val="B09636"/>
                </a:solidFill>
                <a:latin typeface="Calibri" panose="020F0502020204030204" pitchFamily="34" charset="0"/>
              </a:rPr>
              <a:t> diem</a:t>
            </a:r>
            <a:endParaRPr lang="es-ES" sz="5400" dirty="0">
              <a:solidFill>
                <a:srgbClr val="7030A0"/>
              </a:solidFill>
              <a:latin typeface="Calibri" panose="020F0502020204030204" pitchFamily="34" charset="0"/>
            </a:endParaRPr>
          </a:p>
        </p:txBody>
      </p:sp>
      <p:grpSp>
        <p:nvGrpSpPr>
          <p:cNvPr id="3" name="Grupo 2">
            <a:extLst>
              <a:ext uri="{FF2B5EF4-FFF2-40B4-BE49-F238E27FC236}">
                <a16:creationId xmlns:a16="http://schemas.microsoft.com/office/drawing/2014/main" id="{320FA4D0-9ED6-9844-9C35-2FCC618998AF}"/>
              </a:ext>
            </a:extLst>
          </p:cNvPr>
          <p:cNvGrpSpPr/>
          <p:nvPr/>
        </p:nvGrpSpPr>
        <p:grpSpPr>
          <a:xfrm>
            <a:off x="131804" y="0"/>
            <a:ext cx="11928391" cy="6858000"/>
            <a:chOff x="86497" y="0"/>
            <a:chExt cx="11928391" cy="6858000"/>
          </a:xfrm>
        </p:grpSpPr>
        <p:sp>
          <p:nvSpPr>
            <p:cNvPr id="4" name="Rectángulo 3">
              <a:extLst>
                <a:ext uri="{FF2B5EF4-FFF2-40B4-BE49-F238E27FC236}">
                  <a16:creationId xmlns:a16="http://schemas.microsoft.com/office/drawing/2014/main" id="{62912AE0-A057-EC47-B749-51BF7A43C5B7}"/>
                </a:ext>
              </a:extLst>
            </p:cNvPr>
            <p:cNvSpPr/>
            <p:nvPr/>
          </p:nvSpPr>
          <p:spPr>
            <a:xfrm>
              <a:off x="86497" y="0"/>
              <a:ext cx="2100649"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DBF9B9BE-527F-9641-9598-B7E6FD5D67E6}"/>
                </a:ext>
              </a:extLst>
            </p:cNvPr>
            <p:cNvSpPr/>
            <p:nvPr/>
          </p:nvSpPr>
          <p:spPr>
            <a:xfrm>
              <a:off x="10639168" y="5764427"/>
              <a:ext cx="1375720" cy="109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3417548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C6C7DF-C16E-48C4-85A3-C85E92F58CB6}"/>
              </a:ext>
            </a:extLst>
          </p:cNvPr>
          <p:cNvSpPr>
            <a:spLocks noGrp="1"/>
          </p:cNvSpPr>
          <p:nvPr>
            <p:ph type="title"/>
          </p:nvPr>
        </p:nvSpPr>
        <p:spPr>
          <a:xfrm>
            <a:off x="2358405" y="334354"/>
            <a:ext cx="9384284" cy="969745"/>
          </a:xfrm>
        </p:spPr>
        <p:txBody>
          <a:bodyPr>
            <a:noAutofit/>
          </a:bodyPr>
          <a:lstStyle/>
          <a:p>
            <a:pPr algn="ctr"/>
            <a:r>
              <a:rPr lang="es-ES" sz="3200" b="1" dirty="0">
                <a:solidFill>
                  <a:srgbClr val="7030A0"/>
                </a:solidFill>
                <a:latin typeface="+mn-lt"/>
              </a:rPr>
              <a:t>1 de cada 4 </a:t>
            </a:r>
            <a:r>
              <a:rPr lang="es-ES" sz="2000" b="1" dirty="0">
                <a:solidFill>
                  <a:srgbClr val="7030A0"/>
                </a:solidFill>
                <a:latin typeface="+mn-lt"/>
              </a:rPr>
              <a:t>mujeres verá afectada su calidad de vida </a:t>
            </a:r>
            <a:r>
              <a:rPr lang="es-ES" sz="2000" b="1" dirty="0">
                <a:solidFill>
                  <a:schemeClr val="bg2">
                    <a:lumMod val="50000"/>
                  </a:schemeClr>
                </a:solidFill>
                <a:latin typeface="+mn-lt"/>
              </a:rPr>
              <a:t>por la sintomatología de la menopausia y requerirá tratamiento</a:t>
            </a:r>
            <a:endParaRPr lang="es-ES" sz="2000" baseline="30000" dirty="0">
              <a:solidFill>
                <a:schemeClr val="bg2">
                  <a:lumMod val="50000"/>
                </a:schemeClr>
              </a:solidFill>
              <a:latin typeface="+mn-lt"/>
            </a:endParaRPr>
          </a:p>
        </p:txBody>
      </p:sp>
      <p:sp>
        <p:nvSpPr>
          <p:cNvPr id="14" name="CuadroTexto 13">
            <a:extLst>
              <a:ext uri="{FF2B5EF4-FFF2-40B4-BE49-F238E27FC236}">
                <a16:creationId xmlns:a16="http://schemas.microsoft.com/office/drawing/2014/main" id="{0B6A235E-2A86-4642-AA14-B1538710A42D}"/>
              </a:ext>
            </a:extLst>
          </p:cNvPr>
          <p:cNvSpPr txBox="1"/>
          <p:nvPr/>
        </p:nvSpPr>
        <p:spPr>
          <a:xfrm>
            <a:off x="2504312" y="1436964"/>
            <a:ext cx="7167668" cy="369332"/>
          </a:xfrm>
          <a:prstGeom prst="rect">
            <a:avLst/>
          </a:prstGeom>
          <a:noFill/>
        </p:spPr>
        <p:txBody>
          <a:bodyPr wrap="none" rtlCol="0">
            <a:spAutoFit/>
          </a:bodyPr>
          <a:lstStyle/>
          <a:p>
            <a:r>
              <a:rPr lang="es-ES" dirty="0" err="1"/>
              <a:t>HRQoL</a:t>
            </a:r>
            <a:r>
              <a:rPr lang="es-ES" dirty="0"/>
              <a:t> en las mujeres menopaúsicas:  SINTOMAS Y COMPLICACIONES </a:t>
            </a:r>
          </a:p>
        </p:txBody>
      </p:sp>
      <p:pic>
        <p:nvPicPr>
          <p:cNvPr id="3076" name="Picture 4" descr="Somnisa, el 1º tratamiento online para combatir el insomnio | Colchones,  Salud y Descanso en TeDormimos.com">
            <a:extLst>
              <a:ext uri="{FF2B5EF4-FFF2-40B4-BE49-F238E27FC236}">
                <a16:creationId xmlns:a16="http://schemas.microsoft.com/office/drawing/2014/main" id="{7A1DD784-3477-D54E-8841-96CF92E3AF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864" y="2019592"/>
            <a:ext cx="2395327" cy="1712659"/>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CA02A058-D3E1-0B45-A397-71AB5BEEB294}"/>
              </a:ext>
            </a:extLst>
          </p:cNvPr>
          <p:cNvSpPr txBox="1"/>
          <p:nvPr/>
        </p:nvSpPr>
        <p:spPr>
          <a:xfrm>
            <a:off x="3866489" y="2081842"/>
            <a:ext cx="6762813" cy="1200329"/>
          </a:xfrm>
          <a:prstGeom prst="rect">
            <a:avLst/>
          </a:prstGeom>
          <a:noFill/>
        </p:spPr>
        <p:txBody>
          <a:bodyPr wrap="none" rtlCol="0">
            <a:spAutoFit/>
          </a:bodyPr>
          <a:lstStyle/>
          <a:p>
            <a:r>
              <a:rPr lang="es-ES" dirty="0"/>
              <a:t>Dormir mal: insomnio, alteraciones del sueño, sueño inquieto</a:t>
            </a:r>
          </a:p>
          <a:p>
            <a:r>
              <a:rPr lang="es-ES" dirty="0"/>
              <a:t>Afectación psíquica-emocional y física</a:t>
            </a:r>
          </a:p>
          <a:p>
            <a:r>
              <a:rPr lang="es-ES" dirty="0"/>
              <a:t>Muy prevalente: 40-60% de las mujeres menopaúsicas</a:t>
            </a:r>
          </a:p>
          <a:p>
            <a:r>
              <a:rPr lang="es-ES" dirty="0"/>
              <a:t>Puede incrementar el riesgo de enfermedades crónicas: DM, depresión</a:t>
            </a:r>
          </a:p>
        </p:txBody>
      </p:sp>
      <p:sp>
        <p:nvSpPr>
          <p:cNvPr id="5" name="Rectángulo 4">
            <a:extLst>
              <a:ext uri="{FF2B5EF4-FFF2-40B4-BE49-F238E27FC236}">
                <a16:creationId xmlns:a16="http://schemas.microsoft.com/office/drawing/2014/main" id="{354BB4EB-1D91-4941-A8B7-C567B735C82A}"/>
              </a:ext>
            </a:extLst>
          </p:cNvPr>
          <p:cNvSpPr/>
          <p:nvPr/>
        </p:nvSpPr>
        <p:spPr>
          <a:xfrm>
            <a:off x="45786" y="6442946"/>
            <a:ext cx="10583516" cy="215444"/>
          </a:xfrm>
          <a:prstGeom prst="rect">
            <a:avLst/>
          </a:prstGeom>
        </p:spPr>
        <p:txBody>
          <a:bodyPr wrap="square">
            <a:spAutoFit/>
          </a:bodyPr>
          <a:lstStyle/>
          <a:p>
            <a:r>
              <a:rPr lang="es-ES" sz="800" dirty="0">
                <a:solidFill>
                  <a:srgbClr val="212121"/>
                </a:solidFill>
                <a:latin typeface="Arial" panose="020B0604020202020204" pitchFamily="34" charset="0"/>
                <a:cs typeface="Arial" panose="020B0604020202020204" pitchFamily="34" charset="0"/>
              </a:rPr>
              <a:t>Harris AL, Harrison A. </a:t>
            </a:r>
            <a:r>
              <a:rPr lang="es-ES" sz="800" dirty="0" err="1">
                <a:solidFill>
                  <a:srgbClr val="212121"/>
                </a:solidFill>
                <a:latin typeface="Arial" panose="020B0604020202020204" pitchFamily="34" charset="0"/>
                <a:cs typeface="Arial" panose="020B0604020202020204" pitchFamily="34" charset="0"/>
              </a:rPr>
              <a:t>Examining</a:t>
            </a:r>
            <a:r>
              <a:rPr lang="es-ES" sz="800" dirty="0">
                <a:solidFill>
                  <a:srgbClr val="212121"/>
                </a:solidFill>
                <a:latin typeface="Arial" panose="020B0604020202020204" pitchFamily="34" charset="0"/>
                <a:cs typeface="Arial" panose="020B0604020202020204" pitchFamily="34" charset="0"/>
              </a:rPr>
              <a:t> </a:t>
            </a:r>
            <a:r>
              <a:rPr lang="es-ES" sz="800" dirty="0" err="1">
                <a:solidFill>
                  <a:srgbClr val="212121"/>
                </a:solidFill>
                <a:latin typeface="Arial" panose="020B0604020202020204" pitchFamily="34" charset="0"/>
                <a:cs typeface="Arial" panose="020B0604020202020204" pitchFamily="34" charset="0"/>
              </a:rPr>
              <a:t>Sleep</a:t>
            </a:r>
            <a:r>
              <a:rPr lang="es-ES" sz="800" dirty="0">
                <a:solidFill>
                  <a:srgbClr val="212121"/>
                </a:solidFill>
                <a:latin typeface="Arial" panose="020B0604020202020204" pitchFamily="34" charset="0"/>
                <a:cs typeface="Arial" panose="020B0604020202020204" pitchFamily="34" charset="0"/>
              </a:rPr>
              <a:t> </a:t>
            </a:r>
            <a:r>
              <a:rPr lang="es-ES" sz="800" dirty="0" err="1">
                <a:solidFill>
                  <a:srgbClr val="212121"/>
                </a:solidFill>
                <a:latin typeface="Arial" panose="020B0604020202020204" pitchFamily="34" charset="0"/>
                <a:cs typeface="Arial" panose="020B0604020202020204" pitchFamily="34" charset="0"/>
              </a:rPr>
              <a:t>Disturbance</a:t>
            </a:r>
            <a:r>
              <a:rPr lang="es-ES" sz="800" dirty="0">
                <a:solidFill>
                  <a:srgbClr val="212121"/>
                </a:solidFill>
                <a:latin typeface="Arial" panose="020B0604020202020204" pitchFamily="34" charset="0"/>
                <a:cs typeface="Arial" panose="020B0604020202020204" pitchFamily="34" charset="0"/>
              </a:rPr>
              <a:t> </a:t>
            </a:r>
            <a:r>
              <a:rPr lang="es-ES" sz="800" dirty="0" err="1">
                <a:solidFill>
                  <a:srgbClr val="212121"/>
                </a:solidFill>
                <a:latin typeface="Arial" panose="020B0604020202020204" pitchFamily="34" charset="0"/>
                <a:cs typeface="Arial" panose="020B0604020202020204" pitchFamily="34" charset="0"/>
              </a:rPr>
              <a:t>During</a:t>
            </a:r>
            <a:r>
              <a:rPr lang="es-ES" sz="800" dirty="0">
                <a:solidFill>
                  <a:srgbClr val="212121"/>
                </a:solidFill>
                <a:latin typeface="Arial" panose="020B0604020202020204" pitchFamily="34" charset="0"/>
                <a:cs typeface="Arial" panose="020B0604020202020204" pitchFamily="34" charset="0"/>
              </a:rPr>
              <a:t> </a:t>
            </a:r>
            <a:r>
              <a:rPr lang="es-ES" sz="800" dirty="0" err="1">
                <a:solidFill>
                  <a:srgbClr val="212121"/>
                </a:solidFill>
                <a:latin typeface="Arial" panose="020B0604020202020204" pitchFamily="34" charset="0"/>
                <a:cs typeface="Arial" panose="020B0604020202020204" pitchFamily="34" charset="0"/>
              </a:rPr>
              <a:t>the</a:t>
            </a:r>
            <a:r>
              <a:rPr lang="es-ES" sz="800" dirty="0">
                <a:solidFill>
                  <a:srgbClr val="212121"/>
                </a:solidFill>
                <a:latin typeface="Arial" panose="020B0604020202020204" pitchFamily="34" charset="0"/>
                <a:cs typeface="Arial" panose="020B0604020202020204" pitchFamily="34" charset="0"/>
              </a:rPr>
              <a:t> </a:t>
            </a:r>
            <a:r>
              <a:rPr lang="es-ES" sz="800" dirty="0" err="1">
                <a:solidFill>
                  <a:srgbClr val="212121"/>
                </a:solidFill>
                <a:latin typeface="Arial" panose="020B0604020202020204" pitchFamily="34" charset="0"/>
                <a:cs typeface="Arial" panose="020B0604020202020204" pitchFamily="34" charset="0"/>
              </a:rPr>
              <a:t>Menopausal</a:t>
            </a:r>
            <a:r>
              <a:rPr lang="es-ES" sz="800" dirty="0">
                <a:solidFill>
                  <a:srgbClr val="212121"/>
                </a:solidFill>
                <a:latin typeface="Arial" panose="020B0604020202020204" pitchFamily="34" charset="0"/>
                <a:cs typeface="Arial" panose="020B0604020202020204" pitchFamily="34" charset="0"/>
              </a:rPr>
              <a:t> </a:t>
            </a:r>
            <a:r>
              <a:rPr lang="es-ES" sz="800" dirty="0" err="1">
                <a:solidFill>
                  <a:srgbClr val="212121"/>
                </a:solidFill>
                <a:latin typeface="Arial" panose="020B0604020202020204" pitchFamily="34" charset="0"/>
                <a:cs typeface="Arial" panose="020B0604020202020204" pitchFamily="34" charset="0"/>
              </a:rPr>
              <a:t>Period</a:t>
            </a:r>
            <a:r>
              <a:rPr lang="es-ES" sz="800" dirty="0">
                <a:solidFill>
                  <a:srgbClr val="212121"/>
                </a:solidFill>
                <a:latin typeface="Arial" panose="020B0604020202020204" pitchFamily="34" charset="0"/>
                <a:cs typeface="Arial" panose="020B0604020202020204" pitchFamily="34" charset="0"/>
              </a:rPr>
              <a:t>. </a:t>
            </a:r>
            <a:r>
              <a:rPr lang="es-ES" sz="800" dirty="0" err="1">
                <a:solidFill>
                  <a:srgbClr val="212121"/>
                </a:solidFill>
                <a:latin typeface="Arial" panose="020B0604020202020204" pitchFamily="34" charset="0"/>
                <a:cs typeface="Arial" panose="020B0604020202020204" pitchFamily="34" charset="0"/>
              </a:rPr>
              <a:t>Nurs</a:t>
            </a:r>
            <a:r>
              <a:rPr lang="es-ES" sz="800" dirty="0">
                <a:solidFill>
                  <a:srgbClr val="212121"/>
                </a:solidFill>
                <a:latin typeface="Arial" panose="020B0604020202020204" pitchFamily="34" charset="0"/>
                <a:cs typeface="Arial" panose="020B0604020202020204" pitchFamily="34" charset="0"/>
              </a:rPr>
              <a:t> </a:t>
            </a:r>
            <a:r>
              <a:rPr lang="es-ES" sz="800" dirty="0" err="1">
                <a:solidFill>
                  <a:srgbClr val="212121"/>
                </a:solidFill>
                <a:latin typeface="Arial" panose="020B0604020202020204" pitchFamily="34" charset="0"/>
                <a:cs typeface="Arial" panose="020B0604020202020204" pitchFamily="34" charset="0"/>
              </a:rPr>
              <a:t>Womens</a:t>
            </a:r>
            <a:r>
              <a:rPr lang="es-ES" sz="800" dirty="0">
                <a:solidFill>
                  <a:srgbClr val="212121"/>
                </a:solidFill>
                <a:latin typeface="Arial" panose="020B0604020202020204" pitchFamily="34" charset="0"/>
                <a:cs typeface="Arial" panose="020B0604020202020204" pitchFamily="34" charset="0"/>
              </a:rPr>
              <a:t> </a:t>
            </a:r>
            <a:r>
              <a:rPr lang="es-ES" sz="800" dirty="0" err="1">
                <a:solidFill>
                  <a:srgbClr val="212121"/>
                </a:solidFill>
                <a:latin typeface="Arial" panose="020B0604020202020204" pitchFamily="34" charset="0"/>
                <a:cs typeface="Arial" panose="020B0604020202020204" pitchFamily="34" charset="0"/>
              </a:rPr>
              <a:t>Health</a:t>
            </a:r>
            <a:r>
              <a:rPr lang="es-ES" sz="800" dirty="0">
                <a:solidFill>
                  <a:srgbClr val="212121"/>
                </a:solidFill>
                <a:latin typeface="Arial" panose="020B0604020202020204" pitchFamily="34" charset="0"/>
                <a:cs typeface="Arial" panose="020B0604020202020204" pitchFamily="34" charset="0"/>
              </a:rPr>
              <a:t>. 2020 Apr;24(2):134-142. </a:t>
            </a:r>
            <a:endParaRPr lang="es-ES" sz="800" dirty="0">
              <a:latin typeface="Arial" panose="020B0604020202020204" pitchFamily="34" charset="0"/>
              <a:cs typeface="Arial" panose="020B0604020202020204" pitchFamily="34" charset="0"/>
            </a:endParaRPr>
          </a:p>
        </p:txBody>
      </p:sp>
      <p:sp>
        <p:nvSpPr>
          <p:cNvPr id="7" name="Rectángulo 6">
            <a:extLst>
              <a:ext uri="{FF2B5EF4-FFF2-40B4-BE49-F238E27FC236}">
                <a16:creationId xmlns:a16="http://schemas.microsoft.com/office/drawing/2014/main" id="{9D8DCAAB-4969-C74C-90A1-D286FBA6387D}"/>
              </a:ext>
            </a:extLst>
          </p:cNvPr>
          <p:cNvSpPr/>
          <p:nvPr/>
        </p:nvSpPr>
        <p:spPr>
          <a:xfrm>
            <a:off x="78442" y="6244388"/>
            <a:ext cx="11218526" cy="215444"/>
          </a:xfrm>
          <a:prstGeom prst="rect">
            <a:avLst/>
          </a:prstGeom>
        </p:spPr>
        <p:txBody>
          <a:bodyPr wrap="square">
            <a:spAutoFit/>
          </a:bodyPr>
          <a:lstStyle/>
          <a:p>
            <a:r>
              <a:rPr lang="es-ES" sz="800" dirty="0" err="1">
                <a:latin typeface="Arial" panose="020B0604020202020204" pitchFamily="34" charset="0"/>
                <a:cs typeface="Arial" panose="020B0604020202020204" pitchFamily="34" charset="0"/>
              </a:rPr>
              <a:t>Joffe</a:t>
            </a:r>
            <a:r>
              <a:rPr lang="es-ES" sz="800" dirty="0">
                <a:latin typeface="Arial" panose="020B0604020202020204" pitchFamily="34" charset="0"/>
                <a:cs typeface="Arial" panose="020B0604020202020204" pitchFamily="34" charset="0"/>
              </a:rPr>
              <a:t>, H., </a:t>
            </a:r>
            <a:r>
              <a:rPr lang="es-ES" sz="800" dirty="0" err="1">
                <a:latin typeface="Arial" panose="020B0604020202020204" pitchFamily="34" charset="0"/>
                <a:cs typeface="Arial" panose="020B0604020202020204" pitchFamily="34" charset="0"/>
              </a:rPr>
              <a:t>Massler</a:t>
            </a:r>
            <a:r>
              <a:rPr lang="es-ES" sz="800" dirty="0">
                <a:latin typeface="Arial" panose="020B0604020202020204" pitchFamily="34" charset="0"/>
                <a:cs typeface="Arial" panose="020B0604020202020204" pitchFamily="34" charset="0"/>
              </a:rPr>
              <a:t>, A., &amp; </a:t>
            </a:r>
            <a:r>
              <a:rPr lang="es-ES" sz="800" dirty="0" err="1">
                <a:latin typeface="Arial" panose="020B0604020202020204" pitchFamily="34" charset="0"/>
                <a:cs typeface="Arial" panose="020B0604020202020204" pitchFamily="34" charset="0"/>
              </a:rPr>
              <a:t>Sharkey</a:t>
            </a:r>
            <a:r>
              <a:rPr lang="es-ES" sz="800" dirty="0">
                <a:latin typeface="Arial" panose="020B0604020202020204" pitchFamily="34" charset="0"/>
                <a:cs typeface="Arial" panose="020B0604020202020204" pitchFamily="34" charset="0"/>
              </a:rPr>
              <a:t>, K. M. (2010). </a:t>
            </a:r>
            <a:r>
              <a:rPr lang="es-ES" sz="800" dirty="0" err="1">
                <a:latin typeface="Arial" panose="020B0604020202020204" pitchFamily="34" charset="0"/>
                <a:cs typeface="Arial" panose="020B0604020202020204" pitchFamily="34" charset="0"/>
              </a:rPr>
              <a:t>Evaluation</a:t>
            </a:r>
            <a:r>
              <a:rPr lang="es-ES" sz="800" dirty="0">
                <a:latin typeface="Arial" panose="020B0604020202020204" pitchFamily="34" charset="0"/>
                <a:cs typeface="Arial" panose="020B0604020202020204" pitchFamily="34" charset="0"/>
              </a:rPr>
              <a:t> and </a:t>
            </a:r>
            <a:r>
              <a:rPr lang="es-ES" sz="800" dirty="0" err="1">
                <a:latin typeface="Arial" panose="020B0604020202020204" pitchFamily="34" charset="0"/>
                <a:cs typeface="Arial" panose="020B0604020202020204" pitchFamily="34" charset="0"/>
              </a:rPr>
              <a:t>management</a:t>
            </a:r>
            <a:r>
              <a:rPr lang="es-ES" sz="800" dirty="0">
                <a:latin typeface="Arial" panose="020B0604020202020204" pitchFamily="34" charset="0"/>
                <a:cs typeface="Arial" panose="020B0604020202020204" pitchFamily="34" charset="0"/>
              </a:rPr>
              <a:t> of </a:t>
            </a:r>
            <a:r>
              <a:rPr lang="es-ES" sz="800" dirty="0" err="1">
                <a:latin typeface="Arial" panose="020B0604020202020204" pitchFamily="34" charset="0"/>
                <a:cs typeface="Arial" panose="020B0604020202020204" pitchFamily="34" charset="0"/>
              </a:rPr>
              <a:t>sleep</a:t>
            </a:r>
            <a:r>
              <a:rPr lang="es-ES" sz="800" dirty="0">
                <a:latin typeface="Arial" panose="020B0604020202020204" pitchFamily="34" charset="0"/>
                <a:cs typeface="Arial" panose="020B0604020202020204" pitchFamily="34" charset="0"/>
              </a:rPr>
              <a:t> </a:t>
            </a:r>
            <a:r>
              <a:rPr lang="es-ES" sz="800" dirty="0" err="1">
                <a:latin typeface="Arial" panose="020B0604020202020204" pitchFamily="34" charset="0"/>
                <a:cs typeface="Arial" panose="020B0604020202020204" pitchFamily="34" charset="0"/>
              </a:rPr>
              <a:t>disturbance</a:t>
            </a:r>
            <a:r>
              <a:rPr lang="es-ES" sz="800" dirty="0">
                <a:latin typeface="Arial" panose="020B0604020202020204" pitchFamily="34" charset="0"/>
                <a:cs typeface="Arial" panose="020B0604020202020204" pitchFamily="34" charset="0"/>
              </a:rPr>
              <a:t> </a:t>
            </a:r>
            <a:r>
              <a:rPr lang="es-ES" sz="800" dirty="0" err="1">
                <a:latin typeface="Arial" panose="020B0604020202020204" pitchFamily="34" charset="0"/>
                <a:cs typeface="Arial" panose="020B0604020202020204" pitchFamily="34" charset="0"/>
              </a:rPr>
              <a:t>during</a:t>
            </a:r>
            <a:r>
              <a:rPr lang="es-ES" sz="800" dirty="0">
                <a:latin typeface="Arial" panose="020B0604020202020204" pitchFamily="34" charset="0"/>
                <a:cs typeface="Arial" panose="020B0604020202020204" pitchFamily="34" charset="0"/>
              </a:rPr>
              <a:t> </a:t>
            </a:r>
            <a:r>
              <a:rPr lang="es-ES" sz="800" dirty="0" err="1">
                <a:latin typeface="Arial" panose="020B0604020202020204" pitchFamily="34" charset="0"/>
                <a:cs typeface="Arial" panose="020B0604020202020204" pitchFamily="34" charset="0"/>
              </a:rPr>
              <a:t>the</a:t>
            </a:r>
            <a:r>
              <a:rPr lang="es-ES" sz="800" dirty="0">
                <a:latin typeface="Arial" panose="020B0604020202020204" pitchFamily="34" charset="0"/>
                <a:cs typeface="Arial" panose="020B0604020202020204" pitchFamily="34" charset="0"/>
              </a:rPr>
              <a:t> </a:t>
            </a:r>
            <a:r>
              <a:rPr lang="es-ES" sz="800" dirty="0" err="1">
                <a:latin typeface="Arial" panose="020B0604020202020204" pitchFamily="34" charset="0"/>
                <a:cs typeface="Arial" panose="020B0604020202020204" pitchFamily="34" charset="0"/>
              </a:rPr>
              <a:t>menopause</a:t>
            </a:r>
            <a:r>
              <a:rPr lang="es-ES" sz="800" dirty="0">
                <a:latin typeface="Arial" panose="020B0604020202020204" pitchFamily="34" charset="0"/>
                <a:cs typeface="Arial" panose="020B0604020202020204" pitchFamily="34" charset="0"/>
              </a:rPr>
              <a:t> </a:t>
            </a:r>
            <a:r>
              <a:rPr lang="es-ES" sz="800" dirty="0" err="1">
                <a:latin typeface="Arial" panose="020B0604020202020204" pitchFamily="34" charset="0"/>
                <a:cs typeface="Arial" panose="020B0604020202020204" pitchFamily="34" charset="0"/>
              </a:rPr>
              <a:t>transition</a:t>
            </a:r>
            <a:r>
              <a:rPr lang="es-ES" sz="800" dirty="0">
                <a:latin typeface="Arial" panose="020B0604020202020204" pitchFamily="34" charset="0"/>
                <a:cs typeface="Arial" panose="020B0604020202020204" pitchFamily="34" charset="0"/>
              </a:rPr>
              <a:t>. </a:t>
            </a:r>
            <a:r>
              <a:rPr lang="es-ES" sz="800" dirty="0" err="1">
                <a:latin typeface="Arial" panose="020B0604020202020204" pitchFamily="34" charset="0"/>
                <a:cs typeface="Arial" panose="020B0604020202020204" pitchFamily="34" charset="0"/>
              </a:rPr>
              <a:t>Seminars</a:t>
            </a:r>
            <a:r>
              <a:rPr lang="es-ES" sz="800" dirty="0">
                <a:latin typeface="Arial" panose="020B0604020202020204" pitchFamily="34" charset="0"/>
                <a:cs typeface="Arial" panose="020B0604020202020204" pitchFamily="34" charset="0"/>
              </a:rPr>
              <a:t> in </a:t>
            </a:r>
            <a:r>
              <a:rPr lang="es-ES" sz="800" dirty="0" err="1">
                <a:latin typeface="Arial" panose="020B0604020202020204" pitchFamily="34" charset="0"/>
                <a:cs typeface="Arial" panose="020B0604020202020204" pitchFamily="34" charset="0"/>
              </a:rPr>
              <a:t>Reproductive</a:t>
            </a:r>
            <a:r>
              <a:rPr lang="es-ES" sz="800" dirty="0">
                <a:latin typeface="Arial" panose="020B0604020202020204" pitchFamily="34" charset="0"/>
                <a:cs typeface="Arial" panose="020B0604020202020204" pitchFamily="34" charset="0"/>
              </a:rPr>
              <a:t> Medicine, 28(5), 404–421</a:t>
            </a:r>
          </a:p>
        </p:txBody>
      </p:sp>
      <p:sp>
        <p:nvSpPr>
          <p:cNvPr id="8" name="CuadroTexto 7">
            <a:extLst>
              <a:ext uri="{FF2B5EF4-FFF2-40B4-BE49-F238E27FC236}">
                <a16:creationId xmlns:a16="http://schemas.microsoft.com/office/drawing/2014/main" id="{094A6BC6-6380-6545-B07E-D2996F18BA9F}"/>
              </a:ext>
            </a:extLst>
          </p:cNvPr>
          <p:cNvSpPr txBox="1"/>
          <p:nvPr/>
        </p:nvSpPr>
        <p:spPr>
          <a:xfrm>
            <a:off x="975864" y="4618987"/>
            <a:ext cx="1326004" cy="369332"/>
          </a:xfrm>
          <a:prstGeom prst="rect">
            <a:avLst/>
          </a:prstGeom>
          <a:noFill/>
        </p:spPr>
        <p:txBody>
          <a:bodyPr wrap="none" rtlCol="0">
            <a:spAutoFit/>
          </a:bodyPr>
          <a:lstStyle/>
          <a:p>
            <a:r>
              <a:rPr lang="es-ES" dirty="0"/>
              <a:t>INSOMNIO</a:t>
            </a:r>
          </a:p>
        </p:txBody>
      </p:sp>
      <p:sp>
        <p:nvSpPr>
          <p:cNvPr id="9" name="CuadroTexto 8">
            <a:extLst>
              <a:ext uri="{FF2B5EF4-FFF2-40B4-BE49-F238E27FC236}">
                <a16:creationId xmlns:a16="http://schemas.microsoft.com/office/drawing/2014/main" id="{5CD11BE2-B439-E847-863E-E02E0E985EC0}"/>
              </a:ext>
            </a:extLst>
          </p:cNvPr>
          <p:cNvSpPr txBox="1"/>
          <p:nvPr/>
        </p:nvSpPr>
        <p:spPr>
          <a:xfrm>
            <a:off x="3440038" y="3874946"/>
            <a:ext cx="5276637" cy="2031325"/>
          </a:xfrm>
          <a:prstGeom prst="rect">
            <a:avLst/>
          </a:prstGeom>
          <a:noFill/>
        </p:spPr>
        <p:txBody>
          <a:bodyPr wrap="none" rtlCol="0">
            <a:spAutoFit/>
          </a:bodyPr>
          <a:lstStyle/>
          <a:p>
            <a:r>
              <a:rPr lang="es-ES" dirty="0"/>
              <a:t>Fatiga</a:t>
            </a:r>
          </a:p>
          <a:p>
            <a:r>
              <a:rPr lang="es-ES" dirty="0"/>
              <a:t>Dificultad para concentrarse</a:t>
            </a:r>
          </a:p>
          <a:p>
            <a:r>
              <a:rPr lang="es-ES" dirty="0"/>
              <a:t>Deterioro de la memoria</a:t>
            </a:r>
          </a:p>
          <a:p>
            <a:r>
              <a:rPr lang="es-ES" dirty="0"/>
              <a:t>Irritabilidad</a:t>
            </a:r>
          </a:p>
          <a:p>
            <a:r>
              <a:rPr lang="es-ES" dirty="0"/>
              <a:t>En relación o independientemente de los SVM</a:t>
            </a:r>
          </a:p>
          <a:p>
            <a:pPr marL="285750" indent="-285750">
              <a:buFont typeface="Wingdings" pitchFamily="2" charset="2"/>
              <a:buChar char="Ø"/>
            </a:pPr>
            <a:r>
              <a:rPr lang="es-ES" dirty="0"/>
              <a:t>probabilidad mujeres fumadoras, depresión</a:t>
            </a:r>
          </a:p>
          <a:p>
            <a:pPr marL="285750" indent="-285750">
              <a:buFont typeface="Wingdings" pitchFamily="2" charset="2"/>
              <a:buChar char="Ø"/>
            </a:pPr>
            <a:r>
              <a:rPr lang="es-ES" dirty="0"/>
              <a:t>La producción de melatonina se reduce con la edad</a:t>
            </a:r>
          </a:p>
        </p:txBody>
      </p:sp>
      <p:sp>
        <p:nvSpPr>
          <p:cNvPr id="10" name="Rectángulo 9">
            <a:extLst>
              <a:ext uri="{FF2B5EF4-FFF2-40B4-BE49-F238E27FC236}">
                <a16:creationId xmlns:a16="http://schemas.microsoft.com/office/drawing/2014/main" id="{1C8EDFB0-3733-B049-84D1-3EC54718EFBA}"/>
              </a:ext>
            </a:extLst>
          </p:cNvPr>
          <p:cNvSpPr/>
          <p:nvPr/>
        </p:nvSpPr>
        <p:spPr>
          <a:xfrm>
            <a:off x="74901" y="6607255"/>
            <a:ext cx="9940448" cy="215444"/>
          </a:xfrm>
          <a:prstGeom prst="rect">
            <a:avLst/>
          </a:prstGeom>
        </p:spPr>
        <p:txBody>
          <a:bodyPr wrap="square">
            <a:spAutoFit/>
          </a:bodyPr>
          <a:lstStyle/>
          <a:p>
            <a:r>
              <a:rPr lang="es-ES" sz="800" dirty="0">
                <a:latin typeface="Arial" panose="020B0604020202020204" pitchFamily="34" charset="0"/>
                <a:cs typeface="Arial" panose="020B0604020202020204" pitchFamily="34" charset="0"/>
              </a:rPr>
              <a:t>American </a:t>
            </a:r>
            <a:r>
              <a:rPr lang="es-ES" sz="800" dirty="0" err="1">
                <a:latin typeface="Arial" panose="020B0604020202020204" pitchFamily="34" charset="0"/>
                <a:cs typeface="Arial" panose="020B0604020202020204" pitchFamily="34" charset="0"/>
              </a:rPr>
              <a:t>Academy</a:t>
            </a:r>
            <a:r>
              <a:rPr lang="es-ES" sz="800" dirty="0">
                <a:latin typeface="Arial" panose="020B0604020202020204" pitchFamily="34" charset="0"/>
                <a:cs typeface="Arial" panose="020B0604020202020204" pitchFamily="34" charset="0"/>
              </a:rPr>
              <a:t> of </a:t>
            </a:r>
            <a:r>
              <a:rPr lang="es-ES" sz="800" dirty="0" err="1">
                <a:latin typeface="Arial" panose="020B0604020202020204" pitchFamily="34" charset="0"/>
                <a:cs typeface="Arial" panose="020B0604020202020204" pitchFamily="34" charset="0"/>
              </a:rPr>
              <a:t>Sleep</a:t>
            </a:r>
            <a:r>
              <a:rPr lang="es-ES" sz="800" dirty="0">
                <a:latin typeface="Arial" panose="020B0604020202020204" pitchFamily="34" charset="0"/>
                <a:cs typeface="Arial" panose="020B0604020202020204" pitchFamily="34" charset="0"/>
              </a:rPr>
              <a:t> Medicine. (2018). </a:t>
            </a:r>
            <a:r>
              <a:rPr lang="es-ES" sz="800" dirty="0" err="1">
                <a:latin typeface="Arial" panose="020B0604020202020204" pitchFamily="34" charset="0"/>
                <a:cs typeface="Arial" panose="020B0604020202020204" pitchFamily="34" charset="0"/>
              </a:rPr>
              <a:t>Insomnia</a:t>
            </a:r>
            <a:r>
              <a:rPr lang="es-ES" sz="800" dirty="0">
                <a:latin typeface="Arial" panose="020B0604020202020204" pitchFamily="34" charset="0"/>
                <a:cs typeface="Arial" panose="020B0604020202020204" pitchFamily="34" charset="0"/>
              </a:rPr>
              <a:t>—</a:t>
            </a:r>
            <a:r>
              <a:rPr lang="es-ES" sz="800" dirty="0" err="1">
                <a:latin typeface="Arial" panose="020B0604020202020204" pitchFamily="34" charset="0"/>
                <a:cs typeface="Arial" panose="020B0604020202020204" pitchFamily="34" charset="0"/>
              </a:rPr>
              <a:t>Overview</a:t>
            </a:r>
            <a:r>
              <a:rPr lang="es-ES" sz="800" dirty="0">
                <a:latin typeface="Arial" panose="020B0604020202020204" pitchFamily="34" charset="0"/>
                <a:cs typeface="Arial" panose="020B0604020202020204" pitchFamily="34" charset="0"/>
              </a:rPr>
              <a:t> and </a:t>
            </a:r>
            <a:r>
              <a:rPr lang="es-ES" sz="800" dirty="0" err="1">
                <a:latin typeface="Arial" panose="020B0604020202020204" pitchFamily="34" charset="0"/>
                <a:cs typeface="Arial" panose="020B0604020202020204" pitchFamily="34" charset="0"/>
              </a:rPr>
              <a:t>facts</a:t>
            </a:r>
            <a:r>
              <a:rPr lang="es-ES" sz="800" dirty="0">
                <a:latin typeface="Arial" panose="020B0604020202020204" pitchFamily="34" charset="0"/>
                <a:cs typeface="Arial" panose="020B0604020202020204" pitchFamily="34" charset="0"/>
              </a:rPr>
              <a:t>. </a:t>
            </a:r>
            <a:r>
              <a:rPr lang="es-ES" sz="800" dirty="0" err="1">
                <a:latin typeface="Arial" panose="020B0604020202020204" pitchFamily="34" charset="0"/>
                <a:cs typeface="Arial" panose="020B0604020202020204" pitchFamily="34" charset="0"/>
              </a:rPr>
              <a:t>Retrieved</a:t>
            </a:r>
            <a:r>
              <a:rPr lang="es-ES" sz="800" dirty="0">
                <a:latin typeface="Arial" panose="020B0604020202020204" pitchFamily="34" charset="0"/>
                <a:cs typeface="Arial" panose="020B0604020202020204" pitchFamily="34" charset="0"/>
              </a:rPr>
              <a:t> </a:t>
            </a:r>
            <a:r>
              <a:rPr lang="es-ES" sz="800" dirty="0" err="1">
                <a:latin typeface="Arial" panose="020B0604020202020204" pitchFamily="34" charset="0"/>
                <a:cs typeface="Arial" panose="020B0604020202020204" pitchFamily="34" charset="0"/>
              </a:rPr>
              <a:t>from</a:t>
            </a:r>
            <a:r>
              <a:rPr lang="es-ES" sz="800" dirty="0">
                <a:latin typeface="Arial" panose="020B0604020202020204" pitchFamily="34" charset="0"/>
                <a:cs typeface="Arial" panose="020B0604020202020204" pitchFamily="34" charset="0"/>
              </a:rPr>
              <a:t> http://</a:t>
            </a:r>
            <a:r>
              <a:rPr lang="es-ES" sz="800" dirty="0" err="1">
                <a:latin typeface="Arial" panose="020B0604020202020204" pitchFamily="34" charset="0"/>
                <a:cs typeface="Arial" panose="020B0604020202020204" pitchFamily="34" charset="0"/>
              </a:rPr>
              <a:t>sleepeducation.org</a:t>
            </a:r>
            <a:r>
              <a:rPr lang="es-ES" sz="800" dirty="0">
                <a:latin typeface="Arial" panose="020B0604020202020204" pitchFamily="34" charset="0"/>
                <a:cs typeface="Arial" panose="020B0604020202020204" pitchFamily="34" charset="0"/>
              </a:rPr>
              <a:t>/</a:t>
            </a:r>
            <a:r>
              <a:rPr lang="es-ES" sz="800" dirty="0" err="1">
                <a:latin typeface="Arial" panose="020B0604020202020204" pitchFamily="34" charset="0"/>
                <a:cs typeface="Arial" panose="020B0604020202020204" pitchFamily="34" charset="0"/>
              </a:rPr>
              <a:t>essentials</a:t>
            </a:r>
            <a:r>
              <a:rPr lang="es-ES" sz="800" dirty="0">
                <a:latin typeface="Arial" panose="020B0604020202020204" pitchFamily="34" charset="0"/>
                <a:cs typeface="Arial" panose="020B0604020202020204" pitchFamily="34" charset="0"/>
              </a:rPr>
              <a:t>-in-</a:t>
            </a:r>
            <a:r>
              <a:rPr lang="es-ES" sz="800" dirty="0" err="1">
                <a:latin typeface="Arial" panose="020B0604020202020204" pitchFamily="34" charset="0"/>
                <a:cs typeface="Arial" panose="020B0604020202020204" pitchFamily="34" charset="0"/>
              </a:rPr>
              <a:t>sleep</a:t>
            </a:r>
            <a:r>
              <a:rPr lang="es-ES" sz="800" dirty="0">
                <a:latin typeface="Arial" panose="020B0604020202020204" pitchFamily="34" charset="0"/>
                <a:cs typeface="Arial" panose="020B0604020202020204" pitchFamily="34" charset="0"/>
              </a:rPr>
              <a:t>/ </a:t>
            </a:r>
            <a:r>
              <a:rPr lang="es-ES" sz="800" dirty="0" err="1">
                <a:latin typeface="Arial" panose="020B0604020202020204" pitchFamily="34" charset="0"/>
                <a:cs typeface="Arial" panose="020B0604020202020204" pitchFamily="34" charset="0"/>
              </a:rPr>
              <a:t>insomnia</a:t>
            </a:r>
            <a:r>
              <a:rPr lang="es-ES" sz="800" dirty="0">
                <a:latin typeface="Arial" panose="020B0604020202020204" pitchFamily="34" charset="0"/>
                <a:cs typeface="Arial" panose="020B0604020202020204" pitchFamily="34" charset="0"/>
              </a:rPr>
              <a:t>/</a:t>
            </a:r>
            <a:r>
              <a:rPr lang="es-ES" sz="800" dirty="0" err="1">
                <a:latin typeface="Arial" panose="020B0604020202020204" pitchFamily="34" charset="0"/>
                <a:cs typeface="Arial" panose="020B0604020202020204" pitchFamily="34" charset="0"/>
              </a:rPr>
              <a:t>overview-facts</a:t>
            </a:r>
            <a:endParaRPr lang="es-ES" sz="800" dirty="0">
              <a:latin typeface="Arial" panose="020B0604020202020204" pitchFamily="34" charset="0"/>
              <a:cs typeface="Arial" panose="020B0604020202020204" pitchFamily="34" charset="0"/>
            </a:endParaRPr>
          </a:p>
        </p:txBody>
      </p:sp>
      <p:sp>
        <p:nvSpPr>
          <p:cNvPr id="11" name="Flecha a la derecha con bandas 10">
            <a:extLst>
              <a:ext uri="{FF2B5EF4-FFF2-40B4-BE49-F238E27FC236}">
                <a16:creationId xmlns:a16="http://schemas.microsoft.com/office/drawing/2014/main" id="{E537C4C6-B78A-4C40-80ED-45076B6E77B5}"/>
              </a:ext>
            </a:extLst>
          </p:cNvPr>
          <p:cNvSpPr/>
          <p:nvPr/>
        </p:nvSpPr>
        <p:spPr>
          <a:xfrm rot="5400000">
            <a:off x="8544555" y="4572554"/>
            <a:ext cx="1524492" cy="76744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 name="Rectángulo 12">
            <a:extLst>
              <a:ext uri="{FF2B5EF4-FFF2-40B4-BE49-F238E27FC236}">
                <a16:creationId xmlns:a16="http://schemas.microsoft.com/office/drawing/2014/main" id="{3C90D093-635D-2B44-B1C6-E313C5175246}"/>
              </a:ext>
            </a:extLst>
          </p:cNvPr>
          <p:cNvSpPr/>
          <p:nvPr/>
        </p:nvSpPr>
        <p:spPr>
          <a:xfrm>
            <a:off x="9690523" y="4409336"/>
            <a:ext cx="2172390" cy="707886"/>
          </a:xfrm>
          <a:prstGeom prst="rect">
            <a:avLst/>
          </a:prstGeom>
          <a:noFill/>
        </p:spPr>
        <p:txBody>
          <a:bodyPr wrap="none" lIns="91440" tIns="45720" rIns="91440" bIns="45720">
            <a:spAutoFit/>
          </a:bodyPr>
          <a:lstStyle/>
          <a:p>
            <a:pPr algn="ctr"/>
            <a:r>
              <a:rPr lang="es-ES"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HR </a:t>
            </a:r>
            <a:r>
              <a:rPr lang="es-ES" sz="40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QoL</a:t>
            </a:r>
            <a:endParaRPr lang="es-ES" sz="4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20" name="Cerrar llave 19">
            <a:extLst>
              <a:ext uri="{FF2B5EF4-FFF2-40B4-BE49-F238E27FC236}">
                <a16:creationId xmlns:a16="http://schemas.microsoft.com/office/drawing/2014/main" id="{B87A9A1B-6B58-A948-BD44-140445CA19B1}"/>
              </a:ext>
            </a:extLst>
          </p:cNvPr>
          <p:cNvSpPr/>
          <p:nvPr/>
        </p:nvSpPr>
        <p:spPr>
          <a:xfrm>
            <a:off x="2501477" y="3964490"/>
            <a:ext cx="792000" cy="2081340"/>
          </a:xfrm>
          <a:prstGeom prst="rightBrace">
            <a:avLst/>
          </a:prstGeom>
          <a:ln w="50800"/>
        </p:spPr>
        <p:style>
          <a:lnRef idx="3">
            <a:schemeClr val="accent4"/>
          </a:lnRef>
          <a:fillRef idx="0">
            <a:schemeClr val="accent4"/>
          </a:fillRef>
          <a:effectRef idx="2">
            <a:schemeClr val="accent4"/>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317177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anim calcmode="lin" valueType="num">
                                      <p:cBhvr>
                                        <p:cTn id="8" dur="1000" fill="hold"/>
                                        <p:tgtEl>
                                          <p:spTgt spid="3076"/>
                                        </p:tgtEl>
                                        <p:attrNameLst>
                                          <p:attrName>ppt_x</p:attrName>
                                        </p:attrNameLst>
                                      </p:cBhvr>
                                      <p:tavLst>
                                        <p:tav tm="0">
                                          <p:val>
                                            <p:strVal val="#ppt_x"/>
                                          </p:val>
                                        </p:tav>
                                        <p:tav tm="100000">
                                          <p:val>
                                            <p:strVal val="#ppt_x"/>
                                          </p:val>
                                        </p:tav>
                                      </p:tavLst>
                                    </p:anim>
                                    <p:anim calcmode="lin" valueType="num">
                                      <p:cBhvr>
                                        <p:cTn id="9"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0"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edge">
                                      <p:cBhvr>
                                        <p:cTn id="24" dur="2000"/>
                                        <p:tgtEl>
                                          <p:spTgt spid="20"/>
                                        </p:tgtEl>
                                      </p:cBhvr>
                                    </p:animEffect>
                                  </p:childTnLst>
                                </p:cTn>
                              </p:par>
                            </p:childTnLst>
                          </p:cTn>
                        </p:par>
                        <p:par>
                          <p:cTn id="25" fill="hold">
                            <p:stCondLst>
                              <p:cond delay="2500"/>
                            </p:stCondLst>
                            <p:childTnLst>
                              <p:par>
                                <p:cTn id="26" presetID="2" presetClass="entr" presetSubtype="4"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1000" fill="hold"/>
                                        <p:tgtEl>
                                          <p:spTgt spid="9"/>
                                        </p:tgtEl>
                                        <p:attrNameLst>
                                          <p:attrName>ppt_x</p:attrName>
                                        </p:attrNameLst>
                                      </p:cBhvr>
                                      <p:tavLst>
                                        <p:tav tm="0">
                                          <p:val>
                                            <p:strVal val="#ppt_x"/>
                                          </p:val>
                                        </p:tav>
                                        <p:tav tm="100000">
                                          <p:val>
                                            <p:strVal val="#ppt_x"/>
                                          </p:val>
                                        </p:tav>
                                      </p:tavLst>
                                    </p:anim>
                                    <p:anim calcmode="lin" valueType="num">
                                      <p:cBhvr additive="base">
                                        <p:cTn id="29"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dissolve">
                                      <p:cBhvr>
                                        <p:cTn id="34" dur="1000"/>
                                        <p:tgtEl>
                                          <p:spTgt spid="11"/>
                                        </p:tgtEl>
                                      </p:cBhvr>
                                    </p:animEffect>
                                  </p:childTnLst>
                                </p:cTn>
                              </p:par>
                            </p:childTnLst>
                          </p:cTn>
                        </p:par>
                        <p:par>
                          <p:cTn id="35" fill="hold">
                            <p:stCondLst>
                              <p:cond delay="1000"/>
                            </p:stCondLst>
                            <p:childTnLst>
                              <p:par>
                                <p:cTn id="36" presetID="9" presetClass="entr" presetSubtype="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dissolve">
                                      <p:cBhvr>
                                        <p:cTn id="3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1" grpId="0" animBg="1"/>
      <p:bldP spid="13" grpId="0"/>
      <p:bldP spid="2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9759234B4E0D3941968BC69448EC8B23" ma:contentTypeVersion="12" ma:contentTypeDescription="Crear nuevo documento." ma:contentTypeScope="" ma:versionID="2a1283568271239254e6912429e934de">
  <xsd:schema xmlns:xsd="http://www.w3.org/2001/XMLSchema" xmlns:xs="http://www.w3.org/2001/XMLSchema" xmlns:p="http://schemas.microsoft.com/office/2006/metadata/properties" xmlns:ns2="49a6281c-975b-41a7-b0ef-e660e87e6d22" xmlns:ns3="ca347384-a224-4495-aa1f-bf905fd3531f" targetNamespace="http://schemas.microsoft.com/office/2006/metadata/properties" ma:root="true" ma:fieldsID="c9d0505fa65420e051908330905ac7dd" ns2:_="" ns3:_="">
    <xsd:import namespace="49a6281c-975b-41a7-b0ef-e660e87e6d22"/>
    <xsd:import namespace="ca347384-a224-4495-aa1f-bf905fd353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a6281c-975b-41a7-b0ef-e660e87e6d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a347384-a224-4495-aa1f-bf905fd3531f" elementFormDefault="qualified">
    <xsd:import namespace="http://schemas.microsoft.com/office/2006/documentManagement/types"/>
    <xsd:import namespace="http://schemas.microsoft.com/office/infopath/2007/PartnerControls"/>
    <xsd:element name="SharedWithUsers" ma:index="17"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DAB3FC-8D35-4CD7-81B4-18470E1A2C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a6281c-975b-41a7-b0ef-e660e87e6d22"/>
    <ds:schemaRef ds:uri="ca347384-a224-4495-aa1f-bf905fd353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0D33F18-315B-4C8F-8718-62DA910F4C19}">
  <ds:schemaRefs>
    <ds:schemaRef ds:uri="49a6281c-975b-41a7-b0ef-e660e87e6d22"/>
    <ds:schemaRef ds:uri="ca347384-a224-4495-aa1f-bf905fd3531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D8E2C48-659E-4775-BD5C-97F20AD3EE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1672</TotalTime>
  <Words>8602</Words>
  <Application>Microsoft Office PowerPoint</Application>
  <PresentationFormat>Panorámica</PresentationFormat>
  <Paragraphs>948</Paragraphs>
  <Slides>86</Slides>
  <Notes>33</Notes>
  <HiddenSlides>3</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86</vt:i4>
      </vt:variant>
    </vt:vector>
  </HeadingPairs>
  <TitlesOfParts>
    <vt:vector size="99" baseType="lpstr">
      <vt:lpstr>Abadi</vt:lpstr>
      <vt:lpstr>-apple-system</vt:lpstr>
      <vt:lpstr>Arial</vt:lpstr>
      <vt:lpstr>Arial</vt:lpstr>
      <vt:lpstr>Calibri</vt:lpstr>
      <vt:lpstr>Calibri Light</vt:lpstr>
      <vt:lpstr>Courier New</vt:lpstr>
      <vt:lpstr>Gotham Book</vt:lpstr>
      <vt:lpstr>inherit</vt:lpstr>
      <vt:lpstr>Kozuka Gothic Pr6N L</vt:lpstr>
      <vt:lpstr>Lucida Grande</vt:lpstr>
      <vt:lpstr>Wingdings</vt:lpstr>
      <vt:lpstr>Office Theme</vt:lpstr>
      <vt:lpstr>Presentación de PowerPoint</vt:lpstr>
      <vt:lpstr>Presentación de PowerPoint</vt:lpstr>
      <vt:lpstr>Presentación de PowerPoint</vt:lpstr>
      <vt:lpstr>AGENDA</vt:lpstr>
      <vt:lpstr>7,8 MILLONES de mujeres españolas están en el climaterio </vt:lpstr>
      <vt:lpstr>Signos y síntomas de la menopausia</vt:lpstr>
      <vt:lpstr>1 de cada 4 mujeres verá afectada su calidad de vida por la sintomatología de la menopausia y requerirá tratamiento</vt:lpstr>
      <vt:lpstr>1 de cada 4 mujeres verá afectada su calidad de vida por la sintomatología de la menopausia y requerirá tratamiento.1</vt:lpstr>
      <vt:lpstr>1 de cada 4 mujeres verá afectada su calidad de vida por la sintomatología de la menopausia y requerirá tratamiento</vt:lpstr>
      <vt:lpstr> MENOPAUSIA- INSOMNIO</vt:lpstr>
      <vt:lpstr>Presentación de PowerPoint</vt:lpstr>
      <vt:lpstr>FRCV SOLO EN LA MUJER </vt:lpstr>
      <vt:lpstr>Presentación de PowerPoint</vt:lpstr>
      <vt:lpstr>1 de cada 4 mujeres verá afectada su calidad de vida por la sintomatología de la menopausia y requerirá tratamiento</vt:lpstr>
      <vt:lpstr>¿Qué otras medidas pueden impactar en la HrQol ?</vt:lpstr>
      <vt:lpstr>Presentación de PowerPoint</vt:lpstr>
      <vt:lpstr>Presentación de PowerPoint</vt:lpstr>
      <vt:lpstr>Presentación de PowerPoint</vt:lpstr>
      <vt:lpstr>Presentación de PowerPoint</vt:lpstr>
      <vt:lpstr>Presentación de PowerPoint</vt:lpstr>
      <vt:lpstr>AGENDA</vt:lpstr>
      <vt:lpstr>Presentación de PowerPoint</vt:lpstr>
      <vt:lpstr>Presentación de PowerPoint</vt:lpstr>
      <vt:lpstr>Presentación de PowerPoint</vt:lpstr>
      <vt:lpstr>Presentación de PowerPoint</vt:lpstr>
      <vt:lpstr>Presentación de PowerPoint</vt:lpstr>
      <vt:lpstr>– Resultados preliminares </vt:lpstr>
      <vt:lpstr>CONCLUSIONES </vt:lpstr>
      <vt:lpstr>Presentación de PowerPoint</vt:lpstr>
      <vt:lpstr>Presentación de PowerPoint</vt:lpstr>
      <vt:lpstr>Presentación de PowerPoint</vt:lpstr>
      <vt:lpstr>– Resultados preliminares </vt:lpstr>
      <vt:lpstr>Presentación de PowerPoint</vt:lpstr>
      <vt:lpstr>Presentación de PowerPoint</vt:lpstr>
      <vt:lpstr>Presentación de PowerPoint</vt:lpstr>
      <vt:lpstr>Presentación de PowerPoint</vt:lpstr>
      <vt:lpstr>7,8 MILLONES de mujeres españolas están en el climaterio 1 </vt:lpstr>
      <vt:lpstr>Cambios físicos durante el climaterio</vt:lpstr>
      <vt:lpstr>Signos y síntomas de la menopausia</vt:lpstr>
      <vt:lpstr>Presentación de PowerPoint</vt:lpstr>
      <vt:lpstr>Presentación de PowerPoint</vt:lpstr>
      <vt:lpstr>Presentación de PowerPoint</vt:lpstr>
      <vt:lpstr>Presentación de PowerPoint</vt:lpstr>
      <vt:lpstr>Presentación de PowerPoint</vt:lpstr>
      <vt:lpstr>Presentación de PowerPoint</vt:lpstr>
      <vt:lpstr>Sinergia Luprenol® + Cimicífuga </vt:lpstr>
      <vt:lpstr>Presentación de PowerPoint</vt:lpstr>
      <vt:lpstr>Datos importantes sobre LUPRENOL®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ENERGÍA, VITALIDAD y DESEO SEXUAL</vt:lpstr>
      <vt:lpstr>Presentación de PowerPoint</vt:lpstr>
      <vt:lpstr>Presentación de PowerPoint</vt:lpstr>
      <vt:lpstr>Presentación de PowerPoint</vt:lpstr>
      <vt:lpstr>Presentación de PowerPoint</vt:lpstr>
      <vt:lpstr>Libicare® aumenta el deseo, excitación, lubricación, orgasmo y satisfacción en las relaciones sexuales. </vt:lpstr>
      <vt:lpstr>Libicare® aumenta los niveles de testosterona libre endógena y disminuye la SHBG* (la cual origina un incremento en la testosterona libre endógena)</vt:lpstr>
      <vt:lpstr>Presentación de PowerPoint</vt:lpstr>
      <vt:lpstr>Estudio LIBIDOBS – Resultados preliminares </vt:lpstr>
      <vt:lpstr>Presentación de PowerPoint</vt:lpstr>
      <vt:lpstr>Presentación de PowerPoint</vt:lpstr>
      <vt:lpstr>Presentación de PowerPoint</vt:lpstr>
      <vt:lpstr>Presentación de PowerPoint</vt:lpstr>
      <vt:lpstr>REPOSO NOCTURNO: sofocos, insomnio, ansiedad</vt:lpstr>
      <vt:lpstr>REPOSO NOCTURNO: sofocos, insomnio, ansiedad</vt:lpstr>
      <vt:lpstr>Presentación de PowerPoint</vt:lpstr>
      <vt:lpstr>Presentación de PowerPoint</vt:lpstr>
      <vt:lpstr>METABOLISMO LENTO</vt:lpstr>
      <vt:lpstr>Otros efectos beneficiosos del LUPRENOL®</vt:lpstr>
      <vt:lpstr>Sinergia Luprenol® + Hidroxitirosol</vt:lpstr>
      <vt:lpstr>SALUD ÓSEA</vt:lpstr>
      <vt:lpstr>ENVEJECIMIENTO DE LA PIEL</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Marc Gordon</cp:lastModifiedBy>
  <cp:revision>57</cp:revision>
  <dcterms:created xsi:type="dcterms:W3CDTF">2020-10-13T15:51:22Z</dcterms:created>
  <dcterms:modified xsi:type="dcterms:W3CDTF">2021-06-02T08:28:50Z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0x0101009759234B4E0D3941968BC69448EC8B23</vt:lpwstr>
  </property>
</Properties>
</file>